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1.xml" ContentType="application/vnd.openxmlformats-officedocument.presentationml.notesSlide+xml"/>
  <Override PartName="/ppt/tags/tag1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0" r:id="rId2"/>
    <p:sldId id="280" r:id="rId3"/>
    <p:sldId id="273" r:id="rId4"/>
    <p:sldId id="276" r:id="rId5"/>
    <p:sldId id="277" r:id="rId6"/>
    <p:sldId id="268" r:id="rId7"/>
    <p:sldId id="279" r:id="rId8"/>
    <p:sldId id="269" r:id="rId9"/>
    <p:sldId id="28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193C8"/>
    <a:srgbClr val="E6E6E5"/>
    <a:srgbClr val="A8CB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707" autoAdjust="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55" d="100"/>
          <a:sy n="55" d="100"/>
        </p:scale>
        <p:origin x="2796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B9585F-A65B-469B-9B0D-AF0B3E2A7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3102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84A6D-EEAF-4B90-A744-301AC824205F}" type="datetimeFigureOut">
              <a:rPr lang="en-US" smtClean="0"/>
              <a:t>8/25/2021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915913-C7E0-45CD-A2BC-5857242302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090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Shape 56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562" name="Shape 56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04186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June 26, 2020 | ISRI.ORG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 smtClean="0"/>
              <a:t>ISRI Presentation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492EF-208A-4B66-805B-D8411F44989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607" y="236764"/>
            <a:ext cx="1222637" cy="718457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394607" y="971552"/>
            <a:ext cx="1117418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408216" y="6435270"/>
            <a:ext cx="1117418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1690007" y="302079"/>
            <a:ext cx="0" cy="5796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160" y="233366"/>
            <a:ext cx="838064" cy="688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9800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>
            <a:off x="394607" y="971552"/>
            <a:ext cx="1117418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 userDrawn="1"/>
        </p:nvSpPr>
        <p:spPr>
          <a:xfrm>
            <a:off x="477795" y="1342768"/>
            <a:ext cx="3542270" cy="4561643"/>
          </a:xfrm>
          <a:prstGeom prst="rect">
            <a:avLst/>
          </a:prstGeom>
          <a:solidFill>
            <a:srgbClr val="6193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4020065" y="1342768"/>
            <a:ext cx="7537620" cy="4561643"/>
          </a:xfrm>
          <a:prstGeom prst="rect">
            <a:avLst/>
          </a:prstGeom>
          <a:solidFill>
            <a:srgbClr val="E6E6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477795" y="5904411"/>
            <a:ext cx="11079890" cy="271848"/>
          </a:xfrm>
          <a:prstGeom prst="rect">
            <a:avLst/>
          </a:prstGeom>
          <a:solidFill>
            <a:srgbClr val="A8CB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9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 smtClean="0"/>
              <a:t>ISRI Presentation</a:t>
            </a:r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A1545494-D56D-4C7D-89E7-2378F5A48F2E}" type="slidenum">
              <a:rPr lang="en-US" sz="900" smtClean="0">
                <a:solidFill>
                  <a:schemeClr val="accent6"/>
                </a:solidFill>
              </a:rPr>
              <a:pPr/>
              <a:t>‹#›</a:t>
            </a:fld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408216" y="6435270"/>
            <a:ext cx="1117418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160" y="233366"/>
            <a:ext cx="838064" cy="688809"/>
          </a:xfrm>
          <a:prstGeom prst="rect">
            <a:avLst/>
          </a:prstGeom>
        </p:spPr>
      </p:pic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1698170" y="299810"/>
            <a:ext cx="7987502" cy="66460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9" name="Content Placeholder 28"/>
          <p:cNvSpPr>
            <a:spLocks noGrp="1"/>
          </p:cNvSpPr>
          <p:nvPr>
            <p:ph sz="quarter" idx="13"/>
          </p:nvPr>
        </p:nvSpPr>
        <p:spPr>
          <a:xfrm>
            <a:off x="704850" y="1593850"/>
            <a:ext cx="3082925" cy="41671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4"/>
          </p:nvPr>
        </p:nvSpPr>
        <p:spPr>
          <a:xfrm>
            <a:off x="4167188" y="1593850"/>
            <a:ext cx="7186612" cy="41671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319217" y="6356350"/>
            <a:ext cx="2743200" cy="365125"/>
          </a:xfrm>
        </p:spPr>
        <p:txBody>
          <a:bodyPr/>
          <a:lstStyle>
            <a:lvl1pPr>
              <a:defRPr sz="9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June 26, 2020 | ISRI.ORG</a:t>
            </a:r>
            <a:endParaRPr lang="en-US" dirty="0">
              <a:solidFill>
                <a:srgbClr val="00B0F0"/>
              </a:solidFill>
            </a:endParaRPr>
          </a:p>
        </p:txBody>
      </p:sp>
      <p:pic>
        <p:nvPicPr>
          <p:cNvPr id="32" name="Picture 3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607" y="236764"/>
            <a:ext cx="1222637" cy="718457"/>
          </a:xfrm>
          <a:prstGeom prst="rect">
            <a:avLst/>
          </a:prstGeom>
        </p:spPr>
      </p:pic>
      <p:cxnSp>
        <p:nvCxnSpPr>
          <p:cNvPr id="33" name="Straight Connector 32"/>
          <p:cNvCxnSpPr/>
          <p:nvPr userDrawn="1"/>
        </p:nvCxnSpPr>
        <p:spPr>
          <a:xfrm>
            <a:off x="1690007" y="302079"/>
            <a:ext cx="0" cy="5796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8671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77795" y="1358537"/>
            <a:ext cx="11079890" cy="4992835"/>
          </a:xfrm>
          <a:prstGeom prst="rect">
            <a:avLst/>
          </a:prstGeom>
          <a:solidFill>
            <a:srgbClr val="E6E6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319217" y="6356350"/>
            <a:ext cx="2743200" cy="365125"/>
          </a:xfrm>
        </p:spPr>
        <p:txBody>
          <a:bodyPr/>
          <a:lstStyle>
            <a:lvl1pPr>
              <a:defRPr sz="9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June 26, 2020 | ISRI.ORG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9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 smtClean="0"/>
              <a:t>ISRI Presentation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02A70476-CE25-45FF-9834-4465C5412AFB}" type="slidenum">
              <a:rPr lang="en-US" sz="900" smtClean="0">
                <a:solidFill>
                  <a:schemeClr val="accent6"/>
                </a:solidFill>
              </a:rPr>
              <a:pPr/>
              <a:t>‹#›</a:t>
            </a:fld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08216" y="6435270"/>
            <a:ext cx="1117418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160" y="233366"/>
            <a:ext cx="838064" cy="688809"/>
          </a:xfrm>
          <a:prstGeom prst="rect">
            <a:avLst/>
          </a:prstGeom>
        </p:spPr>
      </p:pic>
      <p:cxnSp>
        <p:nvCxnSpPr>
          <p:cNvPr id="17" name="Straight Connector 16"/>
          <p:cNvCxnSpPr/>
          <p:nvPr userDrawn="1"/>
        </p:nvCxnSpPr>
        <p:spPr>
          <a:xfrm>
            <a:off x="394607" y="971552"/>
            <a:ext cx="1117418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Placeholder 18"/>
          <p:cNvSpPr>
            <a:spLocks noGrp="1"/>
          </p:cNvSpPr>
          <p:nvPr>
            <p:ph type="body" sz="quarter" idx="13"/>
          </p:nvPr>
        </p:nvSpPr>
        <p:spPr>
          <a:xfrm>
            <a:off x="1696041" y="233363"/>
            <a:ext cx="8172450" cy="738187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4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1" name="Content Placeholder 20"/>
          <p:cNvSpPr>
            <a:spLocks noGrp="1"/>
          </p:cNvSpPr>
          <p:nvPr>
            <p:ph sz="quarter" idx="14"/>
          </p:nvPr>
        </p:nvSpPr>
        <p:spPr>
          <a:xfrm>
            <a:off x="744538" y="1516063"/>
            <a:ext cx="10609262" cy="470217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607" y="236764"/>
            <a:ext cx="1222637" cy="718457"/>
          </a:xfrm>
          <a:prstGeom prst="rect">
            <a:avLst/>
          </a:prstGeom>
        </p:spPr>
      </p:pic>
      <p:cxnSp>
        <p:nvCxnSpPr>
          <p:cNvPr id="23" name="Straight Connector 22"/>
          <p:cNvCxnSpPr/>
          <p:nvPr userDrawn="1"/>
        </p:nvCxnSpPr>
        <p:spPr>
          <a:xfrm>
            <a:off x="1690007" y="302079"/>
            <a:ext cx="0" cy="5796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5308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267097"/>
            <a:ext cx="5181600" cy="49098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267097"/>
            <a:ext cx="5181600" cy="49098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26, 2020 | ISRI.ORG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ISRI Presentation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492EF-208A-4B66-805B-D8411F44989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94607" y="971552"/>
            <a:ext cx="1117418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160" y="233366"/>
            <a:ext cx="838064" cy="688809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 userDrawn="1"/>
        </p:nvSpPr>
        <p:spPr>
          <a:xfrm>
            <a:off x="1695622" y="299810"/>
            <a:ext cx="8172932" cy="6646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607" y="236764"/>
            <a:ext cx="1222637" cy="718457"/>
          </a:xfrm>
          <a:prstGeom prst="rect">
            <a:avLst/>
          </a:prstGeom>
        </p:spPr>
      </p:pic>
      <p:cxnSp>
        <p:nvCxnSpPr>
          <p:cNvPr id="13" name="Straight Connector 12"/>
          <p:cNvCxnSpPr/>
          <p:nvPr userDrawn="1"/>
        </p:nvCxnSpPr>
        <p:spPr>
          <a:xfrm>
            <a:off x="1690007" y="302079"/>
            <a:ext cx="0" cy="5796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0295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32846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152374"/>
            <a:ext cx="5157787" cy="403728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328462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152374"/>
            <a:ext cx="5183188" cy="403728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26, 2020 | ISRI.ORG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ISRI Presentation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492EF-208A-4B66-805B-D8411F449898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94607" y="971552"/>
            <a:ext cx="1117418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160" y="233366"/>
            <a:ext cx="838064" cy="688809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 userDrawn="1"/>
        </p:nvSpPr>
        <p:spPr>
          <a:xfrm>
            <a:off x="1695622" y="299810"/>
            <a:ext cx="8172932" cy="6646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607" y="236764"/>
            <a:ext cx="1222637" cy="718457"/>
          </a:xfrm>
          <a:prstGeom prst="rect">
            <a:avLst/>
          </a:prstGeom>
        </p:spPr>
      </p:pic>
      <p:cxnSp>
        <p:nvCxnSpPr>
          <p:cNvPr id="15" name="Straight Connector 14"/>
          <p:cNvCxnSpPr/>
          <p:nvPr userDrawn="1"/>
        </p:nvCxnSpPr>
        <p:spPr>
          <a:xfrm>
            <a:off x="1690007" y="302079"/>
            <a:ext cx="0" cy="5796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7889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5338726" y="1970275"/>
            <a:ext cx="6015074" cy="1111601"/>
          </a:xfrm>
          <a:prstGeom prst="rect">
            <a:avLst/>
          </a:prstGeom>
          <a:solidFill>
            <a:srgbClr val="E6E6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5264583" y="3544241"/>
            <a:ext cx="6062719" cy="1111601"/>
          </a:xfrm>
          <a:prstGeom prst="rect">
            <a:avLst/>
          </a:prstGeom>
          <a:solidFill>
            <a:srgbClr val="E6E6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5338726" y="5075142"/>
            <a:ext cx="6015074" cy="1111601"/>
          </a:xfrm>
          <a:prstGeom prst="rect">
            <a:avLst/>
          </a:prstGeom>
          <a:solidFill>
            <a:srgbClr val="E6E6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5312229" y="452847"/>
            <a:ext cx="6015074" cy="1111601"/>
          </a:xfrm>
          <a:prstGeom prst="rect">
            <a:avLst/>
          </a:prstGeom>
          <a:solidFill>
            <a:srgbClr val="E6E6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965475" y="444606"/>
            <a:ext cx="4473146" cy="5750011"/>
          </a:xfrm>
          <a:prstGeom prst="rect">
            <a:avLst/>
          </a:prstGeom>
          <a:solidFill>
            <a:srgbClr val="6193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en-US" dirty="0" smtClean="0">
                <a:solidFill>
                  <a:srgbClr val="E6E6E5"/>
                </a:solidFill>
              </a:rPr>
              <a:t> </a:t>
            </a:r>
            <a:endParaRPr lang="en-US" dirty="0">
              <a:solidFill>
                <a:srgbClr val="E6E6E5"/>
              </a:solidFill>
            </a:endParaRPr>
          </a:p>
        </p:txBody>
      </p:sp>
      <p:sp>
        <p:nvSpPr>
          <p:cNvPr id="23" name="Date Placeholder 3"/>
          <p:cNvSpPr>
            <a:spLocks noGrp="1"/>
          </p:cNvSpPr>
          <p:nvPr>
            <p:ph type="dt" sz="half" idx="10"/>
          </p:nvPr>
        </p:nvSpPr>
        <p:spPr>
          <a:xfrm>
            <a:off x="319217" y="6356350"/>
            <a:ext cx="2743200" cy="365125"/>
          </a:xfrm>
        </p:spPr>
        <p:txBody>
          <a:bodyPr/>
          <a:lstStyle>
            <a:lvl1pPr>
              <a:defRPr sz="9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June 26, 2020 | ISRI.ORG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9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ISRI Presentation</a:t>
            </a:r>
            <a:endParaRPr lang="en-US" dirty="0"/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384C7AA5-34BD-40D2-ACAA-52517A245CDD}" type="slidenum">
              <a:rPr lang="en-US" sz="900" smtClean="0">
                <a:solidFill>
                  <a:schemeClr val="accent6"/>
                </a:solidFill>
              </a:rPr>
              <a:pPr/>
              <a:t>‹#›</a:t>
            </a:fld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26" name="Straight Connector 25"/>
          <p:cNvCxnSpPr/>
          <p:nvPr userDrawn="1"/>
        </p:nvCxnSpPr>
        <p:spPr>
          <a:xfrm>
            <a:off x="408216" y="6435270"/>
            <a:ext cx="1117418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ontent Placeholder 27"/>
          <p:cNvSpPr>
            <a:spLocks noGrp="1"/>
          </p:cNvSpPr>
          <p:nvPr>
            <p:ph sz="quarter" idx="13"/>
          </p:nvPr>
        </p:nvSpPr>
        <p:spPr>
          <a:xfrm>
            <a:off x="1084263" y="609600"/>
            <a:ext cx="4179887" cy="54705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2" name="Content Placeholder 31"/>
          <p:cNvSpPr>
            <a:spLocks noGrp="1"/>
          </p:cNvSpPr>
          <p:nvPr>
            <p:ph sz="quarter" idx="14"/>
          </p:nvPr>
        </p:nvSpPr>
        <p:spPr>
          <a:xfrm>
            <a:off x="5538788" y="609600"/>
            <a:ext cx="5603875" cy="8016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15"/>
          </p:nvPr>
        </p:nvSpPr>
        <p:spPr>
          <a:xfrm>
            <a:off x="5538788" y="2090738"/>
            <a:ext cx="5603875" cy="8223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6" name="Content Placeholder 35"/>
          <p:cNvSpPr>
            <a:spLocks noGrp="1"/>
          </p:cNvSpPr>
          <p:nvPr>
            <p:ph sz="quarter" idx="16"/>
          </p:nvPr>
        </p:nvSpPr>
        <p:spPr>
          <a:xfrm>
            <a:off x="5538788" y="3657600"/>
            <a:ext cx="5603875" cy="84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8" name="Content Placeholder 37"/>
          <p:cNvSpPr>
            <a:spLocks noGrp="1"/>
          </p:cNvSpPr>
          <p:nvPr>
            <p:ph sz="quarter" idx="17"/>
          </p:nvPr>
        </p:nvSpPr>
        <p:spPr>
          <a:xfrm>
            <a:off x="5538788" y="5211763"/>
            <a:ext cx="5603875" cy="8683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469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June 26, 2020 | ISRI.ORG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ISRI Presentation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492EF-208A-4B66-805B-D8411F449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593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4_Get In Touch Vertical (Im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rPr/>
              <a:t>‹#›</a:t>
            </a:fld>
            <a:endParaRPr dirty="0"/>
          </a:p>
        </p:txBody>
      </p:sp>
      <p:sp>
        <p:nvSpPr>
          <p:cNvPr id="422" name="Text Placeholder 4"/>
          <p:cNvSpPr txBox="1"/>
          <p:nvPr/>
        </p:nvSpPr>
        <p:spPr>
          <a:xfrm>
            <a:off x="3342692" y="6307230"/>
            <a:ext cx="2700338" cy="2169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07" rIns="45707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defRPr sz="900">
                <a:solidFill>
                  <a:srgbClr val="FFFFFF"/>
                </a:solidFill>
                <a:latin typeface="MAAX-MEDIUM"/>
                <a:ea typeface="MAAX-MEDIUM"/>
                <a:cs typeface="MAAX-MEDIUM"/>
                <a:sym typeface="MAAX-MEDIUM"/>
              </a:defRPr>
            </a:lvl1pPr>
          </a:lstStyle>
          <a:p>
            <a:r>
              <a:rPr sz="900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549911441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June 26, 2020 | ISRI.ORG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ISRI Presentation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492EF-208A-4B66-805B-D8411F4498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53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60" r:id="rId7"/>
    <p:sldLayoutId id="2147483662" r:id="rId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image" Target="../media/image17.svg"/><Relationship Id="rId26" Type="http://schemas.openxmlformats.org/officeDocument/2006/relationships/image" Target="../media/image25.svg"/><Relationship Id="rId39" Type="http://schemas.openxmlformats.org/officeDocument/2006/relationships/image" Target="../media/image18.png"/><Relationship Id="rId3" Type="http://schemas.openxmlformats.org/officeDocument/2006/relationships/tags" Target="../tags/tag3.xml"/><Relationship Id="rId21" Type="http://schemas.openxmlformats.org/officeDocument/2006/relationships/image" Target="../media/image9.png"/><Relationship Id="rId34" Type="http://schemas.openxmlformats.org/officeDocument/2006/relationships/image" Target="../media/image33.svg"/><Relationship Id="rId42" Type="http://schemas.openxmlformats.org/officeDocument/2006/relationships/image" Target="../media/image41.svg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25" Type="http://schemas.openxmlformats.org/officeDocument/2006/relationships/image" Target="../media/image11.png"/><Relationship Id="rId33" Type="http://schemas.openxmlformats.org/officeDocument/2006/relationships/image" Target="../media/image15.png"/><Relationship Id="rId38" Type="http://schemas.openxmlformats.org/officeDocument/2006/relationships/image" Target="../media/image37.svg"/><Relationship Id="rId2" Type="http://schemas.openxmlformats.org/officeDocument/2006/relationships/tags" Target="../tags/tag2.xml"/><Relationship Id="rId16" Type="http://schemas.openxmlformats.org/officeDocument/2006/relationships/image" Target="../media/image7.png"/><Relationship Id="rId20" Type="http://schemas.openxmlformats.org/officeDocument/2006/relationships/image" Target="../media/image19.svg"/><Relationship Id="rId29" Type="http://schemas.openxmlformats.org/officeDocument/2006/relationships/image" Target="../media/image13.png"/><Relationship Id="rId41" Type="http://schemas.openxmlformats.org/officeDocument/2006/relationships/image" Target="../media/image19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image" Target="../media/image23.svg"/><Relationship Id="rId32" Type="http://schemas.openxmlformats.org/officeDocument/2006/relationships/image" Target="../media/image31.svg"/><Relationship Id="rId37" Type="http://schemas.openxmlformats.org/officeDocument/2006/relationships/image" Target="../media/image17.png"/><Relationship Id="rId40" Type="http://schemas.openxmlformats.org/officeDocument/2006/relationships/image" Target="../media/image39.svg"/><Relationship Id="rId5" Type="http://schemas.openxmlformats.org/officeDocument/2006/relationships/tags" Target="../tags/tag5.xml"/><Relationship Id="rId15" Type="http://schemas.openxmlformats.org/officeDocument/2006/relationships/slideLayout" Target="../slideLayouts/slideLayout3.xml"/><Relationship Id="rId23" Type="http://schemas.openxmlformats.org/officeDocument/2006/relationships/image" Target="../media/image10.png"/><Relationship Id="rId28" Type="http://schemas.openxmlformats.org/officeDocument/2006/relationships/image" Target="../media/image27.svg"/><Relationship Id="rId36" Type="http://schemas.openxmlformats.org/officeDocument/2006/relationships/image" Target="../media/image35.svg"/><Relationship Id="rId10" Type="http://schemas.openxmlformats.org/officeDocument/2006/relationships/tags" Target="../tags/tag10.xml"/><Relationship Id="rId19" Type="http://schemas.openxmlformats.org/officeDocument/2006/relationships/image" Target="../media/image8.png"/><Relationship Id="rId31" Type="http://schemas.openxmlformats.org/officeDocument/2006/relationships/image" Target="../media/image14.png"/><Relationship Id="rId44" Type="http://schemas.openxmlformats.org/officeDocument/2006/relationships/image" Target="../media/image43.sv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image" Target="../media/image21.svg"/><Relationship Id="rId27" Type="http://schemas.openxmlformats.org/officeDocument/2006/relationships/image" Target="../media/image12.png"/><Relationship Id="rId30" Type="http://schemas.openxmlformats.org/officeDocument/2006/relationships/image" Target="../media/image29.svg"/><Relationship Id="rId35" Type="http://schemas.openxmlformats.org/officeDocument/2006/relationships/image" Target="../media/image16.png"/><Relationship Id="rId43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svg"/><Relationship Id="rId3" Type="http://schemas.openxmlformats.org/officeDocument/2006/relationships/image" Target="../media/image21.png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7.svg"/><Relationship Id="rId5" Type="http://schemas.openxmlformats.org/officeDocument/2006/relationships/image" Target="../media/image22.png"/><Relationship Id="rId10" Type="http://schemas.openxmlformats.org/officeDocument/2006/relationships/image" Target="../media/image24.png"/><Relationship Id="rId4" Type="http://schemas.openxmlformats.org/officeDocument/2006/relationships/image" Target="../media/image45.svg"/><Relationship Id="rId9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5543" y="606339"/>
            <a:ext cx="11079890" cy="5750011"/>
          </a:xfrm>
          <a:prstGeom prst="rect">
            <a:avLst/>
          </a:prstGeom>
          <a:solidFill>
            <a:srgbClr val="E6E6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91066" y="1503965"/>
            <a:ext cx="619513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n-US" sz="4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Sustainability</a:t>
            </a:r>
          </a:p>
          <a:p>
            <a:pPr algn="ctr" fontAlgn="base"/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Benefits for Your Company and the Industry</a:t>
            </a:r>
          </a:p>
          <a:p>
            <a:pPr algn="ctr" fontAlgn="base"/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August 25, 2021</a:t>
            </a:r>
          </a:p>
          <a:p>
            <a:pPr algn="ctr" fontAlgn="base"/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3:00 pm – 4:00 pm</a:t>
            </a:r>
          </a:p>
          <a:p>
            <a:pPr algn="ctr" fontAlgn="base"/>
            <a:endParaRPr lang="en-US" sz="28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/>
            <a:endParaRPr lang="en-US" sz="28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416726" y="3041739"/>
            <a:ext cx="0" cy="1705233"/>
          </a:xfrm>
          <a:prstGeom prst="line">
            <a:avLst/>
          </a:prstGeom>
          <a:ln>
            <a:solidFill>
              <a:srgbClr val="A8CB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3840975" y="4223414"/>
            <a:ext cx="4421718" cy="0"/>
          </a:xfrm>
          <a:prstGeom prst="line">
            <a:avLst/>
          </a:prstGeom>
          <a:ln>
            <a:solidFill>
              <a:srgbClr val="A8CB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720643" y="4827937"/>
            <a:ext cx="5501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Institute of Scrap Recycling Industries (ISRI)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064" y="1003631"/>
            <a:ext cx="1733746" cy="941691"/>
          </a:xfrm>
          <a:prstGeom prst="rect">
            <a:avLst/>
          </a:prstGeom>
        </p:spPr>
      </p:pic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ISRI Presentation</a:t>
            </a:r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492EF-208A-4B66-805B-D8411F449898}" type="slidenum">
              <a:rPr lang="en-US" smtClean="0"/>
              <a:t>1</a:t>
            </a:fld>
            <a:endParaRPr lang="en-US"/>
          </a:p>
        </p:txBody>
      </p: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August 25, 2021 | ISRI.ORG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5647" y="680061"/>
            <a:ext cx="1933106" cy="1588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094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ISRI Presentation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45494-D56D-4C7D-89E7-2378F5A48F2E}" type="slidenum">
              <a:rPr lang="en-US" sz="900" smtClean="0">
                <a:solidFill>
                  <a:schemeClr val="accent6"/>
                </a:solidFill>
              </a:rPr>
              <a:pPr/>
              <a:t>2</a:t>
            </a:fld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Sustainability: How Did We Get Here? </a:t>
            </a:r>
            <a:endParaRPr lang="en-US" sz="32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August  1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6, 2021 | ISRI.ORG</a:t>
            </a:r>
            <a:endParaRPr lang="en-US" dirty="0">
              <a:solidFill>
                <a:srgbClr val="00B0F0"/>
              </a:solidFill>
            </a:endParaRPr>
          </a:p>
        </p:txBody>
      </p:sp>
      <p:pic>
        <p:nvPicPr>
          <p:cNvPr id="13" name="Picture 6">
            <a:extLst>
              <a:ext uri="{FF2B5EF4-FFF2-40B4-BE49-F238E27FC236}">
                <a16:creationId xmlns:a16="http://schemas.microsoft.com/office/drawing/2014/main" id="{0A0AF247-927D-4D7C-921B-5D323A8BDB01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6150" r="1182"/>
          <a:stretch/>
        </p:blipFill>
        <p:spPr>
          <a:xfrm>
            <a:off x="10289209" y="1414626"/>
            <a:ext cx="1274686" cy="820615"/>
          </a:xfrm>
          <a:prstGeom prst="rect">
            <a:avLst/>
          </a:prstGeom>
          <a:noFill/>
        </p:spPr>
      </p:pic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BC5069EB-0275-4EC5-988A-704E5688167B}"/>
              </a:ext>
            </a:extLst>
          </p:cNvPr>
          <p:cNvSpPr txBox="1">
            <a:spLocks/>
          </p:cNvSpPr>
          <p:nvPr/>
        </p:nvSpPr>
        <p:spPr>
          <a:xfrm>
            <a:off x="654711" y="1576250"/>
            <a:ext cx="3081268" cy="378173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Sustainability used to be synonymous with The Environment.  However, in 2021, sustainability embraces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people, planet and governance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– and how we manage our businesses.   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 relatively new acronym for sustainability that has gained common acceptance is </a:t>
            </a:r>
            <a:r>
              <a:rPr lang="en-US" sz="1600" b="1" u="sng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ESG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</a:p>
          <a:p>
            <a:pPr marL="342797" indent="-342797">
              <a:lnSpc>
                <a:spcPct val="120000"/>
              </a:lnSpc>
              <a:spcBef>
                <a:spcPts val="0"/>
              </a:spcBef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Environment</a:t>
            </a:r>
          </a:p>
          <a:p>
            <a:pPr marL="342797" indent="-342797">
              <a:lnSpc>
                <a:spcPct val="120000"/>
              </a:lnSpc>
              <a:spcBef>
                <a:spcPts val="0"/>
              </a:spcBef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Social</a:t>
            </a:r>
          </a:p>
          <a:p>
            <a:pPr marL="342797" indent="-342797">
              <a:lnSpc>
                <a:spcPct val="120000"/>
              </a:lnSpc>
              <a:spcBef>
                <a:spcPts val="0"/>
              </a:spcBef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Governance</a:t>
            </a:r>
            <a:endParaRPr lang="en-US" sz="16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6945" indent="-226945">
              <a:spcBef>
                <a:spcPts val="800"/>
              </a:spcBef>
            </a:pPr>
            <a:endParaRPr lang="en-US" sz="16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6945" indent="-226945">
              <a:spcBef>
                <a:spcPts val="800"/>
              </a:spcBef>
            </a:pPr>
            <a:endParaRPr lang="en-US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80791" indent="-380791">
              <a:spcBef>
                <a:spcPts val="800"/>
              </a:spcBef>
            </a:pP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1B267FC4-9F1F-4BDB-907D-A8454BF4B743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397935" y="1805677"/>
            <a:ext cx="6894904" cy="3479869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0AF6D5FD-B51D-49C1-B915-87063848D709}"/>
              </a:ext>
            </a:extLst>
          </p:cNvPr>
          <p:cNvSpPr txBox="1"/>
          <p:nvPr/>
        </p:nvSpPr>
        <p:spPr>
          <a:xfrm>
            <a:off x="5782492" y="1609200"/>
            <a:ext cx="5442698" cy="351663"/>
          </a:xfrm>
          <a:prstGeom prst="rect">
            <a:avLst/>
          </a:prstGeom>
        </p:spPr>
        <p:txBody>
          <a:bodyPr wrap="square" rtlCol="0" anchor="ctr">
            <a:noAutofit/>
          </a:bodyPr>
          <a:lstStyle/>
          <a:p>
            <a:pPr algn="ctr" defTabSz="914126"/>
            <a:r>
              <a:rPr lang="en-US" sz="2399" b="1" dirty="0">
                <a:solidFill>
                  <a:srgbClr val="000000"/>
                </a:solidFill>
                <a:latin typeface="Maax Regular"/>
              </a:rPr>
              <a:t>What is ESG? </a:t>
            </a:r>
          </a:p>
        </p:txBody>
      </p:sp>
      <p:sp>
        <p:nvSpPr>
          <p:cNvPr id="21" name="Rectangle: Rounded Corners 9">
            <a:extLst>
              <a:ext uri="{FF2B5EF4-FFF2-40B4-BE49-F238E27FC236}">
                <a16:creationId xmlns:a16="http://schemas.microsoft.com/office/drawing/2014/main" id="{A560DA26-4259-4D4B-9CAB-B9895A24A4C3}"/>
              </a:ext>
            </a:extLst>
          </p:cNvPr>
          <p:cNvSpPr/>
          <p:nvPr/>
        </p:nvSpPr>
        <p:spPr>
          <a:xfrm>
            <a:off x="5258942" y="5285546"/>
            <a:ext cx="5294811" cy="64764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The pandemic made it clear that 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financial performance is influenced by non-financial risk factors.</a:t>
            </a:r>
            <a:endParaRPr lang="en-US" sz="1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0745947" y="5609369"/>
            <a:ext cx="9584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Source: Waste Management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114520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August 25, 2021 | ISRI.ORG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ISRI Presentation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70476-CE25-45FF-9834-4465C5412AFB}" type="slidenum">
              <a:rPr lang="en-US" sz="900" smtClean="0">
                <a:solidFill>
                  <a:schemeClr val="accent6"/>
                </a:solidFill>
              </a:rPr>
              <a:pPr/>
              <a:t>3</a:t>
            </a:fld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690817" y="339727"/>
            <a:ext cx="8639967" cy="738187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en-US" sz="9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Maax Regular"/>
              </a:rPr>
              <a:t>The Three Components of ESG are Complementary and Represent a Company’s Responsibility to Broader Society</a:t>
            </a:r>
          </a:p>
          <a:p>
            <a:pPr algn="ctr"/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B42392C-C600-4C79-B299-1870988E007E}"/>
              </a:ext>
            </a:extLst>
          </p:cNvPr>
          <p:cNvGrpSpPr/>
          <p:nvPr/>
        </p:nvGrpSpPr>
        <p:grpSpPr>
          <a:xfrm>
            <a:off x="585139" y="1315469"/>
            <a:ext cx="11134515" cy="4795923"/>
            <a:chOff x="489590" y="1738212"/>
            <a:chExt cx="11134515" cy="4795923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07C392AA-2D22-6F4C-A903-EBDD4C95DFA1}"/>
                </a:ext>
              </a:extLst>
            </p:cNvPr>
            <p:cNvSpPr txBox="1">
              <a:spLocks/>
            </p:cNvSpPr>
            <p:nvPr/>
          </p:nvSpPr>
          <p:spPr>
            <a:xfrm>
              <a:off x="544462" y="1738212"/>
              <a:ext cx="3287893" cy="338466"/>
            </a:xfrm>
            <a:prstGeom prst="rect">
              <a:avLst/>
            </a:prstGeom>
            <a:ln>
              <a:noFill/>
            </a:ln>
          </p:spPr>
          <p:txBody>
            <a:bodyPr vert="horz" wrap="square" lIns="0" tIns="0" rIns="0" bIns="0" rtlCol="0">
              <a:spAutoFit/>
            </a:bodyPr>
            <a:lstStyle>
              <a:lvl1pPr lvl="0" indent="0">
                <a:lnSpc>
                  <a:spcPct val="100000"/>
                </a:lnSpc>
                <a:spcBef>
                  <a:spcPts val="300"/>
                </a:spcBef>
                <a:spcAft>
                  <a:spcPts val="300"/>
                </a:spcAft>
                <a:buFont typeface="Segoe UI" panose="020B0502040204020203" pitchFamily="34" charset="0"/>
                <a:buChar char="​"/>
                <a:defRPr lang="en-US" sz="1600" dirty="0">
                  <a:cs typeface="Arial" panose="020B0604020202020204" pitchFamily="34" charset="0"/>
                </a:defRPr>
              </a:lvl1pPr>
              <a:lvl2pPr marL="228600" lvl="1" indent="-228600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SzPct val="110000"/>
                <a:buFont typeface="Wingdings" panose="05000000000000000000" pitchFamily="2" charset="2"/>
                <a:buChar char=""/>
                <a:defRPr lang="en-US" sz="1600" dirty="0"/>
              </a:lvl2pPr>
              <a:lvl3pPr marL="438912" lvl="2" indent="-210312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SzPct val="110000"/>
                <a:buFont typeface="Arial" panose="020B0604020202020204" pitchFamily="34" charset="0"/>
                <a:buChar char="‒"/>
                <a:defRPr lang="en-US" sz="1600" dirty="0"/>
              </a:lvl3pPr>
              <a:lvl4pPr marL="594360" lvl="3" indent="-155448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Font typeface="Arial" panose="020B0604020202020204" pitchFamily="34" charset="0"/>
                <a:buChar char="•"/>
                <a:defRPr lang="en-US" sz="1600" dirty="0"/>
              </a:lvl4pPr>
              <a:lvl5pPr marL="813816" lvl="4" indent="-146304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Font typeface="Arial" panose="020B0604020202020204" pitchFamily="34" charset="0"/>
                <a:buChar char="̶"/>
                <a:defRPr lang="en-US" sz="1600" dirty="0"/>
              </a:lvl5pPr>
              <a:lvl6pPr marL="1085850" indent="-171450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Font typeface="Arial" panose="020B0604020202020204" pitchFamily="34" charset="0"/>
                <a:buChar char="▫"/>
                <a:defRPr sz="1600">
                  <a:cs typeface="Arial" panose="020B0604020202020204" pitchFamily="34" charset="0"/>
                </a:defRPr>
              </a:lvl6pPr>
              <a:lvl7pPr marL="1085850" indent="-171450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Font typeface="Arial" panose="020B0604020202020204" pitchFamily="34" charset="0"/>
                <a:buChar char="▫"/>
                <a:defRPr sz="1600">
                  <a:cs typeface="Arial" panose="020B0604020202020204" pitchFamily="34" charset="0"/>
                </a:defRPr>
              </a:lvl7pPr>
              <a:lvl8pPr marL="1085850" indent="-171450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Font typeface="Arial" panose="020B0604020202020204" pitchFamily="34" charset="0"/>
                <a:buChar char="▫"/>
                <a:defRPr sz="1600">
                  <a:cs typeface="Arial" panose="020B0604020202020204" pitchFamily="34" charset="0"/>
                </a:defRPr>
              </a:lvl8pPr>
              <a:lvl9pPr marL="1085850" indent="-171450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Font typeface="Arial" panose="020B0604020202020204" pitchFamily="34" charset="0"/>
                <a:buChar char="▫"/>
                <a:defRPr sz="1600">
                  <a:cs typeface="Arial" panose="020B0604020202020204" pitchFamily="34" charset="0"/>
                </a:defRPr>
              </a:lvl9pPr>
            </a:lstStyle>
            <a:p>
              <a:pPr algn="ctr" defTabSz="914126">
                <a:defRPr/>
              </a:pPr>
              <a:r>
                <a:rPr lang="en-US" sz="2199" b="1" dirty="0">
                  <a:solidFill>
                    <a:srgbClr val="000000"/>
                  </a:solidFill>
                  <a:latin typeface="Maax Regular" panose="02000000000000000000" pitchFamily="50" charset="0"/>
                  <a:sym typeface="Maax Regular"/>
                </a:rPr>
                <a:t>Environmental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AC010E85-C7D6-974F-8E60-55DA8CD2EBE9}"/>
                </a:ext>
              </a:extLst>
            </p:cNvPr>
            <p:cNvSpPr txBox="1">
              <a:spLocks/>
            </p:cNvSpPr>
            <p:nvPr/>
          </p:nvSpPr>
          <p:spPr>
            <a:xfrm>
              <a:off x="544462" y="2245626"/>
              <a:ext cx="3287893" cy="1231106"/>
            </a:xfrm>
            <a:prstGeom prst="rect">
              <a:avLst/>
            </a:prstGeom>
            <a:ln>
              <a:noFill/>
            </a:ln>
          </p:spPr>
          <p:txBody>
            <a:bodyPr vert="horz" wrap="square" lIns="0" tIns="0" rIns="0" bIns="0" rtlCol="0" anchor="t">
              <a:spAutoFit/>
            </a:bodyPr>
            <a:lstStyle>
              <a:lvl1pPr lvl="0" indent="0">
                <a:lnSpc>
                  <a:spcPct val="100000"/>
                </a:lnSpc>
                <a:spcBef>
                  <a:spcPts val="300"/>
                </a:spcBef>
                <a:spcAft>
                  <a:spcPts val="300"/>
                </a:spcAft>
                <a:buFont typeface="Segoe UI" panose="020B0502040204020203" pitchFamily="34" charset="0"/>
                <a:buChar char="​"/>
                <a:defRPr lang="en-US" sz="1600" dirty="0">
                  <a:cs typeface="Arial" panose="020B0604020202020204" pitchFamily="34" charset="0"/>
                </a:defRPr>
              </a:lvl1pPr>
              <a:lvl2pPr marL="228600" lvl="1" indent="-228600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SzPct val="110000"/>
                <a:buFont typeface="Wingdings" panose="05000000000000000000" pitchFamily="2" charset="2"/>
                <a:buChar char=""/>
                <a:defRPr lang="en-US" sz="1600" dirty="0"/>
              </a:lvl2pPr>
              <a:lvl3pPr marL="438912" lvl="2" indent="-210312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SzPct val="110000"/>
                <a:buFont typeface="Arial" panose="020B0604020202020204" pitchFamily="34" charset="0"/>
                <a:buChar char="‒"/>
                <a:defRPr lang="en-US" sz="1600" dirty="0"/>
              </a:lvl3pPr>
              <a:lvl4pPr marL="594360" lvl="3" indent="-155448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Font typeface="Arial" panose="020B0604020202020204" pitchFamily="34" charset="0"/>
                <a:buChar char="•"/>
                <a:defRPr lang="en-US" sz="1600" dirty="0"/>
              </a:lvl4pPr>
              <a:lvl5pPr marL="813816" lvl="4" indent="-146304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Font typeface="Arial" panose="020B0604020202020204" pitchFamily="34" charset="0"/>
                <a:buChar char="̶"/>
                <a:defRPr lang="en-US" sz="1600" dirty="0"/>
              </a:lvl5pPr>
              <a:lvl6pPr marL="1085850" indent="-171450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Font typeface="Arial" panose="020B0604020202020204" pitchFamily="34" charset="0"/>
                <a:buChar char="▫"/>
                <a:defRPr sz="1600">
                  <a:cs typeface="Arial" panose="020B0604020202020204" pitchFamily="34" charset="0"/>
                </a:defRPr>
              </a:lvl6pPr>
              <a:lvl7pPr marL="1085850" indent="-171450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Font typeface="Arial" panose="020B0604020202020204" pitchFamily="34" charset="0"/>
                <a:buChar char="▫"/>
                <a:defRPr sz="1600">
                  <a:cs typeface="Arial" panose="020B0604020202020204" pitchFamily="34" charset="0"/>
                </a:defRPr>
              </a:lvl7pPr>
              <a:lvl8pPr marL="1085850" indent="-171450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Font typeface="Arial" panose="020B0604020202020204" pitchFamily="34" charset="0"/>
                <a:buChar char="▫"/>
                <a:defRPr sz="1600">
                  <a:cs typeface="Arial" panose="020B0604020202020204" pitchFamily="34" charset="0"/>
                </a:defRPr>
              </a:lvl8pPr>
              <a:lvl9pPr marL="1085850" indent="-171450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Font typeface="Arial" panose="020B0604020202020204" pitchFamily="34" charset="0"/>
                <a:buChar char="▫"/>
                <a:defRPr sz="1600">
                  <a:cs typeface="Arial" panose="020B0604020202020204" pitchFamily="34" charset="0"/>
                </a:defRPr>
              </a:lvl9pPr>
            </a:lstStyle>
            <a:p>
              <a:pPr algn="ctr" defTabSz="914126">
                <a:defRPr/>
              </a:pPr>
              <a:r>
                <a:rPr lang="en-US" sz="1400" dirty="0">
                  <a:solidFill>
                    <a:srgbClr val="000000"/>
                  </a:solidFill>
                  <a:latin typeface="Maax Regular" panose="02000000000000000000" pitchFamily="50" charset="0"/>
                  <a:sym typeface="Maax Regular"/>
                </a:rPr>
                <a:t>Assesses the risk of a company and its suppliers / partners from climate events and its impact on the physical environment.</a:t>
              </a:r>
            </a:p>
            <a:p>
              <a:pPr algn="ctr" defTabSz="914126">
                <a:defRPr/>
              </a:pPr>
              <a:endParaRPr lang="en-US" sz="1400" dirty="0">
                <a:solidFill>
                  <a:srgbClr val="000000"/>
                </a:solidFill>
                <a:latin typeface="Maax Regular" panose="02000000000000000000" pitchFamily="50" charset="0"/>
                <a:sym typeface="Maax Regular"/>
              </a:endParaRPr>
            </a:p>
            <a:p>
              <a:pPr algn="ctr" defTabSz="914126">
                <a:defRPr/>
              </a:pPr>
              <a:r>
                <a:rPr lang="en-US" sz="1400" b="1" dirty="0">
                  <a:solidFill>
                    <a:srgbClr val="000000"/>
                  </a:solidFill>
                  <a:latin typeface="Maax Regular" panose="02000000000000000000" pitchFamily="50" charset="0"/>
                  <a:sym typeface="Maax Regular"/>
                </a:rPr>
                <a:t>Mitigation, transition and adaptation across: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C3BC131-9DC2-174B-93F0-0352B3F5FF91}"/>
                </a:ext>
              </a:extLst>
            </p:cNvPr>
            <p:cNvSpPr txBox="1">
              <a:spLocks/>
            </p:cNvSpPr>
            <p:nvPr/>
          </p:nvSpPr>
          <p:spPr>
            <a:xfrm>
              <a:off x="4304161" y="1738212"/>
              <a:ext cx="3027981" cy="338466"/>
            </a:xfrm>
            <a:prstGeom prst="rect">
              <a:avLst/>
            </a:prstGeom>
            <a:ln>
              <a:noFill/>
            </a:ln>
          </p:spPr>
          <p:txBody>
            <a:bodyPr vert="horz" wrap="square" lIns="0" tIns="0" rIns="0" bIns="0" rtlCol="0">
              <a:spAutoFit/>
            </a:bodyPr>
            <a:lstStyle>
              <a:lvl1pPr lvl="0" indent="0">
                <a:lnSpc>
                  <a:spcPct val="100000"/>
                </a:lnSpc>
                <a:spcBef>
                  <a:spcPts val="300"/>
                </a:spcBef>
                <a:spcAft>
                  <a:spcPts val="300"/>
                </a:spcAft>
                <a:buFont typeface="Segoe UI" panose="020B0502040204020203" pitchFamily="34" charset="0"/>
                <a:buChar char="​"/>
                <a:defRPr lang="en-US" sz="1600" dirty="0">
                  <a:cs typeface="Arial" panose="020B0604020202020204" pitchFamily="34" charset="0"/>
                </a:defRPr>
              </a:lvl1pPr>
              <a:lvl2pPr marL="228600" lvl="1" indent="-228600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SzPct val="110000"/>
                <a:buFont typeface="Wingdings" panose="05000000000000000000" pitchFamily="2" charset="2"/>
                <a:buChar char=""/>
                <a:defRPr lang="en-US" sz="1600" dirty="0"/>
              </a:lvl2pPr>
              <a:lvl3pPr marL="438912" lvl="2" indent="-210312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SzPct val="110000"/>
                <a:buFont typeface="Arial" panose="020B0604020202020204" pitchFamily="34" charset="0"/>
                <a:buChar char="‒"/>
                <a:defRPr lang="en-US" sz="1600" dirty="0"/>
              </a:lvl3pPr>
              <a:lvl4pPr marL="594360" lvl="3" indent="-155448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Font typeface="Arial" panose="020B0604020202020204" pitchFamily="34" charset="0"/>
                <a:buChar char="•"/>
                <a:defRPr lang="en-US" sz="1600" dirty="0"/>
              </a:lvl4pPr>
              <a:lvl5pPr marL="813816" lvl="4" indent="-146304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Font typeface="Arial" panose="020B0604020202020204" pitchFamily="34" charset="0"/>
                <a:buChar char="̶"/>
                <a:defRPr lang="en-US" sz="1600" dirty="0"/>
              </a:lvl5pPr>
              <a:lvl6pPr marL="1085850" indent="-171450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Font typeface="Arial" panose="020B0604020202020204" pitchFamily="34" charset="0"/>
                <a:buChar char="▫"/>
                <a:defRPr sz="1600">
                  <a:cs typeface="Arial" panose="020B0604020202020204" pitchFamily="34" charset="0"/>
                </a:defRPr>
              </a:lvl6pPr>
              <a:lvl7pPr marL="1085850" indent="-171450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Font typeface="Arial" panose="020B0604020202020204" pitchFamily="34" charset="0"/>
                <a:buChar char="▫"/>
                <a:defRPr sz="1600">
                  <a:cs typeface="Arial" panose="020B0604020202020204" pitchFamily="34" charset="0"/>
                </a:defRPr>
              </a:lvl7pPr>
              <a:lvl8pPr marL="1085850" indent="-171450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Font typeface="Arial" panose="020B0604020202020204" pitchFamily="34" charset="0"/>
                <a:buChar char="▫"/>
                <a:defRPr sz="1600">
                  <a:cs typeface="Arial" panose="020B0604020202020204" pitchFamily="34" charset="0"/>
                </a:defRPr>
              </a:lvl8pPr>
              <a:lvl9pPr marL="1085850" indent="-171450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Font typeface="Arial" panose="020B0604020202020204" pitchFamily="34" charset="0"/>
                <a:buChar char="▫"/>
                <a:defRPr sz="1600">
                  <a:cs typeface="Arial" panose="020B0604020202020204" pitchFamily="34" charset="0"/>
                </a:defRPr>
              </a:lvl9pPr>
            </a:lstStyle>
            <a:p>
              <a:pPr algn="ctr" defTabSz="914126">
                <a:defRPr/>
              </a:pPr>
              <a:r>
                <a:rPr lang="en-US" sz="2199" b="1" dirty="0">
                  <a:solidFill>
                    <a:srgbClr val="000000"/>
                  </a:solidFill>
                  <a:latin typeface="Maax Regular" panose="02000000000000000000" pitchFamily="50" charset="0"/>
                  <a:sym typeface="Maax Regular"/>
                </a:rPr>
                <a:t>Social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3BA471A-1689-7044-AFF8-C3E8099560BC}"/>
                </a:ext>
              </a:extLst>
            </p:cNvPr>
            <p:cNvSpPr txBox="1">
              <a:spLocks/>
            </p:cNvSpPr>
            <p:nvPr/>
          </p:nvSpPr>
          <p:spPr>
            <a:xfrm>
              <a:off x="4304161" y="2245625"/>
              <a:ext cx="3027981" cy="1077218"/>
            </a:xfrm>
            <a:prstGeom prst="rect">
              <a:avLst/>
            </a:prstGeom>
            <a:ln>
              <a:noFill/>
            </a:ln>
          </p:spPr>
          <p:txBody>
            <a:bodyPr vert="horz" wrap="square" lIns="0" tIns="0" rIns="0" bIns="0" rtlCol="0" anchor="t">
              <a:spAutoFit/>
            </a:bodyPr>
            <a:lstStyle>
              <a:lvl1pPr lvl="0" indent="0">
                <a:lnSpc>
                  <a:spcPct val="100000"/>
                </a:lnSpc>
                <a:spcBef>
                  <a:spcPts val="300"/>
                </a:spcBef>
                <a:spcAft>
                  <a:spcPts val="300"/>
                </a:spcAft>
                <a:buFont typeface="Segoe UI" panose="020B0502040204020203" pitchFamily="34" charset="0"/>
                <a:buChar char="​"/>
                <a:defRPr lang="en-US" sz="1600" dirty="0">
                  <a:cs typeface="Arial" panose="020B0604020202020204" pitchFamily="34" charset="0"/>
                </a:defRPr>
              </a:lvl1pPr>
              <a:lvl2pPr marL="228600" lvl="1" indent="-228600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SzPct val="110000"/>
                <a:buFont typeface="Wingdings" panose="05000000000000000000" pitchFamily="2" charset="2"/>
                <a:buChar char=""/>
                <a:defRPr lang="en-US" sz="1600" dirty="0"/>
              </a:lvl2pPr>
              <a:lvl3pPr marL="438912" lvl="2" indent="-210312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SzPct val="110000"/>
                <a:buFont typeface="Arial" panose="020B0604020202020204" pitchFamily="34" charset="0"/>
                <a:buChar char="‒"/>
                <a:defRPr lang="en-US" sz="1600" dirty="0"/>
              </a:lvl3pPr>
              <a:lvl4pPr marL="594360" lvl="3" indent="-155448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Font typeface="Arial" panose="020B0604020202020204" pitchFamily="34" charset="0"/>
                <a:buChar char="•"/>
                <a:defRPr lang="en-US" sz="1600" dirty="0"/>
              </a:lvl4pPr>
              <a:lvl5pPr marL="813816" lvl="4" indent="-146304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Font typeface="Arial" panose="020B0604020202020204" pitchFamily="34" charset="0"/>
                <a:buChar char="̶"/>
                <a:defRPr lang="en-US" sz="1600" dirty="0"/>
              </a:lvl5pPr>
              <a:lvl6pPr marL="1085850" indent="-171450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Font typeface="Arial" panose="020B0604020202020204" pitchFamily="34" charset="0"/>
                <a:buChar char="▫"/>
                <a:defRPr sz="1600">
                  <a:cs typeface="Arial" panose="020B0604020202020204" pitchFamily="34" charset="0"/>
                </a:defRPr>
              </a:lvl6pPr>
              <a:lvl7pPr marL="1085850" indent="-171450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Font typeface="Arial" panose="020B0604020202020204" pitchFamily="34" charset="0"/>
                <a:buChar char="▫"/>
                <a:defRPr sz="1600">
                  <a:cs typeface="Arial" panose="020B0604020202020204" pitchFamily="34" charset="0"/>
                </a:defRPr>
              </a:lvl7pPr>
              <a:lvl8pPr marL="1085850" indent="-171450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Font typeface="Arial" panose="020B0604020202020204" pitchFamily="34" charset="0"/>
                <a:buChar char="▫"/>
                <a:defRPr sz="1600">
                  <a:cs typeface="Arial" panose="020B0604020202020204" pitchFamily="34" charset="0"/>
                </a:defRPr>
              </a:lvl8pPr>
              <a:lvl9pPr marL="1085850" indent="-171450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Font typeface="Arial" panose="020B0604020202020204" pitchFamily="34" charset="0"/>
                <a:buChar char="▫"/>
                <a:defRPr sz="1600">
                  <a:cs typeface="Arial" panose="020B0604020202020204" pitchFamily="34" charset="0"/>
                </a:defRPr>
              </a:lvl9pPr>
            </a:lstStyle>
            <a:p>
              <a:pPr algn="ctr" defTabSz="914126">
                <a:defRPr/>
              </a:pPr>
              <a:r>
                <a:rPr lang="en-US" sz="1400" dirty="0">
                  <a:solidFill>
                    <a:srgbClr val="000000"/>
                  </a:solidFill>
                  <a:latin typeface="Maax Regular" panose="02000000000000000000" pitchFamily="50" charset="0"/>
                  <a:sym typeface="Maax Regular"/>
                </a:rPr>
                <a:t>Assesses a company’s relative social impact and associated risk from societal actions, including from its direct and indirect employees, customers and the communities in which it operates.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1038C338-7670-B543-BB9E-05A15DC63E43}"/>
                </a:ext>
              </a:extLst>
            </p:cNvPr>
            <p:cNvSpPr txBox="1">
              <a:spLocks/>
            </p:cNvSpPr>
            <p:nvPr/>
          </p:nvSpPr>
          <p:spPr>
            <a:xfrm>
              <a:off x="7803949" y="1738212"/>
              <a:ext cx="3820156" cy="338466"/>
            </a:xfrm>
            <a:prstGeom prst="rect">
              <a:avLst/>
            </a:prstGeom>
            <a:ln>
              <a:noFill/>
            </a:ln>
          </p:spPr>
          <p:txBody>
            <a:bodyPr vert="horz" wrap="square" lIns="0" tIns="0" rIns="0" bIns="0" rtlCol="0">
              <a:spAutoFit/>
            </a:bodyPr>
            <a:lstStyle>
              <a:lvl1pPr lvl="0" indent="0">
                <a:lnSpc>
                  <a:spcPct val="100000"/>
                </a:lnSpc>
                <a:spcBef>
                  <a:spcPts val="300"/>
                </a:spcBef>
                <a:spcAft>
                  <a:spcPts val="300"/>
                </a:spcAft>
                <a:buFont typeface="Segoe UI" panose="020B0502040204020203" pitchFamily="34" charset="0"/>
                <a:buChar char="​"/>
                <a:defRPr lang="en-US" sz="1600" dirty="0">
                  <a:cs typeface="Arial" panose="020B0604020202020204" pitchFamily="34" charset="0"/>
                </a:defRPr>
              </a:lvl1pPr>
              <a:lvl2pPr marL="228600" lvl="1" indent="-228600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SzPct val="110000"/>
                <a:buFont typeface="Wingdings" panose="05000000000000000000" pitchFamily="2" charset="2"/>
                <a:buChar char=""/>
                <a:defRPr lang="en-US" sz="1600" dirty="0"/>
              </a:lvl2pPr>
              <a:lvl3pPr marL="438912" lvl="2" indent="-210312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SzPct val="110000"/>
                <a:buFont typeface="Arial" panose="020B0604020202020204" pitchFamily="34" charset="0"/>
                <a:buChar char="‒"/>
                <a:defRPr lang="en-US" sz="1600" dirty="0"/>
              </a:lvl3pPr>
              <a:lvl4pPr marL="594360" lvl="3" indent="-155448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Font typeface="Arial" panose="020B0604020202020204" pitchFamily="34" charset="0"/>
                <a:buChar char="•"/>
                <a:defRPr lang="en-US" sz="1600" dirty="0"/>
              </a:lvl4pPr>
              <a:lvl5pPr marL="813816" lvl="4" indent="-146304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Font typeface="Arial" panose="020B0604020202020204" pitchFamily="34" charset="0"/>
                <a:buChar char="̶"/>
                <a:defRPr lang="en-US" sz="1600" dirty="0"/>
              </a:lvl5pPr>
              <a:lvl6pPr marL="1085850" indent="-171450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Font typeface="Arial" panose="020B0604020202020204" pitchFamily="34" charset="0"/>
                <a:buChar char="▫"/>
                <a:defRPr sz="1600">
                  <a:cs typeface="Arial" panose="020B0604020202020204" pitchFamily="34" charset="0"/>
                </a:defRPr>
              </a:lvl6pPr>
              <a:lvl7pPr marL="1085850" indent="-171450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Font typeface="Arial" panose="020B0604020202020204" pitchFamily="34" charset="0"/>
                <a:buChar char="▫"/>
                <a:defRPr sz="1600">
                  <a:cs typeface="Arial" panose="020B0604020202020204" pitchFamily="34" charset="0"/>
                </a:defRPr>
              </a:lvl7pPr>
              <a:lvl8pPr marL="1085850" indent="-171450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Font typeface="Arial" panose="020B0604020202020204" pitchFamily="34" charset="0"/>
                <a:buChar char="▫"/>
                <a:defRPr sz="1600">
                  <a:cs typeface="Arial" panose="020B0604020202020204" pitchFamily="34" charset="0"/>
                </a:defRPr>
              </a:lvl8pPr>
              <a:lvl9pPr marL="1085850" indent="-171450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Font typeface="Arial" panose="020B0604020202020204" pitchFamily="34" charset="0"/>
                <a:buChar char="▫"/>
                <a:defRPr sz="1600">
                  <a:cs typeface="Arial" panose="020B0604020202020204" pitchFamily="34" charset="0"/>
                </a:defRPr>
              </a:lvl9pPr>
            </a:lstStyle>
            <a:p>
              <a:pPr algn="ctr" defTabSz="914126">
                <a:defRPr/>
              </a:pPr>
              <a:r>
                <a:rPr lang="en-US" sz="2199" b="1" dirty="0">
                  <a:solidFill>
                    <a:srgbClr val="000000"/>
                  </a:solidFill>
                  <a:latin typeface="Maax Regular" panose="02000000000000000000" pitchFamily="50" charset="0"/>
                  <a:sym typeface="Maax Regular"/>
                </a:rPr>
                <a:t>Governance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56AA48F-9374-6640-BC90-772812170197}"/>
                </a:ext>
              </a:extLst>
            </p:cNvPr>
            <p:cNvSpPr txBox="1">
              <a:spLocks/>
            </p:cNvSpPr>
            <p:nvPr/>
          </p:nvSpPr>
          <p:spPr>
            <a:xfrm>
              <a:off x="7803949" y="2245625"/>
              <a:ext cx="3820156" cy="861774"/>
            </a:xfrm>
            <a:prstGeom prst="rect">
              <a:avLst/>
            </a:prstGeom>
            <a:ln>
              <a:noFill/>
            </a:ln>
          </p:spPr>
          <p:txBody>
            <a:bodyPr vert="horz" wrap="square" lIns="0" tIns="0" rIns="0" bIns="0" rtlCol="0" anchor="t">
              <a:spAutoFit/>
            </a:bodyPr>
            <a:lstStyle>
              <a:lvl1pPr lvl="0" indent="0">
                <a:lnSpc>
                  <a:spcPct val="100000"/>
                </a:lnSpc>
                <a:spcBef>
                  <a:spcPts val="300"/>
                </a:spcBef>
                <a:spcAft>
                  <a:spcPts val="300"/>
                </a:spcAft>
                <a:buFont typeface="Segoe UI" panose="020B0502040204020203" pitchFamily="34" charset="0"/>
                <a:buChar char="​"/>
                <a:defRPr lang="en-US" sz="1600" dirty="0">
                  <a:cs typeface="Arial" panose="020B0604020202020204" pitchFamily="34" charset="0"/>
                </a:defRPr>
              </a:lvl1pPr>
              <a:lvl2pPr marL="228600" lvl="1" indent="-228600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SzPct val="110000"/>
                <a:buFont typeface="Wingdings" panose="05000000000000000000" pitchFamily="2" charset="2"/>
                <a:buChar char=""/>
                <a:defRPr lang="en-US" sz="1600" dirty="0"/>
              </a:lvl2pPr>
              <a:lvl3pPr marL="438912" lvl="2" indent="-210312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SzPct val="110000"/>
                <a:buFont typeface="Arial" panose="020B0604020202020204" pitchFamily="34" charset="0"/>
                <a:buChar char="‒"/>
                <a:defRPr lang="en-US" sz="1600" dirty="0"/>
              </a:lvl3pPr>
              <a:lvl4pPr marL="594360" lvl="3" indent="-155448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Font typeface="Arial" panose="020B0604020202020204" pitchFamily="34" charset="0"/>
                <a:buChar char="•"/>
                <a:defRPr lang="en-US" sz="1600" dirty="0"/>
              </a:lvl4pPr>
              <a:lvl5pPr marL="813816" lvl="4" indent="-146304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Font typeface="Arial" panose="020B0604020202020204" pitchFamily="34" charset="0"/>
                <a:buChar char="̶"/>
                <a:defRPr lang="en-US" sz="1600" dirty="0"/>
              </a:lvl5pPr>
              <a:lvl6pPr marL="1085850" indent="-171450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Font typeface="Arial" panose="020B0604020202020204" pitchFamily="34" charset="0"/>
                <a:buChar char="▫"/>
                <a:defRPr sz="1600">
                  <a:cs typeface="Arial" panose="020B0604020202020204" pitchFamily="34" charset="0"/>
                </a:defRPr>
              </a:lvl6pPr>
              <a:lvl7pPr marL="1085850" indent="-171450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Font typeface="Arial" panose="020B0604020202020204" pitchFamily="34" charset="0"/>
                <a:buChar char="▫"/>
                <a:defRPr sz="1600">
                  <a:cs typeface="Arial" panose="020B0604020202020204" pitchFamily="34" charset="0"/>
                </a:defRPr>
              </a:lvl7pPr>
              <a:lvl8pPr marL="1085850" indent="-171450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Font typeface="Arial" panose="020B0604020202020204" pitchFamily="34" charset="0"/>
                <a:buChar char="▫"/>
                <a:defRPr sz="1600">
                  <a:cs typeface="Arial" panose="020B0604020202020204" pitchFamily="34" charset="0"/>
                </a:defRPr>
              </a:lvl8pPr>
              <a:lvl9pPr marL="1085850" indent="-171450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SzPct val="100000"/>
                <a:buFont typeface="Arial" panose="020B0604020202020204" pitchFamily="34" charset="0"/>
                <a:buChar char="▫"/>
                <a:defRPr sz="1600">
                  <a:cs typeface="Arial" panose="020B0604020202020204" pitchFamily="34" charset="0"/>
                </a:defRPr>
              </a:lvl9pPr>
            </a:lstStyle>
            <a:p>
              <a:pPr algn="ctr" defTabSz="914126">
                <a:defRPr/>
              </a:pPr>
              <a:r>
                <a:rPr lang="en-US" sz="1400" dirty="0">
                  <a:solidFill>
                    <a:srgbClr val="000000"/>
                  </a:solidFill>
                  <a:latin typeface="Maax Regular" panose="02000000000000000000" pitchFamily="50" charset="0"/>
                  <a:sym typeface="Maax Regular"/>
                </a:rPr>
                <a:t>Assesses the timing and quality of decision making, governance structure and the distribution of rights and responsibilities across different stakeholder groups, in service of positive societal impact and risk mitigation.</a:t>
              </a:r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E63B97FD-FC91-D940-BF81-3C70E603396A}"/>
                </a:ext>
              </a:extLst>
            </p:cNvPr>
            <p:cNvGrpSpPr/>
            <p:nvPr/>
          </p:nvGrpSpPr>
          <p:grpSpPr>
            <a:xfrm>
              <a:off x="2919196" y="3939895"/>
              <a:ext cx="701678" cy="714148"/>
              <a:chOff x="2570239" y="2400578"/>
              <a:chExt cx="701861" cy="714334"/>
            </a:xfrm>
            <a:solidFill>
              <a:schemeClr val="accent3">
                <a:lumMod val="75000"/>
              </a:schemeClr>
            </a:solidFill>
          </p:grpSpPr>
          <p:sp>
            <p:nvSpPr>
              <p:cNvPr id="70" name="Oval 69">
                <a:extLst>
                  <a:ext uri="{FF2B5EF4-FFF2-40B4-BE49-F238E27FC236}">
                    <a16:creationId xmlns:a16="http://schemas.microsoft.com/office/drawing/2014/main" id="{EE1835B0-28A4-0A41-A67B-629C66EE78B8}"/>
                  </a:ext>
                </a:extLst>
              </p:cNvPr>
              <p:cNvSpPr/>
              <p:nvPr/>
            </p:nvSpPr>
            <p:spPr>
              <a:xfrm>
                <a:off x="2570239" y="2400578"/>
                <a:ext cx="701861" cy="714334"/>
              </a:xfrm>
              <a:prstGeom prst="ellipse">
                <a:avLst/>
              </a:prstGeom>
              <a:grpFill/>
              <a:ln w="6350" cap="sq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14126">
                  <a:spcBef>
                    <a:spcPts val="300"/>
                  </a:spcBef>
                  <a:spcAft>
                    <a:spcPts val="300"/>
                  </a:spcAft>
                  <a:defRPr/>
                </a:pPr>
                <a:endParaRPr lang="en-US" sz="1200" dirty="0" err="1">
                  <a:solidFill>
                    <a:srgbClr val="FFFFFF"/>
                  </a:solidFill>
                  <a:latin typeface="Arial"/>
                  <a:sym typeface="Maax Regular"/>
                </a:endParaRPr>
              </a:p>
            </p:txBody>
          </p:sp>
          <p:pic>
            <p:nvPicPr>
              <p:cNvPr id="71" name="CustomIcon">
                <a:extLst>
                  <a:ext uri="{FF2B5EF4-FFF2-40B4-BE49-F238E27FC236}">
                    <a16:creationId xmlns:a16="http://schemas.microsoft.com/office/drawing/2014/main" id="{92C0BAB8-48CD-AA43-94E5-930C1F53609A}"/>
                  </a:ext>
                </a:extLst>
              </p:cNvPr>
              <p:cNvPicPr>
                <a:picLocks/>
              </p:cNvPicPr>
              <p:nvPr>
                <p:custDataLst>
                  <p:tags r:id="rId14"/>
                </p:custDataLst>
              </p:nvPr>
            </p:nvPicPr>
            <p:blipFill>
              <a:blip r:embed="rId16" cstate="email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="" xmlns:asvg="http://schemas.microsoft.com/office/drawing/2016/SVG/main" r:embed="rId18"/>
                  </a:ext>
                </a:extLst>
              </a:blip>
              <a:stretch>
                <a:fillRect/>
              </a:stretch>
            </p:blipFill>
            <p:spPr>
              <a:xfrm>
                <a:off x="2733816" y="2567062"/>
                <a:ext cx="374707" cy="381366"/>
              </a:xfrm>
              <a:prstGeom prst="rect">
                <a:avLst/>
              </a:prstGeom>
            </p:spPr>
          </p:pic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EB16BBA8-A270-C04C-A6BA-73836B4A0976}"/>
                </a:ext>
              </a:extLst>
            </p:cNvPr>
            <p:cNvGrpSpPr/>
            <p:nvPr/>
          </p:nvGrpSpPr>
          <p:grpSpPr>
            <a:xfrm>
              <a:off x="2220926" y="5344384"/>
              <a:ext cx="701678" cy="714148"/>
              <a:chOff x="4599409" y="2621631"/>
              <a:chExt cx="701861" cy="714334"/>
            </a:xfrm>
            <a:solidFill>
              <a:schemeClr val="accent3">
                <a:lumMod val="75000"/>
              </a:schemeClr>
            </a:solidFill>
          </p:grpSpPr>
          <p:sp>
            <p:nvSpPr>
              <p:cNvPr id="68" name="Oval 67">
                <a:extLst>
                  <a:ext uri="{FF2B5EF4-FFF2-40B4-BE49-F238E27FC236}">
                    <a16:creationId xmlns:a16="http://schemas.microsoft.com/office/drawing/2014/main" id="{BB2A347F-10A5-9B4B-94A7-F81F90D1D6D1}"/>
                  </a:ext>
                </a:extLst>
              </p:cNvPr>
              <p:cNvSpPr/>
              <p:nvPr/>
            </p:nvSpPr>
            <p:spPr>
              <a:xfrm>
                <a:off x="4599409" y="2621631"/>
                <a:ext cx="701861" cy="714334"/>
              </a:xfrm>
              <a:prstGeom prst="ellipse">
                <a:avLst/>
              </a:prstGeom>
              <a:grpFill/>
              <a:ln w="6350" cap="sq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14126">
                  <a:spcBef>
                    <a:spcPts val="300"/>
                  </a:spcBef>
                  <a:spcAft>
                    <a:spcPts val="300"/>
                  </a:spcAft>
                  <a:defRPr/>
                </a:pPr>
                <a:endParaRPr lang="en-US" sz="1200" dirty="0" err="1">
                  <a:solidFill>
                    <a:srgbClr val="FFFFFF"/>
                  </a:solidFill>
                  <a:latin typeface="Arial"/>
                  <a:sym typeface="Maax Regular"/>
                </a:endParaRPr>
              </a:p>
            </p:txBody>
          </p:sp>
          <p:pic>
            <p:nvPicPr>
              <p:cNvPr id="69" name="CustomIcon">
                <a:extLst>
                  <a:ext uri="{FF2B5EF4-FFF2-40B4-BE49-F238E27FC236}">
                    <a16:creationId xmlns:a16="http://schemas.microsoft.com/office/drawing/2014/main" id="{843FCAAA-60B7-A240-A62A-396137D0F14F}"/>
                  </a:ext>
                </a:extLst>
              </p:cNvPr>
              <p:cNvPicPr>
                <a:picLocks/>
              </p:cNvPicPr>
              <p:nvPr>
                <p:custDataLst>
                  <p:tags r:id="rId13"/>
                </p:custDataLst>
              </p:nvPr>
            </p:nvPicPr>
            <p:blipFill>
              <a:blip r:embed="rId19">
                <a:extLst>
                  <a:ext uri="{96DAC541-7B7A-43D3-8B79-37D633B846F1}">
                    <asvg:svgBlip xmlns="" xmlns:asvg="http://schemas.microsoft.com/office/drawing/2016/SVG/main" r:embed="rId20"/>
                  </a:ext>
                </a:extLst>
              </a:blip>
              <a:stretch>
                <a:fillRect/>
              </a:stretch>
            </p:blipFill>
            <p:spPr>
              <a:xfrm>
                <a:off x="4762986" y="2788115"/>
                <a:ext cx="374707" cy="381366"/>
              </a:xfrm>
              <a:prstGeom prst="rect">
                <a:avLst/>
              </a:prstGeom>
            </p:spPr>
          </p:pic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0254840F-3343-2E44-B72D-1962AC2C5FDD}"/>
                </a:ext>
              </a:extLst>
            </p:cNvPr>
            <p:cNvGrpSpPr/>
            <p:nvPr/>
          </p:nvGrpSpPr>
          <p:grpSpPr>
            <a:xfrm>
              <a:off x="1129331" y="5344384"/>
              <a:ext cx="701678" cy="714148"/>
              <a:chOff x="3567933" y="2615871"/>
              <a:chExt cx="701861" cy="714334"/>
            </a:xfrm>
            <a:solidFill>
              <a:schemeClr val="accent3">
                <a:lumMod val="75000"/>
              </a:schemeClr>
            </a:solidFill>
          </p:grpSpPr>
          <p:sp>
            <p:nvSpPr>
              <p:cNvPr id="66" name="Oval 65">
                <a:extLst>
                  <a:ext uri="{FF2B5EF4-FFF2-40B4-BE49-F238E27FC236}">
                    <a16:creationId xmlns:a16="http://schemas.microsoft.com/office/drawing/2014/main" id="{41AC646A-6C9F-924C-BB26-66CCC499767C}"/>
                  </a:ext>
                </a:extLst>
              </p:cNvPr>
              <p:cNvSpPr/>
              <p:nvPr/>
            </p:nvSpPr>
            <p:spPr>
              <a:xfrm>
                <a:off x="3567933" y="2615871"/>
                <a:ext cx="701861" cy="714334"/>
              </a:xfrm>
              <a:prstGeom prst="ellipse">
                <a:avLst/>
              </a:prstGeom>
              <a:grpFill/>
              <a:ln w="6350" cap="sq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14126">
                  <a:spcBef>
                    <a:spcPts val="300"/>
                  </a:spcBef>
                  <a:spcAft>
                    <a:spcPts val="300"/>
                  </a:spcAft>
                  <a:defRPr/>
                </a:pPr>
                <a:endParaRPr lang="en-US" sz="1200" dirty="0" err="1">
                  <a:solidFill>
                    <a:srgbClr val="FFFFFF"/>
                  </a:solidFill>
                  <a:latin typeface="Arial"/>
                  <a:sym typeface="Maax Regular"/>
                </a:endParaRPr>
              </a:p>
            </p:txBody>
          </p:sp>
          <p:pic>
            <p:nvPicPr>
              <p:cNvPr id="67" name="CustomIcon">
                <a:extLst>
                  <a:ext uri="{FF2B5EF4-FFF2-40B4-BE49-F238E27FC236}">
                    <a16:creationId xmlns:a16="http://schemas.microsoft.com/office/drawing/2014/main" id="{965B9414-5803-6044-A5E2-25256B92F5C5}"/>
                  </a:ext>
                </a:extLst>
              </p:cNvPr>
              <p:cNvPicPr>
                <a:picLocks/>
              </p:cNvPicPr>
              <p:nvPr>
                <p:custDataLst>
                  <p:tags r:id="rId12"/>
                </p:custDataLst>
              </p:nvPr>
            </p:nvPicPr>
            <p:blipFill>
              <a:blip r:embed="rId21" cstate="email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="" xmlns:asvg="http://schemas.microsoft.com/office/drawing/2016/SVG/main" r:embed="rId22"/>
                  </a:ext>
                </a:extLst>
              </a:blip>
              <a:stretch>
                <a:fillRect/>
              </a:stretch>
            </p:blipFill>
            <p:spPr>
              <a:xfrm>
                <a:off x="3731510" y="2782354"/>
                <a:ext cx="374707" cy="381366"/>
              </a:xfrm>
              <a:prstGeom prst="rect">
                <a:avLst/>
              </a:prstGeom>
            </p:spPr>
          </p:pic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42C3E42C-086A-C245-89F0-9704CD4D92F8}"/>
                </a:ext>
              </a:extLst>
            </p:cNvPr>
            <p:cNvGrpSpPr/>
            <p:nvPr/>
          </p:nvGrpSpPr>
          <p:grpSpPr>
            <a:xfrm>
              <a:off x="644329" y="3939895"/>
              <a:ext cx="701678" cy="714148"/>
              <a:chOff x="574852" y="2615871"/>
              <a:chExt cx="701861" cy="714334"/>
            </a:xfrm>
            <a:solidFill>
              <a:schemeClr val="accent3">
                <a:lumMod val="75000"/>
              </a:schemeClr>
            </a:solidFill>
          </p:grpSpPr>
          <p:sp>
            <p:nvSpPr>
              <p:cNvPr id="64" name="Oval 63">
                <a:extLst>
                  <a:ext uri="{FF2B5EF4-FFF2-40B4-BE49-F238E27FC236}">
                    <a16:creationId xmlns:a16="http://schemas.microsoft.com/office/drawing/2014/main" id="{A8D838C3-DC51-4F4C-869B-A81841F46997}"/>
                  </a:ext>
                </a:extLst>
              </p:cNvPr>
              <p:cNvSpPr/>
              <p:nvPr/>
            </p:nvSpPr>
            <p:spPr>
              <a:xfrm>
                <a:off x="574852" y="2615871"/>
                <a:ext cx="701861" cy="714334"/>
              </a:xfrm>
              <a:prstGeom prst="ellipse">
                <a:avLst/>
              </a:prstGeom>
              <a:grpFill/>
              <a:ln w="6350" cap="sq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14126">
                  <a:spcBef>
                    <a:spcPts val="300"/>
                  </a:spcBef>
                  <a:spcAft>
                    <a:spcPts val="300"/>
                  </a:spcAft>
                  <a:defRPr/>
                </a:pPr>
                <a:endParaRPr lang="en-US" sz="1200" dirty="0" err="1">
                  <a:solidFill>
                    <a:srgbClr val="FFFFFF"/>
                  </a:solidFill>
                  <a:latin typeface="Arial"/>
                  <a:sym typeface="Maax Regular"/>
                </a:endParaRPr>
              </a:p>
            </p:txBody>
          </p:sp>
          <p:pic>
            <p:nvPicPr>
              <p:cNvPr id="65" name="CustomIcon">
                <a:extLst>
                  <a:ext uri="{FF2B5EF4-FFF2-40B4-BE49-F238E27FC236}">
                    <a16:creationId xmlns:a16="http://schemas.microsoft.com/office/drawing/2014/main" id="{27EFF646-F132-EE4E-81EE-0C04C8AF5744}"/>
                  </a:ext>
                </a:extLst>
              </p:cNvPr>
              <p:cNvPicPr>
                <a:picLocks/>
              </p:cNvPicPr>
              <p:nvPr>
                <p:custDataLst>
                  <p:tags r:id="rId11"/>
                </p:custDataLst>
              </p:nvPr>
            </p:nvPicPr>
            <p:blipFill>
              <a:blip r:embed="rId23">
                <a:extLst>
                  <a:ext uri="{96DAC541-7B7A-43D3-8B79-37D633B846F1}">
                    <asvg:svgBlip xmlns="" xmlns:asvg="http://schemas.microsoft.com/office/drawing/2016/SVG/main" r:embed="rId24"/>
                  </a:ext>
                </a:extLst>
              </a:blip>
              <a:stretch>
                <a:fillRect/>
              </a:stretch>
            </p:blipFill>
            <p:spPr>
              <a:xfrm>
                <a:off x="738429" y="2782354"/>
                <a:ext cx="374707" cy="381366"/>
              </a:xfrm>
              <a:prstGeom prst="rect">
                <a:avLst/>
              </a:prstGeom>
            </p:spPr>
          </p:pic>
        </p:grpSp>
        <p:sp>
          <p:nvSpPr>
            <p:cNvPr id="19" name="Rectangle 6">
              <a:extLst>
                <a:ext uri="{FF2B5EF4-FFF2-40B4-BE49-F238E27FC236}">
                  <a16:creationId xmlns:a16="http://schemas.microsoft.com/office/drawing/2014/main" id="{BD6FCAA9-4431-4D40-8081-729DC9981547}"/>
                </a:ext>
              </a:extLst>
            </p:cNvPr>
            <p:cNvSpPr txBox="1">
              <a:spLocks/>
            </p:cNvSpPr>
            <p:nvPr/>
          </p:nvSpPr>
          <p:spPr>
            <a:xfrm>
              <a:off x="2764456" y="4836642"/>
              <a:ext cx="1011155" cy="169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pPr algn="ctr" defTabSz="684939">
                <a:buClr>
                  <a:srgbClr val="FFFFFF"/>
                </a:buClr>
                <a:defRPr/>
              </a:pPr>
              <a:r>
                <a:rPr lang="en-US" altLang="ko-KR" sz="1100" b="1" dirty="0">
                  <a:solidFill>
                    <a:srgbClr val="000000"/>
                  </a:solidFill>
                  <a:latin typeface="Maax Regular" panose="02000000000000000000" pitchFamily="2" charset="77"/>
                  <a:ea typeface="Arial Unicode MS"/>
                  <a:cs typeface="Arial Unicode MS"/>
                  <a:sym typeface="Maax Regular"/>
                </a:rPr>
                <a:t>Water</a:t>
              </a:r>
            </a:p>
          </p:txBody>
        </p:sp>
        <p:sp>
          <p:nvSpPr>
            <p:cNvPr id="20" name="Rectangle 6">
              <a:extLst>
                <a:ext uri="{FF2B5EF4-FFF2-40B4-BE49-F238E27FC236}">
                  <a16:creationId xmlns:a16="http://schemas.microsoft.com/office/drawing/2014/main" id="{7EE04028-6612-8843-989D-8E87E64A35AB}"/>
                </a:ext>
              </a:extLst>
            </p:cNvPr>
            <p:cNvSpPr txBox="1">
              <a:spLocks/>
            </p:cNvSpPr>
            <p:nvPr/>
          </p:nvSpPr>
          <p:spPr>
            <a:xfrm>
              <a:off x="2066186" y="6195669"/>
              <a:ext cx="1011155" cy="3384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pPr algn="ctr" defTabSz="684939">
                <a:buClr>
                  <a:srgbClr val="FFFFFF"/>
                </a:buClr>
                <a:defRPr/>
              </a:pPr>
              <a:r>
                <a:rPr lang="en-US" altLang="ko-KR" sz="1100" b="1" dirty="0">
                  <a:solidFill>
                    <a:srgbClr val="000000"/>
                  </a:solidFill>
                  <a:latin typeface="Maax Regular" panose="02000000000000000000" pitchFamily="2" charset="77"/>
                  <a:ea typeface="Arial Unicode MS"/>
                  <a:cs typeface="Arial Unicode MS"/>
                  <a:sym typeface="Maax Regular"/>
                </a:rPr>
                <a:t>Biodiversity &amp; ecosystems</a:t>
              </a:r>
            </a:p>
          </p:txBody>
        </p:sp>
        <p:sp>
          <p:nvSpPr>
            <p:cNvPr id="21" name="Rectangle 6">
              <a:extLst>
                <a:ext uri="{FF2B5EF4-FFF2-40B4-BE49-F238E27FC236}">
                  <a16:creationId xmlns:a16="http://schemas.microsoft.com/office/drawing/2014/main" id="{1B5CEF6F-09AA-DA42-B4F2-45573F96F176}"/>
                </a:ext>
              </a:extLst>
            </p:cNvPr>
            <p:cNvSpPr txBox="1">
              <a:spLocks/>
            </p:cNvSpPr>
            <p:nvPr/>
          </p:nvSpPr>
          <p:spPr>
            <a:xfrm>
              <a:off x="974591" y="6192879"/>
              <a:ext cx="1011155" cy="3384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pPr algn="ctr" defTabSz="684939">
                <a:buClr>
                  <a:srgbClr val="FFFFFF"/>
                </a:buClr>
                <a:defRPr/>
              </a:pPr>
              <a:r>
                <a:rPr lang="en-US" altLang="ko-KR" sz="1100" b="1" dirty="0">
                  <a:solidFill>
                    <a:srgbClr val="000000"/>
                  </a:solidFill>
                  <a:latin typeface="Maax Regular" panose="02000000000000000000" pitchFamily="2" charset="77"/>
                  <a:ea typeface="Arial Unicode MS"/>
                  <a:cs typeface="Arial Unicode MS"/>
                  <a:sym typeface="Maax Regular"/>
                </a:rPr>
                <a:t>Material use &amp; Waste</a:t>
              </a:r>
            </a:p>
          </p:txBody>
        </p:sp>
        <p:sp>
          <p:nvSpPr>
            <p:cNvPr id="22" name="Rectangle 6">
              <a:extLst>
                <a:ext uri="{FF2B5EF4-FFF2-40B4-BE49-F238E27FC236}">
                  <a16:creationId xmlns:a16="http://schemas.microsoft.com/office/drawing/2014/main" id="{74CAD93F-31FD-154D-9336-79A768C8D24A}"/>
                </a:ext>
              </a:extLst>
            </p:cNvPr>
            <p:cNvSpPr txBox="1">
              <a:spLocks/>
            </p:cNvSpPr>
            <p:nvPr/>
          </p:nvSpPr>
          <p:spPr>
            <a:xfrm>
              <a:off x="489590" y="4836642"/>
              <a:ext cx="101115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pPr algn="ctr" defTabSz="684939">
                <a:buClr>
                  <a:srgbClr val="FFFFFF"/>
                </a:buClr>
                <a:defRPr/>
              </a:pPr>
              <a:r>
                <a:rPr lang="en-US" altLang="ko-KR" sz="1100" b="1" dirty="0">
                  <a:solidFill>
                    <a:srgbClr val="000000"/>
                  </a:solidFill>
                  <a:latin typeface="Maax Regular" panose="02000000000000000000" pitchFamily="2" charset="77"/>
                  <a:ea typeface="Arial Unicode MS"/>
                  <a:cs typeface="Arial Unicode MS"/>
                  <a:sym typeface="Maax Regular"/>
                </a:rPr>
                <a:t>Climate Change &amp; GHGs</a:t>
              </a:r>
            </a:p>
          </p:txBody>
        </p:sp>
        <p:sp>
          <p:nvSpPr>
            <p:cNvPr id="23" name="Rectangle 6">
              <a:extLst>
                <a:ext uri="{FF2B5EF4-FFF2-40B4-BE49-F238E27FC236}">
                  <a16:creationId xmlns:a16="http://schemas.microsoft.com/office/drawing/2014/main" id="{E19EB5FD-C2F9-894C-B16D-B7CB81D735D2}"/>
                </a:ext>
              </a:extLst>
            </p:cNvPr>
            <p:cNvSpPr txBox="1">
              <a:spLocks/>
            </p:cNvSpPr>
            <p:nvPr/>
          </p:nvSpPr>
          <p:spPr>
            <a:xfrm>
              <a:off x="1600578" y="4836641"/>
              <a:ext cx="1011155" cy="3384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pPr algn="ctr" defTabSz="684939">
                <a:buClr>
                  <a:srgbClr val="FFFFFF"/>
                </a:buClr>
                <a:defRPr/>
              </a:pPr>
              <a:r>
                <a:rPr lang="en-US" altLang="ko-KR" sz="1100" b="1" dirty="0">
                  <a:solidFill>
                    <a:srgbClr val="000000"/>
                  </a:solidFill>
                  <a:latin typeface="Maax Regular" panose="02000000000000000000" pitchFamily="2" charset="77"/>
                  <a:ea typeface="Arial Unicode MS"/>
                  <a:cs typeface="Arial Unicode MS"/>
                  <a:sym typeface="Maax Regular"/>
                </a:rPr>
                <a:t>Air Pollution (non GHG)</a:t>
              </a:r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1BD84DD9-3026-8646-8E52-ECCBCD0837A7}"/>
                </a:ext>
              </a:extLst>
            </p:cNvPr>
            <p:cNvGrpSpPr/>
            <p:nvPr/>
          </p:nvGrpSpPr>
          <p:grpSpPr>
            <a:xfrm>
              <a:off x="1755318" y="3939895"/>
              <a:ext cx="701678" cy="714148"/>
              <a:chOff x="1572545" y="2615871"/>
              <a:chExt cx="701861" cy="714334"/>
            </a:xfrm>
            <a:solidFill>
              <a:schemeClr val="accent3">
                <a:lumMod val="75000"/>
              </a:schemeClr>
            </a:solidFill>
          </p:grpSpPr>
          <p:sp>
            <p:nvSpPr>
              <p:cNvPr id="62" name="Oval 61">
                <a:extLst>
                  <a:ext uri="{FF2B5EF4-FFF2-40B4-BE49-F238E27FC236}">
                    <a16:creationId xmlns:a16="http://schemas.microsoft.com/office/drawing/2014/main" id="{F843694F-BF4B-6D48-A6EB-4A68CD4AE7BE}"/>
                  </a:ext>
                </a:extLst>
              </p:cNvPr>
              <p:cNvSpPr/>
              <p:nvPr/>
            </p:nvSpPr>
            <p:spPr>
              <a:xfrm>
                <a:off x="1572545" y="2615871"/>
                <a:ext cx="701861" cy="714334"/>
              </a:xfrm>
              <a:prstGeom prst="ellipse">
                <a:avLst/>
              </a:prstGeom>
              <a:grpFill/>
              <a:ln w="6350" cap="sq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14126">
                  <a:spcBef>
                    <a:spcPts val="300"/>
                  </a:spcBef>
                  <a:spcAft>
                    <a:spcPts val="300"/>
                  </a:spcAft>
                  <a:defRPr/>
                </a:pPr>
                <a:endParaRPr lang="en-US" sz="1200" dirty="0" err="1">
                  <a:solidFill>
                    <a:srgbClr val="FFFFFF"/>
                  </a:solidFill>
                  <a:latin typeface="Arial"/>
                  <a:sym typeface="Maax Regular"/>
                </a:endParaRPr>
              </a:p>
            </p:txBody>
          </p:sp>
          <p:pic>
            <p:nvPicPr>
              <p:cNvPr id="63" name="CustomIcon">
                <a:extLst>
                  <a:ext uri="{FF2B5EF4-FFF2-40B4-BE49-F238E27FC236}">
                    <a16:creationId xmlns:a16="http://schemas.microsoft.com/office/drawing/2014/main" id="{690C2EC7-F63C-E140-8226-4650CECF7D6E}"/>
                  </a:ext>
                </a:extLst>
              </p:cNvPr>
              <p:cNvPicPr>
                <a:picLocks/>
              </p:cNvPicPr>
              <p:nvPr>
                <p:custDataLst>
                  <p:tags r:id="rId10"/>
                </p:custDataLst>
              </p:nvPr>
            </p:nvPicPr>
            <p:blipFill>
              <a:blip r:embed="rId25">
                <a:extLst>
                  <a:ext uri="{96DAC541-7B7A-43D3-8B79-37D633B846F1}">
                    <asvg:svgBlip xmlns="" xmlns:asvg="http://schemas.microsoft.com/office/drawing/2016/SVG/main" r:embed="rId26"/>
                  </a:ext>
                </a:extLst>
              </a:blip>
              <a:stretch>
                <a:fillRect/>
              </a:stretch>
            </p:blipFill>
            <p:spPr>
              <a:xfrm>
                <a:off x="1736122" y="2782354"/>
                <a:ext cx="374707" cy="381366"/>
              </a:xfrm>
              <a:prstGeom prst="rect">
                <a:avLst/>
              </a:prstGeom>
            </p:spPr>
          </p:pic>
        </p:grpSp>
        <p:sp>
          <p:nvSpPr>
            <p:cNvPr id="25" name="Rectangle 6">
              <a:extLst>
                <a:ext uri="{FF2B5EF4-FFF2-40B4-BE49-F238E27FC236}">
                  <a16:creationId xmlns:a16="http://schemas.microsoft.com/office/drawing/2014/main" id="{7536CDC6-03B0-534A-B2D4-771F3A1619B5}"/>
                </a:ext>
              </a:extLst>
            </p:cNvPr>
            <p:cNvSpPr txBox="1">
              <a:spLocks/>
            </p:cNvSpPr>
            <p:nvPr/>
          </p:nvSpPr>
          <p:spPr>
            <a:xfrm>
              <a:off x="4716021" y="6109174"/>
              <a:ext cx="1011155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pPr algn="ctr" defTabSz="684939">
                <a:buClr>
                  <a:srgbClr val="FFFFFF"/>
                </a:buClr>
                <a:defRPr/>
              </a:pPr>
              <a:r>
                <a:rPr lang="en-US" altLang="ko-KR" sz="1100" b="1" dirty="0">
                  <a:solidFill>
                    <a:srgbClr val="000000"/>
                  </a:solidFill>
                  <a:latin typeface="Maax Regular" panose="02000000000000000000" pitchFamily="2" charset="77"/>
                  <a:ea typeface="Arial Unicode MS"/>
                  <a:cs typeface="Arial Unicode MS"/>
                  <a:sym typeface="Maax Regular"/>
                </a:rPr>
                <a:t>Community impact</a:t>
              </a:r>
            </a:p>
          </p:txBody>
        </p:sp>
        <p:sp>
          <p:nvSpPr>
            <p:cNvPr id="26" name="Rectangle 6">
              <a:extLst>
                <a:ext uri="{FF2B5EF4-FFF2-40B4-BE49-F238E27FC236}">
                  <a16:creationId xmlns:a16="http://schemas.microsoft.com/office/drawing/2014/main" id="{70837FFE-CC5C-3E46-B16E-91405AA4D03E}"/>
                </a:ext>
              </a:extLst>
            </p:cNvPr>
            <p:cNvSpPr txBox="1">
              <a:spLocks/>
            </p:cNvSpPr>
            <p:nvPr/>
          </p:nvSpPr>
          <p:spPr>
            <a:xfrm>
              <a:off x="4258507" y="4751806"/>
              <a:ext cx="1011155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pPr algn="ctr" defTabSz="684939">
                <a:buClr>
                  <a:srgbClr val="FFFFFF"/>
                </a:buClr>
                <a:defRPr/>
              </a:pPr>
              <a:r>
                <a:rPr lang="en-US" altLang="ko-KR" sz="1100" b="1" dirty="0">
                  <a:solidFill>
                    <a:srgbClr val="000000"/>
                  </a:solidFill>
                  <a:latin typeface="Maax Regular" panose="02000000000000000000" pitchFamily="2" charset="77"/>
                  <a:ea typeface="Arial Unicode MS"/>
                  <a:cs typeface="Arial Unicode MS"/>
                  <a:sym typeface="Maax Regular"/>
                </a:rPr>
                <a:t>Labor practices</a:t>
              </a: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0C9759CE-3322-4E44-9B3D-3C112C039639}"/>
                </a:ext>
              </a:extLst>
            </p:cNvPr>
            <p:cNvGrpSpPr/>
            <p:nvPr/>
          </p:nvGrpSpPr>
          <p:grpSpPr>
            <a:xfrm>
              <a:off x="4413247" y="3939895"/>
              <a:ext cx="701678" cy="714148"/>
              <a:chOff x="6412520" y="2615871"/>
              <a:chExt cx="701861" cy="714334"/>
            </a:xfrm>
            <a:solidFill>
              <a:schemeClr val="accent2"/>
            </a:solidFill>
          </p:grpSpPr>
          <p:sp>
            <p:nvSpPr>
              <p:cNvPr id="60" name="Oval 59">
                <a:extLst>
                  <a:ext uri="{FF2B5EF4-FFF2-40B4-BE49-F238E27FC236}">
                    <a16:creationId xmlns:a16="http://schemas.microsoft.com/office/drawing/2014/main" id="{A0E42AD6-0675-E74E-B1CC-E30A2BA58C85}"/>
                  </a:ext>
                </a:extLst>
              </p:cNvPr>
              <p:cNvSpPr/>
              <p:nvPr/>
            </p:nvSpPr>
            <p:spPr>
              <a:xfrm>
                <a:off x="6412520" y="2615871"/>
                <a:ext cx="701861" cy="714334"/>
              </a:xfrm>
              <a:prstGeom prst="ellipse">
                <a:avLst/>
              </a:prstGeom>
              <a:grpFill/>
              <a:ln w="6350" cap="sq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14126">
                  <a:spcBef>
                    <a:spcPts val="300"/>
                  </a:spcBef>
                  <a:spcAft>
                    <a:spcPts val="300"/>
                  </a:spcAft>
                  <a:defRPr/>
                </a:pPr>
                <a:endParaRPr lang="en-US" sz="1200" dirty="0" err="1">
                  <a:solidFill>
                    <a:srgbClr val="FFFFFF"/>
                  </a:solidFill>
                  <a:latin typeface="Arial"/>
                  <a:sym typeface="Maax Regular"/>
                </a:endParaRPr>
              </a:p>
            </p:txBody>
          </p:sp>
          <p:pic>
            <p:nvPicPr>
              <p:cNvPr id="61" name="CustomIcon">
                <a:extLst>
                  <a:ext uri="{FF2B5EF4-FFF2-40B4-BE49-F238E27FC236}">
                    <a16:creationId xmlns:a16="http://schemas.microsoft.com/office/drawing/2014/main" id="{FDB303E2-0FD7-DA4C-A81D-52D2EE2649CD}"/>
                  </a:ext>
                </a:extLst>
              </p:cNvPr>
              <p:cNvPicPr>
                <a:picLocks/>
              </p:cNvPicPr>
              <p:nvPr>
                <p:custDataLst>
                  <p:tags r:id="rId9"/>
                </p:custDataLst>
              </p:nvPr>
            </p:nvPicPr>
            <p:blipFill>
              <a:blip r:embed="rId27">
                <a:extLst>
                  <a:ext uri="{96DAC541-7B7A-43D3-8B79-37D633B846F1}">
                    <asvg:svgBlip xmlns="" xmlns:asvg="http://schemas.microsoft.com/office/drawing/2016/SVG/main" r:embed="rId28"/>
                  </a:ext>
                </a:extLst>
              </a:blip>
              <a:stretch>
                <a:fillRect/>
              </a:stretch>
            </p:blipFill>
            <p:spPr>
              <a:xfrm>
                <a:off x="6576097" y="2782355"/>
                <a:ext cx="374708" cy="381367"/>
              </a:xfrm>
              <a:prstGeom prst="rect">
                <a:avLst/>
              </a:prstGeom>
            </p:spPr>
          </p:pic>
        </p:grpSp>
        <p:sp>
          <p:nvSpPr>
            <p:cNvPr id="28" name="Rectangle 6">
              <a:extLst>
                <a:ext uri="{FF2B5EF4-FFF2-40B4-BE49-F238E27FC236}">
                  <a16:creationId xmlns:a16="http://schemas.microsoft.com/office/drawing/2014/main" id="{D1666225-0D47-3246-A360-153D2523D34E}"/>
                </a:ext>
              </a:extLst>
            </p:cNvPr>
            <p:cNvSpPr txBox="1">
              <a:spLocks/>
            </p:cNvSpPr>
            <p:nvPr/>
          </p:nvSpPr>
          <p:spPr>
            <a:xfrm>
              <a:off x="6370751" y="4751807"/>
              <a:ext cx="126745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pPr algn="ctr" defTabSz="895081">
                <a:buClr>
                  <a:srgbClr val="FFFFFF"/>
                </a:buClr>
                <a:defRPr/>
              </a:pPr>
              <a:r>
                <a:rPr lang="en-US" sz="1100" b="1" dirty="0">
                  <a:solidFill>
                    <a:srgbClr val="000000"/>
                  </a:solidFill>
                  <a:latin typeface="Maax Regular" panose="02000000000000000000" pitchFamily="2" charset="77"/>
                  <a:cs typeface="Arial" panose="020B0604020202020204" pitchFamily="34" charset="0"/>
                  <a:sym typeface="Arial" panose="020B0604020202020204" pitchFamily="34" charset="0"/>
                </a:rPr>
                <a:t>Organizational culture, diversity &amp; inclusion </a:t>
              </a:r>
            </a:p>
          </p:txBody>
        </p:sp>
        <p:sp>
          <p:nvSpPr>
            <p:cNvPr id="29" name="Rectangle 6">
              <a:extLst>
                <a:ext uri="{FF2B5EF4-FFF2-40B4-BE49-F238E27FC236}">
                  <a16:creationId xmlns:a16="http://schemas.microsoft.com/office/drawing/2014/main" id="{778B2D64-9C13-6347-B7CF-47094D364FF0}"/>
                </a:ext>
              </a:extLst>
            </p:cNvPr>
            <p:cNvSpPr txBox="1">
              <a:spLocks/>
            </p:cNvSpPr>
            <p:nvPr/>
          </p:nvSpPr>
          <p:spPr>
            <a:xfrm>
              <a:off x="5366928" y="4751806"/>
              <a:ext cx="1011155" cy="3384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pPr algn="ctr" defTabSz="684939">
                <a:buClr>
                  <a:srgbClr val="FFFFFF"/>
                </a:buClr>
                <a:defRPr/>
              </a:pPr>
              <a:r>
                <a:rPr lang="en-US" altLang="ko-KR" sz="1100" b="1" dirty="0">
                  <a:solidFill>
                    <a:srgbClr val="000000"/>
                  </a:solidFill>
                  <a:latin typeface="Maax Regular" panose="02000000000000000000" pitchFamily="2" charset="77"/>
                  <a:ea typeface="Arial Unicode MS"/>
                  <a:cs typeface="Arial Unicode MS"/>
                  <a:sym typeface="Maax Regular"/>
                </a:rPr>
                <a:t>Employee investment</a:t>
              </a:r>
            </a:p>
          </p:txBody>
        </p: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FC6D6D40-0E3A-5747-98DD-8EF503895A0E}"/>
                </a:ext>
              </a:extLst>
            </p:cNvPr>
            <p:cNvGrpSpPr/>
            <p:nvPr/>
          </p:nvGrpSpPr>
          <p:grpSpPr>
            <a:xfrm>
              <a:off x="5521668" y="3939895"/>
              <a:ext cx="701678" cy="714148"/>
              <a:chOff x="7459223" y="2615871"/>
              <a:chExt cx="701861" cy="714334"/>
            </a:xfrm>
            <a:solidFill>
              <a:schemeClr val="accent2"/>
            </a:solidFill>
          </p:grpSpPr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28B2673C-5C24-AE45-96D7-53D961746E2A}"/>
                  </a:ext>
                </a:extLst>
              </p:cNvPr>
              <p:cNvSpPr/>
              <p:nvPr/>
            </p:nvSpPr>
            <p:spPr>
              <a:xfrm>
                <a:off x="7459223" y="2615871"/>
                <a:ext cx="701861" cy="714334"/>
              </a:xfrm>
              <a:prstGeom prst="ellipse">
                <a:avLst/>
              </a:prstGeom>
              <a:grpFill/>
              <a:ln w="6350" cap="sq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14126">
                  <a:spcBef>
                    <a:spcPts val="300"/>
                  </a:spcBef>
                  <a:spcAft>
                    <a:spcPts val="300"/>
                  </a:spcAft>
                  <a:defRPr/>
                </a:pPr>
                <a:endParaRPr lang="en-US" sz="1200" dirty="0" err="1">
                  <a:solidFill>
                    <a:srgbClr val="FFFFFF"/>
                  </a:solidFill>
                  <a:latin typeface="Arial"/>
                  <a:sym typeface="Maax Regular"/>
                </a:endParaRPr>
              </a:p>
            </p:txBody>
          </p:sp>
          <p:pic>
            <p:nvPicPr>
              <p:cNvPr id="59" name="CustomIcon">
                <a:extLst>
                  <a:ext uri="{FF2B5EF4-FFF2-40B4-BE49-F238E27FC236}">
                    <a16:creationId xmlns:a16="http://schemas.microsoft.com/office/drawing/2014/main" id="{2ABE97D2-3DA0-474C-8926-5A881FC211D9}"/>
                  </a:ext>
                </a:extLst>
              </p:cNvPr>
              <p:cNvPicPr>
                <a:picLocks/>
              </p:cNvPicPr>
              <p:nvPr>
                <p:custDataLst>
                  <p:tags r:id="rId8"/>
                </p:custDataLst>
              </p:nvPr>
            </p:nvPicPr>
            <p:blipFill>
              <a:blip r:embed="rId29" cstate="screen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="" xmlns:asvg="http://schemas.microsoft.com/office/drawing/2016/SVG/main" r:embed="rId30"/>
                  </a:ext>
                </a:extLst>
              </a:blip>
              <a:stretch>
                <a:fillRect/>
              </a:stretch>
            </p:blipFill>
            <p:spPr>
              <a:xfrm>
                <a:off x="7622800" y="2782355"/>
                <a:ext cx="374708" cy="381367"/>
              </a:xfrm>
              <a:prstGeom prst="rect">
                <a:avLst/>
              </a:prstGeom>
            </p:spPr>
          </p:pic>
        </p:grpSp>
        <p:sp>
          <p:nvSpPr>
            <p:cNvPr id="31" name="Rectangle 6">
              <a:extLst>
                <a:ext uri="{FF2B5EF4-FFF2-40B4-BE49-F238E27FC236}">
                  <a16:creationId xmlns:a16="http://schemas.microsoft.com/office/drawing/2014/main" id="{AAFA8BE7-8653-7A44-9ABC-8873E16ABFDD}"/>
                </a:ext>
              </a:extLst>
            </p:cNvPr>
            <p:cNvSpPr txBox="1">
              <a:spLocks/>
            </p:cNvSpPr>
            <p:nvPr/>
          </p:nvSpPr>
          <p:spPr>
            <a:xfrm>
              <a:off x="5824443" y="6109174"/>
              <a:ext cx="101115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pPr algn="ctr" defTabSz="684939">
                <a:buClr>
                  <a:srgbClr val="FFFFFF"/>
                </a:buClr>
                <a:defRPr/>
              </a:pPr>
              <a:r>
                <a:rPr lang="en-US" altLang="ko-KR" sz="1100" b="1" dirty="0">
                  <a:solidFill>
                    <a:srgbClr val="000000"/>
                  </a:solidFill>
                  <a:latin typeface="Maax Regular" panose="02000000000000000000" pitchFamily="2" charset="77"/>
                  <a:ea typeface="Arial Unicode MS"/>
                  <a:cs typeface="Arial Unicode MS"/>
                  <a:sym typeface="Maax Regular"/>
                </a:rPr>
                <a:t>Product &amp; service attributes</a:t>
              </a:r>
            </a:p>
          </p:txBody>
        </p: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A801EDB5-19A4-AA49-A553-8A3B6468E5D1}"/>
                </a:ext>
              </a:extLst>
            </p:cNvPr>
            <p:cNvGrpSpPr/>
            <p:nvPr/>
          </p:nvGrpSpPr>
          <p:grpSpPr>
            <a:xfrm>
              <a:off x="5979183" y="5344384"/>
              <a:ext cx="701678" cy="714148"/>
              <a:chOff x="10648340" y="2621631"/>
              <a:chExt cx="701861" cy="714334"/>
            </a:xfrm>
            <a:solidFill>
              <a:schemeClr val="accent2"/>
            </a:solidFill>
          </p:grpSpPr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92B6B494-F45B-C241-AA39-4CFC2ED18E4F}"/>
                  </a:ext>
                </a:extLst>
              </p:cNvPr>
              <p:cNvSpPr/>
              <p:nvPr/>
            </p:nvSpPr>
            <p:spPr>
              <a:xfrm>
                <a:off x="10648340" y="2621631"/>
                <a:ext cx="701861" cy="714334"/>
              </a:xfrm>
              <a:prstGeom prst="ellipse">
                <a:avLst/>
              </a:prstGeom>
              <a:grpFill/>
              <a:ln w="6350" cap="sq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14126">
                  <a:spcBef>
                    <a:spcPts val="300"/>
                  </a:spcBef>
                  <a:spcAft>
                    <a:spcPts val="300"/>
                  </a:spcAft>
                  <a:defRPr/>
                </a:pPr>
                <a:endParaRPr lang="en-US" sz="1200" dirty="0" err="1">
                  <a:solidFill>
                    <a:srgbClr val="FFFFFF"/>
                  </a:solidFill>
                  <a:latin typeface="Arial"/>
                  <a:sym typeface="Maax Regular"/>
                </a:endParaRPr>
              </a:p>
            </p:txBody>
          </p:sp>
          <p:pic>
            <p:nvPicPr>
              <p:cNvPr id="57" name="CustomIcon">
                <a:extLst>
                  <a:ext uri="{FF2B5EF4-FFF2-40B4-BE49-F238E27FC236}">
                    <a16:creationId xmlns:a16="http://schemas.microsoft.com/office/drawing/2014/main" id="{64F725AB-195B-7044-A451-7E2BCA3C77C5}"/>
                  </a:ext>
                </a:extLst>
              </p:cNvPr>
              <p:cNvPicPr>
                <a:picLocks/>
              </p:cNvPicPr>
              <p:nvPr>
                <p:custDataLst>
                  <p:tags r:id="rId7"/>
                </p:custDataLst>
              </p:nvPr>
            </p:nvPicPr>
            <p:blipFill>
              <a:blip r:embed="rId31" cstate="screen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="" xmlns:asvg="http://schemas.microsoft.com/office/drawing/2016/SVG/main" r:embed="rId32"/>
                  </a:ext>
                </a:extLst>
              </a:blip>
              <a:stretch>
                <a:fillRect/>
              </a:stretch>
            </p:blipFill>
            <p:spPr>
              <a:xfrm>
                <a:off x="10811917" y="2788115"/>
                <a:ext cx="374708" cy="381367"/>
              </a:xfrm>
              <a:prstGeom prst="rect">
                <a:avLst/>
              </a:prstGeom>
            </p:spPr>
          </p:pic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F8D30FAD-D36F-E642-9DF9-21B1CCA50BFF}"/>
                </a:ext>
              </a:extLst>
            </p:cNvPr>
            <p:cNvGrpSpPr/>
            <p:nvPr/>
          </p:nvGrpSpPr>
          <p:grpSpPr>
            <a:xfrm>
              <a:off x="4870760" y="5344384"/>
              <a:ext cx="701678" cy="714148"/>
              <a:chOff x="9601637" y="2615871"/>
              <a:chExt cx="701861" cy="714334"/>
            </a:xfrm>
            <a:solidFill>
              <a:schemeClr val="accent2"/>
            </a:solidFill>
          </p:grpSpPr>
          <p:sp>
            <p:nvSpPr>
              <p:cNvPr id="54" name="Oval 53">
                <a:extLst>
                  <a:ext uri="{FF2B5EF4-FFF2-40B4-BE49-F238E27FC236}">
                    <a16:creationId xmlns:a16="http://schemas.microsoft.com/office/drawing/2014/main" id="{9CBDD9E2-DA64-B54A-BAED-28BEC0575FB6}"/>
                  </a:ext>
                </a:extLst>
              </p:cNvPr>
              <p:cNvSpPr/>
              <p:nvPr/>
            </p:nvSpPr>
            <p:spPr>
              <a:xfrm>
                <a:off x="9601637" y="2615871"/>
                <a:ext cx="701861" cy="714334"/>
              </a:xfrm>
              <a:prstGeom prst="ellipse">
                <a:avLst/>
              </a:prstGeom>
              <a:grpFill/>
              <a:ln w="6350" cap="sq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14126">
                  <a:spcBef>
                    <a:spcPts val="300"/>
                  </a:spcBef>
                  <a:spcAft>
                    <a:spcPts val="300"/>
                  </a:spcAft>
                  <a:defRPr/>
                </a:pPr>
                <a:endParaRPr lang="en-US" sz="1200" dirty="0" err="1">
                  <a:solidFill>
                    <a:srgbClr val="FFFFFF"/>
                  </a:solidFill>
                  <a:latin typeface="Arial"/>
                  <a:sym typeface="Maax Regular"/>
                </a:endParaRPr>
              </a:p>
            </p:txBody>
          </p:sp>
          <p:pic>
            <p:nvPicPr>
              <p:cNvPr id="55" name="CustomIcon">
                <a:extLst>
                  <a:ext uri="{FF2B5EF4-FFF2-40B4-BE49-F238E27FC236}">
                    <a16:creationId xmlns:a16="http://schemas.microsoft.com/office/drawing/2014/main" id="{07C8BDCF-E3EC-CA42-8511-0E74B7DD4027}"/>
                  </a:ext>
                </a:extLst>
              </p:cNvPr>
              <p:cNvPicPr>
                <a:picLocks/>
              </p:cNvPicPr>
              <p:nvPr>
                <p:custDataLst>
                  <p:tags r:id="rId6"/>
                </p:custDataLst>
              </p:nvPr>
            </p:nvPicPr>
            <p:blipFill>
              <a:blip r:embed="rId33" cstate="screen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="" xmlns:asvg="http://schemas.microsoft.com/office/drawing/2016/SVG/main" r:embed="rId34"/>
                  </a:ext>
                </a:extLst>
              </a:blip>
              <a:stretch>
                <a:fillRect/>
              </a:stretch>
            </p:blipFill>
            <p:spPr>
              <a:xfrm>
                <a:off x="9765214" y="2782355"/>
                <a:ext cx="374708" cy="381367"/>
              </a:xfrm>
              <a:prstGeom prst="rect">
                <a:avLst/>
              </a:prstGeom>
            </p:spPr>
          </p:pic>
        </p:grp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7F903CDC-9AC8-0F41-8516-5CCF3E49258A}"/>
                </a:ext>
              </a:extLst>
            </p:cNvPr>
            <p:cNvGrpSpPr/>
            <p:nvPr/>
          </p:nvGrpSpPr>
          <p:grpSpPr>
            <a:xfrm>
              <a:off x="6653641" y="3939895"/>
              <a:ext cx="701678" cy="714148"/>
              <a:chOff x="8589659" y="2615871"/>
              <a:chExt cx="701861" cy="714334"/>
            </a:xfrm>
            <a:solidFill>
              <a:schemeClr val="accent2"/>
            </a:solidFill>
          </p:grpSpPr>
          <p:sp>
            <p:nvSpPr>
              <p:cNvPr id="52" name="Oval 51">
                <a:extLst>
                  <a:ext uri="{FF2B5EF4-FFF2-40B4-BE49-F238E27FC236}">
                    <a16:creationId xmlns:a16="http://schemas.microsoft.com/office/drawing/2014/main" id="{ADD11291-2AFD-5D42-93F8-98035E35A31F}"/>
                  </a:ext>
                </a:extLst>
              </p:cNvPr>
              <p:cNvSpPr/>
              <p:nvPr/>
            </p:nvSpPr>
            <p:spPr>
              <a:xfrm>
                <a:off x="8589659" y="2615871"/>
                <a:ext cx="701861" cy="714334"/>
              </a:xfrm>
              <a:prstGeom prst="ellipse">
                <a:avLst/>
              </a:prstGeom>
              <a:grpFill/>
              <a:ln w="6350" cap="sq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14126">
                  <a:spcBef>
                    <a:spcPts val="300"/>
                  </a:spcBef>
                  <a:spcAft>
                    <a:spcPts val="300"/>
                  </a:spcAft>
                  <a:defRPr/>
                </a:pPr>
                <a:endParaRPr lang="en-US" sz="1200" dirty="0" err="1">
                  <a:solidFill>
                    <a:srgbClr val="FFFFFF"/>
                  </a:solidFill>
                  <a:latin typeface="Arial"/>
                  <a:sym typeface="Maax Regular"/>
                </a:endParaRPr>
              </a:p>
            </p:txBody>
          </p:sp>
          <p:pic>
            <p:nvPicPr>
              <p:cNvPr id="53" name="CustomIcon">
                <a:extLst>
                  <a:ext uri="{FF2B5EF4-FFF2-40B4-BE49-F238E27FC236}">
                    <a16:creationId xmlns:a16="http://schemas.microsoft.com/office/drawing/2014/main" id="{48EC1390-963D-514F-B227-08FA16135846}"/>
                  </a:ext>
                </a:extLst>
              </p:cNvPr>
              <p:cNvPicPr>
                <a:picLocks/>
              </p:cNvPicPr>
              <p:nvPr>
                <p:custDataLst>
                  <p:tags r:id="rId5"/>
                </p:custDataLst>
              </p:nvPr>
            </p:nvPicPr>
            <p:blipFill>
              <a:blip r:embed="rId35" cstate="screen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="" xmlns:asvg="http://schemas.microsoft.com/office/drawing/2016/SVG/main" r:embed="rId36"/>
                  </a:ext>
                </a:extLst>
              </a:blip>
              <a:stretch>
                <a:fillRect/>
              </a:stretch>
            </p:blipFill>
            <p:spPr>
              <a:xfrm>
                <a:off x="8753236" y="2782354"/>
                <a:ext cx="374708" cy="381367"/>
              </a:xfrm>
              <a:prstGeom prst="rect">
                <a:avLst/>
              </a:prstGeom>
            </p:spPr>
          </p:pic>
        </p:grpSp>
        <p:sp>
          <p:nvSpPr>
            <p:cNvPr id="35" name="Rectangle 6">
              <a:extLst>
                <a:ext uri="{FF2B5EF4-FFF2-40B4-BE49-F238E27FC236}">
                  <a16:creationId xmlns:a16="http://schemas.microsoft.com/office/drawing/2014/main" id="{E28D0850-B852-A849-AADC-9AEF792981F7}"/>
                </a:ext>
              </a:extLst>
            </p:cNvPr>
            <p:cNvSpPr txBox="1">
              <a:spLocks/>
            </p:cNvSpPr>
            <p:nvPr/>
          </p:nvSpPr>
          <p:spPr>
            <a:xfrm>
              <a:off x="7754988" y="4667346"/>
              <a:ext cx="1693897" cy="169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pPr algn="ctr" defTabSz="684939">
                <a:buClr>
                  <a:srgbClr val="FFFFFF"/>
                </a:buClr>
                <a:defRPr/>
              </a:pPr>
              <a:r>
                <a:rPr lang="en-US" altLang="ko-KR" sz="1100" b="1" dirty="0">
                  <a:solidFill>
                    <a:srgbClr val="000000"/>
                  </a:solidFill>
                  <a:latin typeface="Maax Regular" panose="02000000000000000000" pitchFamily="2" charset="77"/>
                  <a:ea typeface="Arial Unicode MS"/>
                  <a:cs typeface="Arial Unicode MS"/>
                  <a:sym typeface="Maax Regular"/>
                </a:rPr>
                <a:t>Fair capital allocations</a:t>
              </a:r>
            </a:p>
          </p:txBody>
        </p:sp>
        <p:sp>
          <p:nvSpPr>
            <p:cNvPr id="36" name="Rectangle 6">
              <a:extLst>
                <a:ext uri="{FF2B5EF4-FFF2-40B4-BE49-F238E27FC236}">
                  <a16:creationId xmlns:a16="http://schemas.microsoft.com/office/drawing/2014/main" id="{C93D8BC7-310A-594B-A1A0-80C04787C42B}"/>
                </a:ext>
              </a:extLst>
            </p:cNvPr>
            <p:cNvSpPr txBox="1">
              <a:spLocks/>
            </p:cNvSpPr>
            <p:nvPr/>
          </p:nvSpPr>
          <p:spPr>
            <a:xfrm>
              <a:off x="9597191" y="4667346"/>
              <a:ext cx="1693897" cy="169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pPr algn="ctr" defTabSz="684939">
                <a:buClr>
                  <a:srgbClr val="FFFFFF"/>
                </a:buClr>
                <a:defRPr/>
              </a:pPr>
              <a:r>
                <a:rPr lang="en-US" altLang="ko-KR" sz="1100" b="1" dirty="0">
                  <a:solidFill>
                    <a:srgbClr val="000000"/>
                  </a:solidFill>
                  <a:latin typeface="Maax Regular" panose="02000000000000000000" pitchFamily="2" charset="77"/>
                  <a:ea typeface="Arial Unicode MS"/>
                  <a:cs typeface="Arial Unicode MS"/>
                  <a:sym typeface="Maax Regular"/>
                </a:rPr>
                <a:t>Business Ethics</a:t>
              </a:r>
            </a:p>
          </p:txBody>
        </p:sp>
        <p:sp>
          <p:nvSpPr>
            <p:cNvPr id="37" name="Rectangle 6">
              <a:extLst>
                <a:ext uri="{FF2B5EF4-FFF2-40B4-BE49-F238E27FC236}">
                  <a16:creationId xmlns:a16="http://schemas.microsoft.com/office/drawing/2014/main" id="{198056AD-411A-084E-AB3B-59732CB5A265}"/>
                </a:ext>
              </a:extLst>
            </p:cNvPr>
            <p:cNvSpPr txBox="1">
              <a:spLocks/>
            </p:cNvSpPr>
            <p:nvPr/>
          </p:nvSpPr>
          <p:spPr>
            <a:xfrm>
              <a:off x="7638209" y="6133337"/>
              <a:ext cx="1810675" cy="33846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pPr algn="ctr" defTabSz="684939">
                <a:buClr>
                  <a:srgbClr val="FFFFFF"/>
                </a:buClr>
                <a:defRPr/>
              </a:pPr>
              <a:r>
                <a:rPr lang="en-US" altLang="ko-KR" sz="1100" b="1" dirty="0">
                  <a:solidFill>
                    <a:srgbClr val="000000"/>
                  </a:solidFill>
                  <a:latin typeface="Maax Regular" panose="02000000000000000000" pitchFamily="2" charset="77"/>
                  <a:ea typeface="Arial Unicode MS"/>
                  <a:cs typeface="Arial Unicode MS"/>
                  <a:sym typeface="Maax Regular"/>
                </a:rPr>
                <a:t>Governance structure &amp; engagement</a:t>
              </a:r>
            </a:p>
          </p:txBody>
        </p:sp>
        <p:sp>
          <p:nvSpPr>
            <p:cNvPr id="38" name="Rectangle 6">
              <a:extLst>
                <a:ext uri="{FF2B5EF4-FFF2-40B4-BE49-F238E27FC236}">
                  <a16:creationId xmlns:a16="http://schemas.microsoft.com/office/drawing/2014/main" id="{DDA6D8E7-A344-EB42-9124-58861F0BAB70}"/>
                </a:ext>
              </a:extLst>
            </p:cNvPr>
            <p:cNvSpPr txBox="1">
              <a:spLocks/>
            </p:cNvSpPr>
            <p:nvPr/>
          </p:nvSpPr>
          <p:spPr>
            <a:xfrm>
              <a:off x="9597191" y="6133337"/>
              <a:ext cx="1693897" cy="1692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marL="0" lvl="0" indent="0" defTabSz="895350" eaLnBrk="1" hangingPunct="1">
                <a:buClr>
                  <a:schemeClr val="tx2"/>
                </a:buClr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1pPr>
              <a:lvl2pPr marL="193675" lvl="1" indent="-192088" defTabSz="895350" eaLnBrk="1" hangingPunct="1">
                <a:buClr>
                  <a:schemeClr val="tx2"/>
                </a:buClr>
                <a:buSzPct val="125000"/>
                <a:buFont typeface="Arial" charset="0"/>
                <a:buChar char="▪"/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2pPr>
              <a:lvl3pPr marL="457200" lvl="2" indent="-261938" defTabSz="895350" eaLnBrk="1" hangingPunct="1">
                <a:buClr>
                  <a:schemeClr val="tx2"/>
                </a:buClr>
                <a:buSzPct val="120000"/>
                <a:buFont typeface="Arial" charset="0"/>
                <a:buChar char="–"/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3pPr>
              <a:lvl4pPr marL="614363" lvl="3" indent="-155575" defTabSz="895350" eaLnBrk="1" hangingPunct="1">
                <a:buClr>
                  <a:schemeClr val="tx2"/>
                </a:buClr>
                <a:buSzPct val="120000"/>
                <a:buFont typeface="Arial" charset="0"/>
                <a:buChar char="▫"/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4pPr>
              <a:lvl5pPr marL="749808" lvl="4" indent="-130175" defTabSz="895350" eaLnBrk="1" hangingPunct="1"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  <a:ea typeface="Arial Unicode MS" pitchFamily="34" charset="-128"/>
                  <a:cs typeface="Arial Unicode MS" pitchFamily="34" charset="-128"/>
                </a:defRPr>
              </a:lvl5pPr>
              <a:lvl6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6pPr>
              <a:lvl7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7pPr>
              <a:lvl8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8pPr>
              <a:lvl9pPr marL="749808" indent="-130175" defTabSz="895350" fontAlgn="base">
                <a:spcBef>
                  <a:spcPct val="0"/>
                </a:spcBef>
                <a:spcAft>
                  <a:spcPct val="0"/>
                </a:spcAft>
                <a:buClr>
                  <a:schemeClr val="tx2"/>
                </a:buClr>
                <a:buSzPct val="89000"/>
                <a:buFont typeface="Arial" charset="0"/>
                <a:buChar char="-"/>
                <a:defRPr>
                  <a:latin typeface="+mn-lt"/>
                </a:defRPr>
              </a:lvl9pPr>
            </a:lstStyle>
            <a:p>
              <a:pPr algn="ctr" defTabSz="684939">
                <a:buClr>
                  <a:srgbClr val="FFFFFF"/>
                </a:buClr>
                <a:defRPr/>
              </a:pPr>
              <a:r>
                <a:rPr lang="en-US" altLang="ko-KR" sz="1100" b="1" dirty="0">
                  <a:solidFill>
                    <a:srgbClr val="000000"/>
                  </a:solidFill>
                  <a:latin typeface="Maax Regular" panose="02000000000000000000" pitchFamily="2" charset="77"/>
                  <a:ea typeface="Arial Unicode MS"/>
                  <a:cs typeface="Arial Unicode MS"/>
                  <a:sym typeface="Maax Regular"/>
                </a:rPr>
                <a:t>External position &amp; advocacy</a:t>
              </a:r>
            </a:p>
          </p:txBody>
        </p: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70031EA0-269B-3746-9008-4DB22A535525}"/>
                </a:ext>
              </a:extLst>
            </p:cNvPr>
            <p:cNvGrpSpPr/>
            <p:nvPr/>
          </p:nvGrpSpPr>
          <p:grpSpPr>
            <a:xfrm>
              <a:off x="8251099" y="3939895"/>
              <a:ext cx="701678" cy="714148"/>
              <a:chOff x="7885401" y="3900856"/>
              <a:chExt cx="701861" cy="714334"/>
            </a:xfrm>
          </p:grpSpPr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31DDA453-D150-0441-8D31-A687B554B14B}"/>
                  </a:ext>
                </a:extLst>
              </p:cNvPr>
              <p:cNvSpPr/>
              <p:nvPr/>
            </p:nvSpPr>
            <p:spPr>
              <a:xfrm>
                <a:off x="7885401" y="3900856"/>
                <a:ext cx="701861" cy="714334"/>
              </a:xfrm>
              <a:prstGeom prst="ellipse">
                <a:avLst/>
              </a:prstGeom>
              <a:solidFill>
                <a:schemeClr val="accent1"/>
              </a:solidFill>
              <a:ln w="6350" cap="sq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14126">
                  <a:spcBef>
                    <a:spcPts val="300"/>
                  </a:spcBef>
                  <a:spcAft>
                    <a:spcPts val="300"/>
                  </a:spcAft>
                  <a:defRPr/>
                </a:pPr>
                <a:endParaRPr lang="en-US" sz="1200" dirty="0" err="1">
                  <a:solidFill>
                    <a:srgbClr val="FFFFFF"/>
                  </a:solidFill>
                  <a:latin typeface="Arial"/>
                  <a:sym typeface="Maax Regular"/>
                </a:endParaRPr>
              </a:p>
            </p:txBody>
          </p:sp>
          <p:pic>
            <p:nvPicPr>
              <p:cNvPr id="51" name="CustomIcon">
                <a:extLst>
                  <a:ext uri="{FF2B5EF4-FFF2-40B4-BE49-F238E27FC236}">
                    <a16:creationId xmlns:a16="http://schemas.microsoft.com/office/drawing/2014/main" id="{F4600CC7-21A5-A14D-AF20-4AD02ABE859B}"/>
                  </a:ext>
                </a:extLst>
              </p:cNvPr>
              <p:cNvPicPr>
                <a:picLocks noChangeAspect="1"/>
              </p:cNvPicPr>
              <p:nvPr>
                <p:custDataLst>
                  <p:tags r:id="rId4"/>
                </p:custDataLst>
              </p:nvPr>
            </p:nvPicPr>
            <p:blipFill>
              <a:blip r:embed="rId37">
                <a:extLst>
                  <a:ext uri="{96DAC541-7B7A-43D3-8B79-37D633B846F1}">
                    <asvg:svgBlip xmlns="" xmlns:asvg="http://schemas.microsoft.com/office/drawing/2016/SVG/main" r:embed="rId38"/>
                  </a:ext>
                </a:extLst>
              </a:blip>
              <a:stretch>
                <a:fillRect/>
              </a:stretch>
            </p:blipFill>
            <p:spPr>
              <a:xfrm>
                <a:off x="8067496" y="4067036"/>
                <a:ext cx="337671" cy="381975"/>
              </a:xfrm>
              <a:prstGeom prst="rect">
                <a:avLst/>
              </a:prstGeom>
            </p:spPr>
          </p:pic>
        </p:grp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093C2344-FA33-5643-9CA4-D7E35F3FE33C}"/>
                </a:ext>
              </a:extLst>
            </p:cNvPr>
            <p:cNvGrpSpPr/>
            <p:nvPr/>
          </p:nvGrpSpPr>
          <p:grpSpPr>
            <a:xfrm>
              <a:off x="10093302" y="3939895"/>
              <a:ext cx="701678" cy="714148"/>
              <a:chOff x="9728084" y="3900856"/>
              <a:chExt cx="701861" cy="714334"/>
            </a:xfrm>
          </p:grpSpPr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0B4122A7-F019-3A41-AB2D-C07CF931DD91}"/>
                  </a:ext>
                </a:extLst>
              </p:cNvPr>
              <p:cNvSpPr/>
              <p:nvPr/>
            </p:nvSpPr>
            <p:spPr>
              <a:xfrm>
                <a:off x="9728084" y="3900856"/>
                <a:ext cx="701861" cy="714334"/>
              </a:xfrm>
              <a:prstGeom prst="ellipse">
                <a:avLst/>
              </a:prstGeom>
              <a:solidFill>
                <a:schemeClr val="accent1"/>
              </a:solidFill>
              <a:ln w="6350" cap="sq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14126">
                  <a:spcBef>
                    <a:spcPts val="300"/>
                  </a:spcBef>
                  <a:spcAft>
                    <a:spcPts val="300"/>
                  </a:spcAft>
                  <a:defRPr/>
                </a:pPr>
                <a:endParaRPr lang="en-US" sz="1200" dirty="0" err="1">
                  <a:solidFill>
                    <a:srgbClr val="FFFFFF"/>
                  </a:solidFill>
                  <a:latin typeface="Arial"/>
                  <a:sym typeface="Maax Regular"/>
                </a:endParaRPr>
              </a:p>
            </p:txBody>
          </p:sp>
          <p:pic>
            <p:nvPicPr>
              <p:cNvPr id="49" name="CustomIcon">
                <a:extLst>
                  <a:ext uri="{FF2B5EF4-FFF2-40B4-BE49-F238E27FC236}">
                    <a16:creationId xmlns:a16="http://schemas.microsoft.com/office/drawing/2014/main" id="{9270DECD-2845-F044-848F-50BCFA3F0AE5}"/>
                  </a:ext>
                </a:extLst>
              </p:cNvPr>
              <p:cNvPicPr>
                <a:picLocks/>
              </p:cNvPicPr>
              <p:nvPr>
                <p:custDataLst>
                  <p:tags r:id="rId3"/>
                </p:custDataLst>
              </p:nvPr>
            </p:nvPicPr>
            <p:blipFill>
              <a:blip r:embed="rId39" cstate="email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="" xmlns:asvg="http://schemas.microsoft.com/office/drawing/2016/SVG/main" r:embed="rId40"/>
                  </a:ext>
                </a:extLst>
              </a:blip>
              <a:stretch>
                <a:fillRect/>
              </a:stretch>
            </p:blipFill>
            <p:spPr>
              <a:xfrm>
                <a:off x="9891661" y="4067340"/>
                <a:ext cx="374707" cy="381366"/>
              </a:xfrm>
              <a:prstGeom prst="rect">
                <a:avLst/>
              </a:prstGeom>
            </p:spPr>
          </p:pic>
        </p:grp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1698D804-64E5-A244-9B28-C209F6C54AA5}"/>
                </a:ext>
              </a:extLst>
            </p:cNvPr>
            <p:cNvGrpSpPr/>
            <p:nvPr/>
          </p:nvGrpSpPr>
          <p:grpSpPr>
            <a:xfrm>
              <a:off x="8251097" y="5344384"/>
              <a:ext cx="701678" cy="714148"/>
              <a:chOff x="11570766" y="3900856"/>
              <a:chExt cx="701861" cy="714334"/>
            </a:xfrm>
          </p:grpSpPr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27C4983C-8DB9-D74F-8128-1C81ABB05062}"/>
                  </a:ext>
                </a:extLst>
              </p:cNvPr>
              <p:cNvSpPr/>
              <p:nvPr/>
            </p:nvSpPr>
            <p:spPr>
              <a:xfrm>
                <a:off x="11570766" y="3900856"/>
                <a:ext cx="701861" cy="714334"/>
              </a:xfrm>
              <a:prstGeom prst="ellipse">
                <a:avLst/>
              </a:prstGeom>
              <a:solidFill>
                <a:schemeClr val="accent1"/>
              </a:solidFill>
              <a:ln w="6350" cap="sq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14126">
                  <a:spcBef>
                    <a:spcPts val="300"/>
                  </a:spcBef>
                  <a:spcAft>
                    <a:spcPts val="300"/>
                  </a:spcAft>
                  <a:defRPr/>
                </a:pPr>
                <a:endParaRPr lang="en-US" sz="1200" dirty="0" err="1">
                  <a:solidFill>
                    <a:srgbClr val="FFFFFF"/>
                  </a:solidFill>
                  <a:latin typeface="Arial"/>
                  <a:sym typeface="Maax Regular"/>
                </a:endParaRPr>
              </a:p>
            </p:txBody>
          </p:sp>
          <p:pic>
            <p:nvPicPr>
              <p:cNvPr id="47" name="CustomIcon">
                <a:extLst>
                  <a:ext uri="{FF2B5EF4-FFF2-40B4-BE49-F238E27FC236}">
                    <a16:creationId xmlns:a16="http://schemas.microsoft.com/office/drawing/2014/main" id="{F6C918E3-C02F-8B4E-8B79-CAFB4D589B94}"/>
                  </a:ext>
                </a:extLst>
              </p:cNvPr>
              <p:cNvPicPr>
                <a:picLocks/>
              </p:cNvPicPr>
              <p:nvPr>
                <p:custDataLst>
                  <p:tags r:id="rId2"/>
                </p:custDataLst>
              </p:nvPr>
            </p:nvPicPr>
            <p:blipFill>
              <a:blip r:embed="rId41" cstate="email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="" xmlns:asvg="http://schemas.microsoft.com/office/drawing/2016/SVG/main" r:embed="rId42"/>
                  </a:ext>
                </a:extLst>
              </a:blip>
              <a:stretch>
                <a:fillRect/>
              </a:stretch>
            </p:blipFill>
            <p:spPr>
              <a:xfrm>
                <a:off x="11734343" y="4067340"/>
                <a:ext cx="374707" cy="381366"/>
              </a:xfrm>
              <a:prstGeom prst="rect">
                <a:avLst/>
              </a:prstGeom>
            </p:spPr>
          </p:pic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20E9FE3F-CF12-474A-8FA5-070D940F8728}"/>
                </a:ext>
              </a:extLst>
            </p:cNvPr>
            <p:cNvGrpSpPr/>
            <p:nvPr/>
          </p:nvGrpSpPr>
          <p:grpSpPr>
            <a:xfrm>
              <a:off x="10093302" y="5344384"/>
              <a:ext cx="701678" cy="714148"/>
              <a:chOff x="13413451" y="3900856"/>
              <a:chExt cx="701861" cy="714334"/>
            </a:xfrm>
          </p:grpSpPr>
          <p:sp>
            <p:nvSpPr>
              <p:cNvPr id="44" name="Oval 43">
                <a:extLst>
                  <a:ext uri="{FF2B5EF4-FFF2-40B4-BE49-F238E27FC236}">
                    <a16:creationId xmlns:a16="http://schemas.microsoft.com/office/drawing/2014/main" id="{788713C9-F684-E94E-A1D8-AE7694477D5A}"/>
                  </a:ext>
                </a:extLst>
              </p:cNvPr>
              <p:cNvSpPr/>
              <p:nvPr/>
            </p:nvSpPr>
            <p:spPr>
              <a:xfrm>
                <a:off x="13413451" y="3900856"/>
                <a:ext cx="701861" cy="714334"/>
              </a:xfrm>
              <a:prstGeom prst="ellipse">
                <a:avLst/>
              </a:prstGeom>
              <a:solidFill>
                <a:schemeClr val="accent1"/>
              </a:solidFill>
              <a:ln w="6350" cap="sq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14126">
                  <a:spcBef>
                    <a:spcPts val="300"/>
                  </a:spcBef>
                  <a:spcAft>
                    <a:spcPts val="300"/>
                  </a:spcAft>
                  <a:defRPr/>
                </a:pPr>
                <a:endParaRPr lang="en-US" sz="1200" dirty="0" err="1">
                  <a:solidFill>
                    <a:srgbClr val="FFFFFF"/>
                  </a:solidFill>
                  <a:latin typeface="Arial"/>
                  <a:sym typeface="Maax Regular"/>
                </a:endParaRPr>
              </a:p>
            </p:txBody>
          </p:sp>
          <p:pic>
            <p:nvPicPr>
              <p:cNvPr id="45" name="CustomIcon">
                <a:extLst>
                  <a:ext uri="{FF2B5EF4-FFF2-40B4-BE49-F238E27FC236}">
                    <a16:creationId xmlns:a16="http://schemas.microsoft.com/office/drawing/2014/main" id="{7FFE1C07-2E66-F64D-A1EF-0DA53AA1D6A6}"/>
                  </a:ext>
                </a:extLst>
              </p:cNvPr>
              <p:cNvPicPr>
                <a:picLocks noChangeAspect="1"/>
              </p:cNvPicPr>
              <p:nvPr>
                <p:custDataLst>
                  <p:tags r:id="rId1"/>
                </p:custDataLst>
              </p:nvPr>
            </p:nvPicPr>
            <p:blipFill>
              <a:blip r:embed="rId43">
                <a:extLst>
                  <a:ext uri="{96DAC541-7B7A-43D3-8B79-37D633B846F1}">
                    <asvg:svgBlip xmlns="" xmlns:asvg="http://schemas.microsoft.com/office/drawing/2016/SVG/main" r:embed="rId44"/>
                  </a:ext>
                </a:extLst>
              </a:blip>
              <a:stretch>
                <a:fillRect/>
              </a:stretch>
            </p:blipFill>
            <p:spPr>
              <a:xfrm>
                <a:off x="13625391" y="4067036"/>
                <a:ext cx="277980" cy="381975"/>
              </a:xfrm>
              <a:prstGeom prst="rect">
                <a:avLst/>
              </a:prstGeom>
            </p:spPr>
          </p:pic>
        </p:grp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7B8DDDF0-D8D6-BE4A-9994-660CD821BFFB}"/>
                </a:ext>
              </a:extLst>
            </p:cNvPr>
            <p:cNvSpPr txBox="1"/>
            <p:nvPr/>
          </p:nvSpPr>
          <p:spPr>
            <a:xfrm>
              <a:off x="8952097" y="6388878"/>
              <a:ext cx="0" cy="0"/>
            </a:xfrm>
            <a:prstGeom prst="rect">
              <a:avLst/>
            </a:prstGeom>
            <a:ln w="6350">
              <a:noFill/>
              <a:miter lim="800000"/>
            </a:ln>
          </p:spPr>
          <p:txBody>
            <a:bodyPr vert="horz" wrap="none" lIns="0" tIns="0" rIns="0" bIns="0" rtlCol="0">
              <a:noAutofit/>
            </a:bodyPr>
            <a:lstStyle/>
            <a:p>
              <a:pPr algn="ctr" defTabSz="914126" hangingPunct="0">
                <a:spcBef>
                  <a:spcPts val="300"/>
                </a:spcBef>
                <a:spcAft>
                  <a:spcPts val="300"/>
                </a:spcAft>
                <a:defRPr/>
              </a:pPr>
              <a:endParaRPr lang="en-US" sz="1600" kern="0" dirty="0">
                <a:solidFill>
                  <a:srgbClr val="000000"/>
                </a:solidFill>
                <a:latin typeface="Maax Regular"/>
                <a:sym typeface="Maax Regular"/>
              </a:endParaRPr>
            </a:p>
          </p:txBody>
        </p:sp>
      </p:grpSp>
      <p:sp>
        <p:nvSpPr>
          <p:cNvPr id="72" name="TextBox 71"/>
          <p:cNvSpPr txBox="1"/>
          <p:nvPr/>
        </p:nvSpPr>
        <p:spPr>
          <a:xfrm>
            <a:off x="10761168" y="6092528"/>
            <a:ext cx="9584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Source: Waste Management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846325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34417FA-47DD-DF48-B8BA-097EAFEEDC02}"/>
              </a:ext>
            </a:extLst>
          </p:cNvPr>
          <p:cNvSpPr/>
          <p:nvPr/>
        </p:nvSpPr>
        <p:spPr>
          <a:xfrm>
            <a:off x="1589" y="3748739"/>
            <a:ext cx="12199973" cy="369106"/>
          </a:xfrm>
          <a:prstGeom prst="rect">
            <a:avLst/>
          </a:prstGeom>
          <a:solidFill>
            <a:schemeClr val="bg1"/>
          </a:solidFill>
          <a:ln w="12700" cap="flat">
            <a:noFill/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07" tIns="45707" rIns="45707" bIns="45707" numCol="1" spcCol="38100" rtlCol="0" anchor="ctr">
            <a:spAutoFit/>
          </a:bodyPr>
          <a:lstStyle/>
          <a:p>
            <a:pPr defTabSz="914126" hangingPunct="0">
              <a:defRPr/>
            </a:pPr>
            <a:endParaRPr lang="en-US" sz="1799" kern="0" dirty="0">
              <a:solidFill>
                <a:srgbClr val="000000"/>
              </a:solidFill>
              <a:latin typeface="Maax Regular"/>
              <a:ea typeface="Maax Regular"/>
              <a:cs typeface="Maax Regular"/>
              <a:sym typeface="Maax Regular"/>
            </a:endParaRPr>
          </a:p>
        </p:txBody>
      </p:sp>
      <p:sp>
        <p:nvSpPr>
          <p:cNvPr id="559" name="Title 2"/>
          <p:cNvSpPr txBox="1">
            <a:spLocks noGrp="1"/>
          </p:cNvSpPr>
          <p:nvPr>
            <p:ph type="title" idx="4294967295"/>
          </p:nvPr>
        </p:nvSpPr>
        <p:spPr>
          <a:xfrm>
            <a:off x="64998" y="12291"/>
            <a:ext cx="11693654" cy="510224"/>
          </a:xfrm>
          <a:prstGeom prst="rect">
            <a:avLst/>
          </a:prstGeom>
        </p:spPr>
        <p:txBody>
          <a:bodyPr>
            <a:noAutofit/>
          </a:bodyPr>
          <a:lstStyle>
            <a:lvl1pPr defTabSz="749808">
              <a:defRPr sz="5330"/>
            </a:lvl1pPr>
          </a:lstStyle>
          <a:p>
            <a:pPr algn="ctr"/>
            <a:r>
              <a:rPr lang="en-US" sz="3200" b="1" dirty="0">
                <a:solidFill>
                  <a:srgbClr val="678BEF"/>
                </a:solidFill>
              </a:rPr>
              <a:t>  </a:t>
            </a:r>
            <a:endParaRPr sz="3200" b="1" dirty="0">
              <a:solidFill>
                <a:srgbClr val="678BEF"/>
              </a:solidFill>
              <a:latin typeface="Maax Black" panose="02000000000000000000" pitchFamily="2" charset="77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D72BD6AA-4176-1C4D-8C6F-E68BBE40F443}"/>
              </a:ext>
            </a:extLst>
          </p:cNvPr>
          <p:cNvGrpSpPr/>
          <p:nvPr/>
        </p:nvGrpSpPr>
        <p:grpSpPr>
          <a:xfrm>
            <a:off x="286744" y="1156856"/>
            <a:ext cx="3656648" cy="5486266"/>
            <a:chOff x="52370" y="1018845"/>
            <a:chExt cx="3794760" cy="5367528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94A3B357-8ADC-0841-99A4-68B8E6F9F659}"/>
                </a:ext>
              </a:extLst>
            </p:cNvPr>
            <p:cNvSpPr/>
            <p:nvPr/>
          </p:nvSpPr>
          <p:spPr>
            <a:xfrm>
              <a:off x="52370" y="1018845"/>
              <a:ext cx="3794760" cy="64008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28575" cap="flat">
              <a:solidFill>
                <a:schemeClr val="accent3">
                  <a:lumMod val="75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07" tIns="45707" rIns="45707" bIns="45707" numCol="1" spcCol="38100" rtlCol="0" anchor="ctr">
              <a:noAutofit/>
            </a:bodyPr>
            <a:lstStyle/>
            <a:p>
              <a:pPr algn="ctr" defTabSz="914126" hangingPunct="0">
                <a:defRPr/>
              </a:pPr>
              <a:r>
                <a:rPr lang="en-US" sz="1799" b="1" dirty="0">
                  <a:solidFill>
                    <a:schemeClr val="bg1"/>
                  </a:solidFill>
                  <a:latin typeface="Maax Regular"/>
                  <a:ea typeface="Maax Regular"/>
                  <a:cs typeface="Maax Regular"/>
                  <a:sym typeface="Maax Regular"/>
                </a:rPr>
                <a:t>Regulations and Policies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0FB49FA-A707-2247-ACA9-9A5FDAA4F8D7}"/>
                </a:ext>
              </a:extLst>
            </p:cNvPr>
            <p:cNvSpPr/>
            <p:nvPr/>
          </p:nvSpPr>
          <p:spPr>
            <a:xfrm>
              <a:off x="52370" y="1658925"/>
              <a:ext cx="3794760" cy="4727448"/>
            </a:xfrm>
            <a:prstGeom prst="rect">
              <a:avLst/>
            </a:prstGeom>
            <a:solidFill>
              <a:srgbClr val="FFFFFF"/>
            </a:solidFill>
            <a:ln w="28575" cap="flat">
              <a:solidFill>
                <a:schemeClr val="accent3">
                  <a:lumMod val="75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07" tIns="45707" rIns="45707" bIns="45707" numCol="1" spcCol="38100" rtlCol="0" anchor="t">
              <a:noAutofit/>
            </a:bodyPr>
            <a:lstStyle/>
            <a:p>
              <a:pPr marL="4760" defTabSz="914126"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Maax Regular" panose="02000000000000000000" pitchFamily="2" charset="77"/>
                  <a:cs typeface="Calibri"/>
                </a:rPr>
                <a:t>Regulations</a:t>
              </a:r>
            </a:p>
            <a:p>
              <a:pPr marL="633267" lvl="1" indent="-285750" defTabSz="914126">
                <a:buFont typeface="Wingdings" panose="05000000000000000000" pitchFamily="2" charset="2"/>
                <a:buChar char="§"/>
                <a:defRPr/>
              </a:pPr>
              <a:r>
                <a:rPr lang="en-US" sz="1600" dirty="0">
                  <a:solidFill>
                    <a:srgbClr val="000000"/>
                  </a:solidFill>
                  <a:latin typeface="Maax Regular" panose="02000000000000000000" pitchFamily="2" charset="77"/>
                  <a:cs typeface="Calibri"/>
                </a:rPr>
                <a:t>President Biden’s </a:t>
              </a:r>
              <a:r>
                <a:rPr lang="en-US" sz="1600" dirty="0" smtClean="0">
                  <a:solidFill>
                    <a:srgbClr val="000000"/>
                  </a:solidFill>
                  <a:latin typeface="Maax Regular" panose="02000000000000000000" pitchFamily="2" charset="77"/>
                  <a:cs typeface="Calibri"/>
                </a:rPr>
                <a:t>EO on climate change</a:t>
              </a:r>
            </a:p>
            <a:p>
              <a:pPr marL="633267" lvl="1" indent="-285750" defTabSz="914126">
                <a:buFont typeface="Wingdings" panose="05000000000000000000" pitchFamily="2" charset="2"/>
                <a:buChar char="§"/>
                <a:defRPr/>
              </a:pPr>
              <a:r>
                <a:rPr lang="en-US" sz="1600" dirty="0" smtClean="0">
                  <a:solidFill>
                    <a:srgbClr val="000000"/>
                  </a:solidFill>
                  <a:latin typeface="Maax Regular" panose="02000000000000000000" pitchFamily="2" charset="77"/>
                  <a:cs typeface="Calibri"/>
                </a:rPr>
                <a:t>Regulatory </a:t>
              </a:r>
              <a:r>
                <a:rPr lang="en-US" sz="1600" dirty="0">
                  <a:solidFill>
                    <a:srgbClr val="000000"/>
                  </a:solidFill>
                  <a:latin typeface="Maax Regular" panose="02000000000000000000" pitchFamily="2" charset="77"/>
                  <a:cs typeface="Calibri"/>
                </a:rPr>
                <a:t>requirements for climate change disclosure as part of SEC filings are an </a:t>
              </a:r>
              <a:r>
                <a:rPr lang="en-US" sz="1600" dirty="0" smtClean="0">
                  <a:solidFill>
                    <a:srgbClr val="000000"/>
                  </a:solidFill>
                  <a:latin typeface="Maax Regular" panose="02000000000000000000" pitchFamily="2" charset="77"/>
                  <a:cs typeface="Calibri"/>
                </a:rPr>
                <a:t>expected</a:t>
              </a:r>
              <a:endParaRPr lang="en-US" sz="1600" dirty="0">
                <a:solidFill>
                  <a:srgbClr val="000000"/>
                </a:solidFill>
                <a:latin typeface="Maax Regular" panose="02000000000000000000" pitchFamily="2" charset="77"/>
                <a:cs typeface="Calibri"/>
              </a:endParaRPr>
            </a:p>
            <a:p>
              <a:pPr marL="4760" defTabSz="914126">
                <a:spcBef>
                  <a:spcPts val="600"/>
                </a:spcBef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Maax Regular" panose="02000000000000000000" pitchFamily="2" charset="77"/>
                  <a:cs typeface="Calibri"/>
                </a:rPr>
                <a:t>Policies </a:t>
              </a:r>
              <a:endParaRPr lang="en-US" sz="1600" b="1" dirty="0">
                <a:solidFill>
                  <a:srgbClr val="000000"/>
                </a:solidFill>
                <a:latin typeface="Maax Regular" panose="02000000000000000000" pitchFamily="2" charset="77"/>
                <a:cs typeface="Calibri"/>
              </a:endParaRPr>
            </a:p>
            <a:p>
              <a:pPr marL="633267" lvl="1" indent="-285750" defTabSz="914126">
                <a:spcBef>
                  <a:spcPts val="600"/>
                </a:spcBef>
                <a:buFont typeface="Wingdings" panose="05000000000000000000" pitchFamily="2" charset="2"/>
                <a:buChar char="§"/>
                <a:defRPr/>
              </a:pPr>
              <a:r>
                <a:rPr lang="en-US" sz="1600" dirty="0" smtClean="0">
                  <a:solidFill>
                    <a:srgbClr val="000000"/>
                  </a:solidFill>
                  <a:latin typeface="Maax Regular" panose="02000000000000000000" pitchFamily="2" charset="77"/>
                  <a:cs typeface="Calibri"/>
                </a:rPr>
                <a:t>Proposed </a:t>
              </a:r>
              <a:r>
                <a:rPr lang="en-US" sz="1600" dirty="0">
                  <a:solidFill>
                    <a:srgbClr val="000000"/>
                  </a:solidFill>
                  <a:latin typeface="Maax Regular" panose="02000000000000000000" pitchFamily="2" charset="77"/>
                  <a:cs typeface="Calibri"/>
                </a:rPr>
                <a:t>federal and state bills addressing climate change </a:t>
              </a:r>
              <a:r>
                <a:rPr lang="en-US" sz="1600" dirty="0" smtClean="0">
                  <a:solidFill>
                    <a:srgbClr val="000000"/>
                  </a:solidFill>
                  <a:latin typeface="Maax Regular" panose="02000000000000000000" pitchFamily="2" charset="77"/>
                  <a:cs typeface="Calibri"/>
                </a:rPr>
                <a:t>are increasing </a:t>
              </a:r>
            </a:p>
            <a:p>
              <a:pPr marL="633267" lvl="1" indent="-285750" defTabSz="914126">
                <a:spcBef>
                  <a:spcPts val="600"/>
                </a:spcBef>
                <a:buFont typeface="Wingdings" panose="05000000000000000000" pitchFamily="2" charset="2"/>
                <a:buChar char="§"/>
                <a:defRPr/>
              </a:pPr>
              <a:r>
                <a:rPr lang="en-US" sz="1600" dirty="0" smtClean="0">
                  <a:solidFill>
                    <a:srgbClr val="000000"/>
                  </a:solidFill>
                  <a:latin typeface="Maax Regular" panose="02000000000000000000" pitchFamily="2" charset="77"/>
                  <a:cs typeface="Calibri"/>
                </a:rPr>
                <a:t>States </a:t>
              </a:r>
              <a:r>
                <a:rPr lang="en-US" sz="1600" dirty="0">
                  <a:solidFill>
                    <a:srgbClr val="000000"/>
                  </a:solidFill>
                  <a:latin typeface="Maax Regular" panose="02000000000000000000" pitchFamily="2" charset="77"/>
                  <a:cs typeface="Calibri"/>
                </a:rPr>
                <a:t>are passing/implementing plans to reduce emissions by as much as 45% by 2030 from a 1990 base, and 85% by 2050. </a:t>
              </a:r>
            </a:p>
            <a:p>
              <a:pPr marL="633267" lvl="1" indent="-285750" defTabSz="914126">
                <a:spcBef>
                  <a:spcPts val="600"/>
                </a:spcBef>
                <a:buFont typeface="Wingdings" panose="05000000000000000000" pitchFamily="2" charset="2"/>
                <a:buChar char="§"/>
                <a:defRPr/>
              </a:pPr>
              <a:r>
                <a:rPr lang="en-US" sz="1600" dirty="0">
                  <a:solidFill>
                    <a:srgbClr val="000000"/>
                  </a:solidFill>
                  <a:latin typeface="Maax Regular" panose="02000000000000000000" pitchFamily="2" charset="77"/>
                  <a:cs typeface="Calibri"/>
                </a:rPr>
                <a:t>Expectations for “Net Zero emissions by 2050” are increasing.</a:t>
              </a:r>
              <a:endParaRPr lang="en-US" sz="1600" dirty="0">
                <a:solidFill>
                  <a:srgbClr val="000000"/>
                </a:solidFill>
                <a:latin typeface="Maax Regular" panose="02000000000000000000" pitchFamily="2" charset="77"/>
                <a:ea typeface="Maax Regular"/>
                <a:cs typeface="Maax Regular"/>
                <a:sym typeface="Maax Regular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4ADF61D-3FD7-9043-9D0A-D79B1A05C828}"/>
              </a:ext>
            </a:extLst>
          </p:cNvPr>
          <p:cNvGrpSpPr/>
          <p:nvPr/>
        </p:nvGrpSpPr>
        <p:grpSpPr>
          <a:xfrm>
            <a:off x="4048988" y="1156858"/>
            <a:ext cx="3986933" cy="5471939"/>
            <a:chOff x="3997296" y="1018845"/>
            <a:chExt cx="3987972" cy="5473364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D782E3AB-95DD-7543-8AFE-8D99EC6DFB69}"/>
                </a:ext>
              </a:extLst>
            </p:cNvPr>
            <p:cNvSpPr/>
            <p:nvPr/>
          </p:nvSpPr>
          <p:spPr>
            <a:xfrm>
              <a:off x="3997296" y="1018845"/>
              <a:ext cx="3987972" cy="64008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28575" cap="flat">
              <a:solidFill>
                <a:schemeClr val="accent3">
                  <a:lumMod val="75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07" tIns="45707" rIns="45707" bIns="45707" numCol="1" spcCol="38100" rtlCol="0" anchor="ctr">
              <a:noAutofit/>
            </a:bodyPr>
            <a:lstStyle/>
            <a:p>
              <a:pPr algn="ctr" defTabSz="914126" hangingPunct="0">
                <a:defRPr/>
              </a:pPr>
              <a:r>
                <a:rPr lang="en-US" sz="1799" b="1" dirty="0">
                  <a:solidFill>
                    <a:schemeClr val="bg1"/>
                  </a:solidFill>
                  <a:latin typeface="Maax Regular"/>
                  <a:ea typeface="Maax Regular"/>
                  <a:cs typeface="Maax Regular"/>
                  <a:sym typeface="Maax Regular"/>
                </a:rPr>
                <a:t>Investors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50C0DDDF-E72E-DA4F-8332-F89FF5F6152B}"/>
                </a:ext>
              </a:extLst>
            </p:cNvPr>
            <p:cNvSpPr/>
            <p:nvPr/>
          </p:nvSpPr>
          <p:spPr>
            <a:xfrm>
              <a:off x="3997296" y="1658924"/>
              <a:ext cx="3987972" cy="4833285"/>
            </a:xfrm>
            <a:prstGeom prst="rect">
              <a:avLst/>
            </a:prstGeom>
            <a:solidFill>
              <a:srgbClr val="FFFFFF"/>
            </a:solidFill>
            <a:ln w="28575" cap="flat">
              <a:solidFill>
                <a:schemeClr val="accent3">
                  <a:lumMod val="75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07" tIns="45707" rIns="45707" bIns="45707" numCol="1" spcCol="38100" rtlCol="0" anchor="t">
              <a:noAutofit/>
            </a:bodyPr>
            <a:lstStyle/>
            <a:p>
              <a:pPr marL="4760" defTabSz="914126">
                <a:defRPr/>
              </a:pPr>
              <a:r>
                <a:rPr lang="en-US" sz="1600" b="1" dirty="0">
                  <a:solidFill>
                    <a:srgbClr val="000000">
                      <a:lumMod val="75000"/>
                      <a:lumOff val="25000"/>
                    </a:srgbClr>
                  </a:solidFill>
                  <a:latin typeface="Maax Regular" panose="02000000000000000000" pitchFamily="2" charset="77"/>
                  <a:cs typeface="Calibri"/>
                </a:rPr>
                <a:t>Increasing ESG Focus</a:t>
              </a:r>
            </a:p>
            <a:p>
              <a:pPr marL="633267" lvl="1" indent="-285750" defTabSz="914126">
                <a:buFont typeface="Wingdings" panose="05000000000000000000" pitchFamily="2" charset="2"/>
                <a:buChar char="§"/>
                <a:defRPr/>
              </a:pPr>
              <a:r>
                <a:rPr lang="en-US" sz="1600" dirty="0" smtClean="0">
                  <a:solidFill>
                    <a:srgbClr val="000000"/>
                  </a:solidFill>
                  <a:latin typeface="Maax Regular" panose="02000000000000000000" pitchFamily="2" charset="77"/>
                  <a:cs typeface="Calibri"/>
                </a:rPr>
                <a:t>Investor </a:t>
              </a:r>
              <a:r>
                <a:rPr lang="en-US" sz="1600" dirty="0">
                  <a:solidFill>
                    <a:srgbClr val="000000"/>
                  </a:solidFill>
                  <a:latin typeface="Maax Regular" panose="02000000000000000000" pitchFamily="2" charset="77"/>
                  <a:cs typeface="Calibri"/>
                </a:rPr>
                <a:t>engagement on ESG issues </a:t>
              </a:r>
              <a:r>
                <a:rPr lang="en-US" sz="1600" dirty="0" smtClean="0">
                  <a:solidFill>
                    <a:srgbClr val="000000"/>
                  </a:solidFill>
                  <a:latin typeface="Maax Regular" panose="02000000000000000000" pitchFamily="2" charset="77"/>
                  <a:cs typeface="Calibri"/>
                </a:rPr>
                <a:t> </a:t>
              </a:r>
              <a:r>
                <a:rPr lang="en-US" sz="1600" dirty="0">
                  <a:solidFill>
                    <a:srgbClr val="000000"/>
                  </a:solidFill>
                  <a:latin typeface="Maax Regular" panose="02000000000000000000" pitchFamily="2" charset="77"/>
                  <a:cs typeface="Calibri"/>
                </a:rPr>
                <a:t>rapidly </a:t>
              </a:r>
              <a:r>
                <a:rPr lang="en-US" sz="1600" dirty="0" smtClean="0">
                  <a:solidFill>
                    <a:srgbClr val="000000"/>
                  </a:solidFill>
                  <a:latin typeface="Maax Regular" panose="02000000000000000000" pitchFamily="2" charset="77"/>
                  <a:cs typeface="Calibri"/>
                </a:rPr>
                <a:t>increasing</a:t>
              </a:r>
            </a:p>
            <a:p>
              <a:pPr marL="633267" lvl="1" indent="-285750" defTabSz="914126">
                <a:buFont typeface="Wingdings" panose="05000000000000000000" pitchFamily="2" charset="2"/>
                <a:buChar char="§"/>
                <a:defRPr/>
              </a:pPr>
              <a:r>
                <a:rPr lang="en-US" sz="1600" dirty="0" smtClean="0">
                  <a:solidFill>
                    <a:srgbClr val="000000"/>
                  </a:solidFill>
                  <a:latin typeface="Maax Regular" panose="02000000000000000000" pitchFamily="2" charset="77"/>
                  <a:cs typeface="Calibri"/>
                </a:rPr>
                <a:t>Investors are analyzing and evaluating business strategies for sustainability </a:t>
              </a:r>
              <a:r>
                <a:rPr lang="en-US" sz="1600" dirty="0">
                  <a:solidFill>
                    <a:srgbClr val="000000"/>
                  </a:solidFill>
                  <a:latin typeface="Maax Regular" panose="02000000000000000000" pitchFamily="2" charset="77"/>
                  <a:cs typeface="Calibri"/>
                </a:rPr>
                <a:t>opportunities and risks </a:t>
              </a:r>
              <a:endParaRPr lang="en-US" sz="1600" dirty="0" smtClean="0">
                <a:solidFill>
                  <a:srgbClr val="000000"/>
                </a:solidFill>
                <a:latin typeface="Maax Regular" panose="02000000000000000000" pitchFamily="2" charset="77"/>
                <a:cs typeface="Calibri"/>
              </a:endParaRPr>
            </a:p>
            <a:p>
              <a:pPr marL="633267" lvl="1" indent="-285750" defTabSz="914126">
                <a:buFont typeface="Wingdings" panose="05000000000000000000" pitchFamily="2" charset="2"/>
                <a:buChar char="§"/>
                <a:defRPr/>
              </a:pPr>
              <a:r>
                <a:rPr lang="en-US" sz="1600" dirty="0" smtClean="0">
                  <a:solidFill>
                    <a:srgbClr val="000000"/>
                  </a:solidFill>
                  <a:latin typeface="Maax Regular" panose="02000000000000000000" pitchFamily="2" charset="77"/>
                  <a:cs typeface="Calibri"/>
                </a:rPr>
                <a:t>Focus </a:t>
              </a:r>
              <a:r>
                <a:rPr lang="en-US" sz="1600" dirty="0">
                  <a:solidFill>
                    <a:srgbClr val="000000"/>
                  </a:solidFill>
                  <a:latin typeface="Maax Regular" panose="02000000000000000000" pitchFamily="2" charset="77"/>
                  <a:cs typeface="Calibri"/>
                </a:rPr>
                <a:t>on emissions, recycling, safety</a:t>
              </a:r>
              <a:r>
                <a:rPr lang="en-US" sz="1600" dirty="0" smtClean="0">
                  <a:solidFill>
                    <a:srgbClr val="000000"/>
                  </a:solidFill>
                  <a:latin typeface="Maax Regular" panose="02000000000000000000" pitchFamily="2" charset="77"/>
                  <a:cs typeface="Calibri"/>
                </a:rPr>
                <a:t>, </a:t>
              </a:r>
              <a:r>
                <a:rPr lang="en-US" sz="1600" dirty="0">
                  <a:solidFill>
                    <a:srgbClr val="000000"/>
                  </a:solidFill>
                  <a:latin typeface="Maax Regular" panose="02000000000000000000" pitchFamily="2" charset="77"/>
                  <a:cs typeface="Calibri"/>
                </a:rPr>
                <a:t>inclusion, equity, and </a:t>
              </a:r>
              <a:r>
                <a:rPr lang="en-US" sz="1600" dirty="0" smtClean="0">
                  <a:solidFill>
                    <a:srgbClr val="000000"/>
                  </a:solidFill>
                  <a:latin typeface="Maax Regular" panose="02000000000000000000" pitchFamily="2" charset="77"/>
                  <a:cs typeface="Calibri"/>
                </a:rPr>
                <a:t>diversity</a:t>
              </a:r>
              <a:endParaRPr lang="en-US" sz="1600" dirty="0">
                <a:solidFill>
                  <a:srgbClr val="000000"/>
                </a:solidFill>
                <a:latin typeface="Maax Regular" panose="02000000000000000000" pitchFamily="2" charset="77"/>
                <a:cs typeface="Calibri"/>
              </a:endParaRPr>
            </a:p>
            <a:p>
              <a:pPr marL="4760" defTabSz="914126">
                <a:spcBef>
                  <a:spcPts val="600"/>
                </a:spcBef>
                <a:defRPr/>
              </a:pPr>
              <a:endParaRPr lang="en-US" sz="1600" b="1" dirty="0">
                <a:solidFill>
                  <a:srgbClr val="000000"/>
                </a:solidFill>
                <a:latin typeface="Maax Regular" panose="02000000000000000000" pitchFamily="2" charset="77"/>
                <a:cs typeface="Calibri"/>
              </a:endParaRPr>
            </a:p>
            <a:p>
              <a:pPr marL="4760" defTabSz="914126">
                <a:spcBef>
                  <a:spcPts val="600"/>
                </a:spcBef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Maax Regular" panose="02000000000000000000" pitchFamily="2" charset="77"/>
                  <a:cs typeface="Calibri"/>
                </a:rPr>
                <a:t>Transparency/Data</a:t>
              </a:r>
              <a:endParaRPr lang="en-US" sz="1600" b="1" dirty="0">
                <a:solidFill>
                  <a:srgbClr val="000000"/>
                </a:solidFill>
                <a:latin typeface="Maax Regular" panose="02000000000000000000" pitchFamily="2" charset="77"/>
                <a:cs typeface="Calibri"/>
              </a:endParaRPr>
            </a:p>
            <a:p>
              <a:pPr marL="633267" lvl="1" indent="-285750" defTabSz="914126">
                <a:spcBef>
                  <a:spcPts val="600"/>
                </a:spcBef>
                <a:buFont typeface="Wingdings" panose="05000000000000000000" pitchFamily="2" charset="2"/>
                <a:buChar char="§"/>
                <a:defRPr/>
              </a:pPr>
              <a:r>
                <a:rPr lang="en-US" sz="1600" dirty="0" smtClean="0">
                  <a:solidFill>
                    <a:srgbClr val="000000"/>
                  </a:solidFill>
                  <a:latin typeface="Maax Regular" panose="02000000000000000000" pitchFamily="2" charset="77"/>
                  <a:cs typeface="Calibri"/>
                </a:rPr>
                <a:t>Investors are analyzing data related to </a:t>
              </a:r>
              <a:r>
                <a:rPr lang="en-US" sz="1600" dirty="0">
                  <a:solidFill>
                    <a:srgbClr val="000000"/>
                  </a:solidFill>
                  <a:latin typeface="Maax Regular" panose="02000000000000000000" pitchFamily="2" charset="77"/>
                  <a:cs typeface="Calibri"/>
                </a:rPr>
                <a:t>governance, environmental performance, greenhouse gas emissions, internal and external social </a:t>
              </a:r>
              <a:r>
                <a:rPr lang="en-US" sz="1600" dirty="0" smtClean="0">
                  <a:solidFill>
                    <a:srgbClr val="000000"/>
                  </a:solidFill>
                  <a:latin typeface="Maax Regular" panose="02000000000000000000" pitchFamily="2" charset="77"/>
                  <a:cs typeface="Calibri"/>
                </a:rPr>
                <a:t>programs</a:t>
              </a:r>
            </a:p>
            <a:p>
              <a:pPr marL="633267" lvl="1" indent="-285750" defTabSz="914126">
                <a:spcBef>
                  <a:spcPts val="600"/>
                </a:spcBef>
                <a:buFont typeface="Wingdings" panose="05000000000000000000" pitchFamily="2" charset="2"/>
                <a:buChar char="§"/>
                <a:defRPr/>
              </a:pPr>
              <a:r>
                <a:rPr lang="en-US" sz="1600" dirty="0" smtClean="0">
                  <a:solidFill>
                    <a:srgbClr val="000000"/>
                  </a:solidFill>
                  <a:latin typeface="Maax Regular" panose="02000000000000000000" pitchFamily="2" charset="77"/>
                  <a:cs typeface="Calibri"/>
                </a:rPr>
                <a:t>Investors are expecting </a:t>
              </a:r>
              <a:r>
                <a:rPr lang="en-US" sz="1600" dirty="0">
                  <a:solidFill>
                    <a:srgbClr val="000000"/>
                  </a:solidFill>
                  <a:latin typeface="Maax Regular" panose="02000000000000000000" pitchFamily="2" charset="77"/>
                  <a:cs typeface="Calibri"/>
                </a:rPr>
                <a:t>more information to be publicly available.</a:t>
              </a:r>
              <a:endParaRPr lang="en-US" sz="1600" dirty="0">
                <a:solidFill>
                  <a:srgbClr val="000000"/>
                </a:solidFill>
                <a:latin typeface="Maax Regular" panose="02000000000000000000" pitchFamily="2" charset="77"/>
                <a:ea typeface="Maax Regular"/>
                <a:cs typeface="Maax Regular"/>
                <a:sym typeface="Maax Regular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88D85E1-43C6-C143-94DD-46180EB412D4}"/>
              </a:ext>
            </a:extLst>
          </p:cNvPr>
          <p:cNvGrpSpPr/>
          <p:nvPr/>
        </p:nvGrpSpPr>
        <p:grpSpPr>
          <a:xfrm>
            <a:off x="8141517" y="1156858"/>
            <a:ext cx="3772141" cy="5471939"/>
            <a:chOff x="8045999" y="1019559"/>
            <a:chExt cx="3773124" cy="5367528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53DCC7A9-91B9-B94C-9F3A-672A814302B2}"/>
                </a:ext>
              </a:extLst>
            </p:cNvPr>
            <p:cNvSpPr/>
            <p:nvPr/>
          </p:nvSpPr>
          <p:spPr>
            <a:xfrm>
              <a:off x="8045999" y="1019559"/>
              <a:ext cx="3773124" cy="64008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28575" cap="flat">
              <a:solidFill>
                <a:schemeClr val="accent3">
                  <a:lumMod val="75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07" tIns="45707" rIns="45707" bIns="45707" numCol="1" spcCol="38100" rtlCol="0" anchor="ctr">
              <a:noAutofit/>
            </a:bodyPr>
            <a:lstStyle/>
            <a:p>
              <a:pPr algn="ctr" defTabSz="914126" hangingPunct="0">
                <a:defRPr/>
              </a:pPr>
              <a:r>
                <a:rPr lang="en-US" sz="1799" b="1" dirty="0">
                  <a:solidFill>
                    <a:schemeClr val="bg1"/>
                  </a:solidFill>
                  <a:latin typeface="Maax Regular"/>
                  <a:ea typeface="Maax Regular"/>
                  <a:cs typeface="Maax Regular"/>
                  <a:sym typeface="Maax Regular"/>
                </a:rPr>
                <a:t>Customers</a:t>
              </a: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5D5DFAB1-E87B-EA4E-95BD-CFAE33ADC0B1}"/>
                </a:ext>
              </a:extLst>
            </p:cNvPr>
            <p:cNvSpPr/>
            <p:nvPr/>
          </p:nvSpPr>
          <p:spPr>
            <a:xfrm>
              <a:off x="8045999" y="1659639"/>
              <a:ext cx="3773124" cy="4727448"/>
            </a:xfrm>
            <a:prstGeom prst="rect">
              <a:avLst/>
            </a:prstGeom>
            <a:solidFill>
              <a:srgbClr val="FFFFFF"/>
            </a:solidFill>
            <a:ln w="28575" cap="flat">
              <a:solidFill>
                <a:schemeClr val="accent3">
                  <a:lumMod val="75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07" tIns="45707" rIns="45707" bIns="45707" numCol="1" spcCol="38100" rtlCol="0" anchor="t">
              <a:noAutofit/>
            </a:bodyPr>
            <a:lstStyle/>
            <a:p>
              <a:pPr marL="4760" defTabSz="914126">
                <a:defRPr/>
              </a:pPr>
              <a:r>
                <a:rPr lang="en-US" sz="1600" b="1" dirty="0">
                  <a:solidFill>
                    <a:srgbClr val="000000"/>
                  </a:solidFill>
                  <a:latin typeface="Maax Regular" panose="02000000000000000000" pitchFamily="2" charset="77"/>
                  <a:cs typeface="Calibri"/>
                </a:rPr>
                <a:t>Customer </a:t>
              </a:r>
              <a:r>
                <a:rPr lang="en-US" sz="1600" b="1" dirty="0" smtClean="0">
                  <a:solidFill>
                    <a:srgbClr val="000000"/>
                  </a:solidFill>
                  <a:latin typeface="Maax Regular" panose="02000000000000000000" pitchFamily="2" charset="77"/>
                  <a:cs typeface="Calibri"/>
                </a:rPr>
                <a:t>Requests</a:t>
              </a:r>
            </a:p>
            <a:p>
              <a:pPr marL="747710" lvl="1" indent="-285750" defTabSz="914126">
                <a:buFont typeface="Wingdings" panose="05000000000000000000" pitchFamily="2" charset="2"/>
                <a:buChar char="§"/>
                <a:defRPr/>
              </a:pPr>
              <a:r>
                <a:rPr lang="en-US" sz="1600" dirty="0" smtClean="0">
                  <a:solidFill>
                    <a:srgbClr val="000000"/>
                  </a:solidFill>
                  <a:latin typeface="Maax Regular" panose="02000000000000000000" pitchFamily="2" charset="77"/>
                  <a:cs typeface="Calibri"/>
                </a:rPr>
                <a:t>Customers want </a:t>
              </a:r>
              <a:r>
                <a:rPr lang="en-US" sz="1600" dirty="0">
                  <a:solidFill>
                    <a:srgbClr val="000000"/>
                  </a:solidFill>
                  <a:latin typeface="Maax Regular" panose="02000000000000000000" pitchFamily="2" charset="77"/>
                  <a:cs typeface="Calibri"/>
                </a:rPr>
                <a:t>help </a:t>
              </a:r>
              <a:r>
                <a:rPr lang="en-US" sz="1600" dirty="0" smtClean="0">
                  <a:solidFill>
                    <a:srgbClr val="000000"/>
                  </a:solidFill>
                  <a:latin typeface="Maax Regular" panose="02000000000000000000" pitchFamily="2" charset="77"/>
                  <a:cs typeface="Calibri"/>
                </a:rPr>
                <a:t>meeting </a:t>
              </a:r>
              <a:r>
                <a:rPr lang="en-US" sz="1600" dirty="0">
                  <a:solidFill>
                    <a:srgbClr val="000000"/>
                  </a:solidFill>
                  <a:latin typeface="Maax Regular" panose="02000000000000000000" pitchFamily="2" charset="77"/>
                  <a:cs typeface="Calibri"/>
                </a:rPr>
                <a:t>their customers’ and constituents’ demands. </a:t>
              </a:r>
            </a:p>
            <a:p>
              <a:pPr marL="4760" defTabSz="914126">
                <a:spcBef>
                  <a:spcPts val="600"/>
                </a:spcBef>
                <a:defRPr/>
              </a:pPr>
              <a:r>
                <a:rPr lang="en-US" sz="1600" b="1" dirty="0" smtClean="0">
                  <a:solidFill>
                    <a:srgbClr val="000000"/>
                  </a:solidFill>
                  <a:latin typeface="Maax Regular" panose="02000000000000000000" pitchFamily="2" charset="77"/>
                  <a:cs typeface="Calibri"/>
                </a:rPr>
                <a:t>Consumer </a:t>
              </a:r>
              <a:r>
                <a:rPr lang="en-US" sz="1600" b="1" dirty="0">
                  <a:solidFill>
                    <a:srgbClr val="000000"/>
                  </a:solidFill>
                  <a:latin typeface="Maax Regular" panose="02000000000000000000" pitchFamily="2" charset="77"/>
                  <a:cs typeface="Calibri"/>
                </a:rPr>
                <a:t>Pressure.</a:t>
              </a:r>
              <a:r>
                <a:rPr lang="en-US" sz="1600" dirty="0">
                  <a:solidFill>
                    <a:srgbClr val="000000"/>
                  </a:solidFill>
                  <a:latin typeface="Maax Regular" panose="02000000000000000000" pitchFamily="2" charset="77"/>
                  <a:cs typeface="Calibri"/>
                </a:rPr>
                <a:t> </a:t>
              </a:r>
              <a:endParaRPr lang="en-US" sz="1600" dirty="0" smtClean="0">
                <a:solidFill>
                  <a:srgbClr val="000000"/>
                </a:solidFill>
                <a:latin typeface="Maax Regular" panose="02000000000000000000" pitchFamily="2" charset="77"/>
                <a:cs typeface="Calibri"/>
              </a:endParaRPr>
            </a:p>
            <a:p>
              <a:pPr marL="747710" lvl="1" indent="-285750" defTabSz="914126">
                <a:spcBef>
                  <a:spcPts val="600"/>
                </a:spcBef>
                <a:buFont typeface="Wingdings" panose="05000000000000000000" pitchFamily="2" charset="2"/>
                <a:buChar char="§"/>
                <a:defRPr/>
              </a:pPr>
              <a:r>
                <a:rPr lang="en-US" sz="1600" dirty="0" smtClean="0">
                  <a:solidFill>
                    <a:srgbClr val="000000"/>
                  </a:solidFill>
                  <a:latin typeface="Maax Regular" panose="02000000000000000000" pitchFamily="2" charset="77"/>
                  <a:cs typeface="Calibri"/>
                </a:rPr>
                <a:t>Pressure </a:t>
              </a:r>
              <a:r>
                <a:rPr lang="en-US" sz="1600" dirty="0">
                  <a:solidFill>
                    <a:srgbClr val="000000"/>
                  </a:solidFill>
                  <a:latin typeface="Maax Regular" panose="02000000000000000000" pitchFamily="2" charset="77"/>
                  <a:cs typeface="Calibri"/>
                </a:rPr>
                <a:t>created by customer demand for ESG performance is driving public policy and </a:t>
              </a:r>
              <a:r>
                <a:rPr lang="en-US" sz="1600" dirty="0" smtClean="0">
                  <a:solidFill>
                    <a:srgbClr val="000000"/>
                  </a:solidFill>
                  <a:latin typeface="Maax Regular" panose="02000000000000000000" pitchFamily="2" charset="77"/>
                  <a:cs typeface="Calibri"/>
                </a:rPr>
                <a:t>regulations</a:t>
              </a:r>
              <a:endParaRPr lang="en-US" sz="1600" dirty="0">
                <a:solidFill>
                  <a:srgbClr val="000000"/>
                </a:solidFill>
                <a:latin typeface="Maax Regular" panose="02000000000000000000" pitchFamily="2" charset="77"/>
                <a:cs typeface="Calibri"/>
              </a:endParaRPr>
            </a:p>
            <a:p>
              <a:pPr marL="747710" lvl="1" indent="-285750" defTabSz="914126">
                <a:spcBef>
                  <a:spcPts val="600"/>
                </a:spcBef>
                <a:buFont typeface="Wingdings" panose="05000000000000000000" pitchFamily="2" charset="2"/>
                <a:buChar char="§"/>
                <a:defRPr/>
              </a:pPr>
              <a:r>
                <a:rPr lang="en-US" sz="1600" dirty="0" smtClean="0">
                  <a:solidFill>
                    <a:srgbClr val="000000"/>
                  </a:solidFill>
                  <a:latin typeface="Maax Regular" panose="02000000000000000000" pitchFamily="2" charset="77"/>
                  <a:cs typeface="Calibri"/>
                </a:rPr>
                <a:t>A </a:t>
              </a:r>
              <a:r>
                <a:rPr lang="en-US" sz="1600" dirty="0">
                  <a:solidFill>
                    <a:srgbClr val="000000"/>
                  </a:solidFill>
                  <a:latin typeface="Maax Regular" panose="02000000000000000000" pitchFamily="2" charset="77"/>
                  <a:cs typeface="Calibri"/>
                </a:rPr>
                <a:t>global data company survey (Workiva), 67% of respondents feel </a:t>
              </a:r>
              <a:r>
                <a:rPr lang="en-US" sz="1600" dirty="0" smtClean="0">
                  <a:solidFill>
                    <a:srgbClr val="000000"/>
                  </a:solidFill>
                  <a:latin typeface="Maax Regular" panose="02000000000000000000" pitchFamily="2" charset="77"/>
                  <a:cs typeface="Calibri"/>
                </a:rPr>
                <a:t>ESGs </a:t>
              </a:r>
              <a:r>
                <a:rPr lang="en-US" sz="1600" dirty="0">
                  <a:solidFill>
                    <a:srgbClr val="000000"/>
                  </a:solidFill>
                  <a:latin typeface="Maax Regular" panose="02000000000000000000" pitchFamily="2" charset="77"/>
                  <a:cs typeface="Calibri"/>
                </a:rPr>
                <a:t>will continue to become more important due to climate change. </a:t>
              </a:r>
              <a:endParaRPr lang="en-US" sz="1600" dirty="0" smtClean="0">
                <a:solidFill>
                  <a:srgbClr val="000000"/>
                </a:solidFill>
                <a:latin typeface="Maax Regular" panose="02000000000000000000" pitchFamily="2" charset="77"/>
                <a:cs typeface="Calibri"/>
              </a:endParaRPr>
            </a:p>
            <a:p>
              <a:pPr marL="747710" lvl="1" indent="-285750" defTabSz="914126">
                <a:spcBef>
                  <a:spcPts val="600"/>
                </a:spcBef>
                <a:buFont typeface="Wingdings" panose="05000000000000000000" pitchFamily="2" charset="2"/>
                <a:buChar char="§"/>
                <a:defRPr/>
              </a:pPr>
              <a:r>
                <a:rPr lang="en-US" sz="1600" dirty="0" smtClean="0">
                  <a:solidFill>
                    <a:srgbClr val="000000"/>
                  </a:solidFill>
                  <a:latin typeface="Maax Regular" panose="02000000000000000000" pitchFamily="2" charset="77"/>
                  <a:cs typeface="Calibri"/>
                </a:rPr>
                <a:t>Policy </a:t>
              </a:r>
              <a:r>
                <a:rPr lang="en-US" sz="1600" dirty="0">
                  <a:solidFill>
                    <a:srgbClr val="000000"/>
                  </a:solidFill>
                  <a:latin typeface="Maax Regular" panose="02000000000000000000" pitchFamily="2" charset="77"/>
                  <a:cs typeface="Calibri"/>
                </a:rPr>
                <a:t>makers </a:t>
              </a:r>
              <a:r>
                <a:rPr lang="en-US" sz="1600" dirty="0" smtClean="0">
                  <a:solidFill>
                    <a:srgbClr val="000000"/>
                  </a:solidFill>
                  <a:latin typeface="Maax Regular" panose="02000000000000000000" pitchFamily="2" charset="77"/>
                  <a:cs typeface="Calibri"/>
                </a:rPr>
                <a:t>recognize the need to  </a:t>
              </a:r>
              <a:r>
                <a:rPr lang="en-US" sz="1600" dirty="0">
                  <a:solidFill>
                    <a:srgbClr val="000000"/>
                  </a:solidFill>
                  <a:latin typeface="Maax Regular" panose="02000000000000000000" pitchFamily="2" charset="77"/>
                  <a:cs typeface="Calibri"/>
                </a:rPr>
                <a:t>respond </a:t>
              </a:r>
              <a:r>
                <a:rPr lang="en-US" sz="1600" dirty="0" smtClean="0">
                  <a:solidFill>
                    <a:srgbClr val="000000"/>
                  </a:solidFill>
                  <a:latin typeface="Maax Regular" panose="02000000000000000000" pitchFamily="2" charset="77"/>
                  <a:cs typeface="Calibri"/>
                </a:rPr>
                <a:t>to </a:t>
              </a:r>
              <a:r>
                <a:rPr lang="en-US" sz="1600" dirty="0">
                  <a:solidFill>
                    <a:srgbClr val="000000"/>
                  </a:solidFill>
                  <a:latin typeface="Maax Regular" panose="02000000000000000000" pitchFamily="2" charset="77"/>
                  <a:cs typeface="Calibri"/>
                </a:rPr>
                <a:t>customer pressure and are passing legislation accordingly.</a:t>
              </a:r>
              <a:endParaRPr lang="en-US" sz="1600" dirty="0">
                <a:solidFill>
                  <a:srgbClr val="000000"/>
                </a:solidFill>
                <a:latin typeface="Maax Regular" panose="02000000000000000000" pitchFamily="2" charset="77"/>
                <a:ea typeface="Maax Regular"/>
                <a:cs typeface="Maax Regular"/>
                <a:sym typeface="Maax Regular"/>
              </a:endParaRPr>
            </a:p>
          </p:txBody>
        </p:sp>
      </p:grpSp>
      <p:pic>
        <p:nvPicPr>
          <p:cNvPr id="17" name="Graphic 16" descr="Court">
            <a:extLst>
              <a:ext uri="{FF2B5EF4-FFF2-40B4-BE49-F238E27FC236}">
                <a16:creationId xmlns:a16="http://schemas.microsoft.com/office/drawing/2014/main" id="{0E36E613-BCB9-0144-8139-E98E33D784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02100" y="1319913"/>
            <a:ext cx="548497" cy="548497"/>
          </a:xfrm>
          <a:prstGeom prst="rect">
            <a:avLst/>
          </a:prstGeom>
        </p:spPr>
      </p:pic>
      <p:pic>
        <p:nvPicPr>
          <p:cNvPr id="19" name="Graphic 18" descr="Bar graph with upward trend">
            <a:extLst>
              <a:ext uri="{FF2B5EF4-FFF2-40B4-BE49-F238E27FC236}">
                <a16:creationId xmlns:a16="http://schemas.microsoft.com/office/drawing/2014/main" id="{A3609E29-DF1B-8040-A8DF-183D7254045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364704" y="1343971"/>
            <a:ext cx="548497" cy="548497"/>
          </a:xfrm>
          <a:prstGeom prst="rect">
            <a:avLst/>
          </a:prstGeom>
        </p:spPr>
      </p:pic>
      <p:pic>
        <p:nvPicPr>
          <p:cNvPr id="20" name="Graphic 19" descr="User">
            <a:extLst>
              <a:ext uri="{FF2B5EF4-FFF2-40B4-BE49-F238E27FC236}">
                <a16:creationId xmlns:a16="http://schemas.microsoft.com/office/drawing/2014/main" id="{35543C53-5C00-C34A-9249-44DCC3D2511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410849" y="1343971"/>
            <a:ext cx="548497" cy="54849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37CEC4C-BF60-46A3-B26B-12F44ACFCC00}"/>
              </a:ext>
            </a:extLst>
          </p:cNvPr>
          <p:cNvSpPr txBox="1"/>
          <p:nvPr/>
        </p:nvSpPr>
        <p:spPr>
          <a:xfrm>
            <a:off x="2823165" y="179142"/>
            <a:ext cx="6589504" cy="451919"/>
          </a:xfrm>
          <a:prstGeom prst="rect">
            <a:avLst/>
          </a:prstGeom>
          <a:noFill/>
          <a:ln w="12700" cap="flat">
            <a:solidFill>
              <a:schemeClr val="bg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ctr">
            <a:noAutofit/>
          </a:bodyPr>
          <a:lstStyle/>
          <a:p>
            <a:pPr algn="ctr" hangingPunct="0"/>
            <a:r>
              <a:rPr lang="en-US" sz="3600" b="1" smtClean="0">
                <a:solidFill>
                  <a:schemeClr val="accent1">
                    <a:lumMod val="50000"/>
                  </a:schemeClr>
                </a:solidFill>
              </a:rPr>
              <a:t>Drivers</a:t>
            </a:r>
            <a:endParaRPr lang="en-US" sz="3600" dirty="0">
              <a:solidFill>
                <a:schemeClr val="accent1">
                  <a:lumMod val="50000"/>
                </a:schemeClr>
              </a:solidFill>
              <a:latin typeface="Maax Regular"/>
              <a:ea typeface="Maax Regular"/>
              <a:cs typeface="Maax Regular"/>
              <a:sym typeface="Maax Regular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98" y="28527"/>
            <a:ext cx="1733746" cy="94169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270" y="130067"/>
            <a:ext cx="1173382" cy="964409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1078985" y="6290243"/>
            <a:ext cx="9786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Source: Waste Management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155343860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ISRI Presentation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45494-D56D-4C7D-89E7-2378F5A48F2E}" type="slidenum">
              <a:rPr lang="en-US" sz="900" smtClean="0">
                <a:solidFill>
                  <a:schemeClr val="accent6"/>
                </a:solidFill>
              </a:rPr>
              <a:pPr/>
              <a:t>5</a:t>
            </a:fld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Policy &amp; Private Sector </a:t>
            </a:r>
            <a:endParaRPr lang="en-US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August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25, 2021 | ISRI.ORG</a:t>
            </a:r>
            <a:endParaRPr lang="en-US" dirty="0">
              <a:solidFill>
                <a:srgbClr val="00B0F0"/>
              </a:solidFill>
            </a:endParaRPr>
          </a:p>
        </p:txBody>
      </p:sp>
      <p:pic>
        <p:nvPicPr>
          <p:cNvPr id="8" name="Content Placeholder 6">
            <a:extLst>
              <a:ext uri="{FF2B5EF4-FFF2-40B4-BE49-F238E27FC236}">
                <a16:creationId xmlns:a16="http://schemas.microsoft.com/office/drawing/2014/main" id="{51E6D84F-2F1F-4E9B-B266-5D62C2F863C9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2"/>
          <a:stretch>
            <a:fillRect/>
          </a:stretch>
        </p:blipFill>
        <p:spPr>
          <a:xfrm>
            <a:off x="4038600" y="1363178"/>
            <a:ext cx="7456714" cy="459441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489A934-8C5D-475C-8529-4172C34B489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7433" y="1842150"/>
            <a:ext cx="2978876" cy="3582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 defTabSz="914126">
              <a:buNone/>
              <a:defRPr/>
            </a:pPr>
            <a:r>
              <a:rPr lang="en-US" dirty="0">
                <a:solidFill>
                  <a:srgbClr val="000000"/>
                </a:solidFill>
                <a:latin typeface="Maax Regular"/>
                <a:sym typeface="Maax Regular"/>
              </a:rPr>
              <a:t>Across the board stakeholders are aligning around sustainable outcomes and driving change, often ahead of government </a:t>
            </a:r>
            <a:r>
              <a:rPr lang="en-US" dirty="0" smtClean="0">
                <a:solidFill>
                  <a:srgbClr val="000000"/>
                </a:solidFill>
                <a:latin typeface="Maax Regular"/>
                <a:sym typeface="Maax Regular"/>
              </a:rPr>
              <a:t>policies</a:t>
            </a:r>
            <a:r>
              <a:rPr lang="en-US" dirty="0">
                <a:solidFill>
                  <a:srgbClr val="000000"/>
                </a:solidFill>
                <a:latin typeface="Maax Regular"/>
                <a:sym typeface="Maax Regular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36589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August 26, 2021 | ISRI.ORG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ISRI Presentation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70476-CE25-45FF-9834-4465C5412AFB}" type="slidenum">
              <a:rPr lang="en-US" sz="900" smtClean="0">
                <a:solidFill>
                  <a:schemeClr val="accent6"/>
                </a:solidFill>
              </a:rPr>
              <a:pPr/>
              <a:t>6</a:t>
            </a:fld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>
          <a:xfrm>
            <a:off x="866458" y="1228816"/>
            <a:ext cx="10609262" cy="4702175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DA90AFF-9AC0-A94B-B959-13373105C047}"/>
              </a:ext>
            </a:extLst>
          </p:cNvPr>
          <p:cNvSpPr txBox="1">
            <a:spLocks noGrp="1"/>
          </p:cNvSpPr>
          <p:nvPr>
            <p:ph type="body" sz="quarter" idx="13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 algn="l" defTabSz="914171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800" b="0" i="0" kern="1200" dirty="0">
                <a:solidFill>
                  <a:srgbClr val="3C8A2E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algn="ctr" defTabSz="913897">
              <a:defRPr/>
            </a:pPr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Maax Regular"/>
              </a:rPr>
              <a:t>Why is Sustainability Important?</a:t>
            </a:r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3B079F77-47A6-E845-8CF7-116E8C5369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450040"/>
              </p:ext>
            </p:extLst>
          </p:nvPr>
        </p:nvGraphicFramePr>
        <p:xfrm>
          <a:off x="391887" y="1004178"/>
          <a:ext cx="11234058" cy="5352172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3744686">
                  <a:extLst>
                    <a:ext uri="{9D8B030D-6E8A-4147-A177-3AD203B41FA5}">
                      <a16:colId xmlns:a16="http://schemas.microsoft.com/office/drawing/2014/main" val="1283955049"/>
                    </a:ext>
                  </a:extLst>
                </a:gridCol>
                <a:gridCol w="3744686">
                  <a:extLst>
                    <a:ext uri="{9D8B030D-6E8A-4147-A177-3AD203B41FA5}">
                      <a16:colId xmlns:a16="http://schemas.microsoft.com/office/drawing/2014/main" val="351951067"/>
                    </a:ext>
                  </a:extLst>
                </a:gridCol>
                <a:gridCol w="3744686">
                  <a:extLst>
                    <a:ext uri="{9D8B030D-6E8A-4147-A177-3AD203B41FA5}">
                      <a16:colId xmlns:a16="http://schemas.microsoft.com/office/drawing/2014/main" val="2330127911"/>
                    </a:ext>
                  </a:extLst>
                </a:gridCol>
              </a:tblGrid>
              <a:tr h="50622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Employees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Maax Regular" panose="02000000000000000000" pitchFamily="2" charset="77"/>
                      </a:endParaRPr>
                    </a:p>
                  </a:txBody>
                  <a:tcPr marL="91416" marR="91416" marT="45708" marB="45708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Customers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Maax Regular" panose="02000000000000000000" pitchFamily="2" charset="77"/>
                      </a:endParaRPr>
                    </a:p>
                  </a:txBody>
                  <a:tcPr marL="91416" marR="91416" marT="45708" marB="45708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Regulators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Maax Regular" panose="02000000000000000000" pitchFamily="2" charset="77"/>
                      </a:endParaRPr>
                    </a:p>
                  </a:txBody>
                  <a:tcPr marL="91416" marR="91416" marT="45708" marB="45708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097407"/>
                  </a:ext>
                </a:extLst>
              </a:tr>
              <a:tr h="2706249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/>
                        <a:t>&gt;70% </a:t>
                      </a:r>
                      <a:r>
                        <a:rPr lang="en-US" sz="1000" dirty="0"/>
                        <a:t>say they are more likely to work for a company that has a strong green footprint</a:t>
                      </a: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/>
                        <a:t>Nearly 50% </a:t>
                      </a:r>
                      <a:r>
                        <a:rPr lang="en-US" sz="1000" dirty="0"/>
                        <a:t>would accept a smaller salary to work for an environmentally and socially responsible company </a:t>
                      </a: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/>
                        <a:t>46% </a:t>
                      </a:r>
                      <a:r>
                        <a:rPr lang="en-US" sz="1000" dirty="0"/>
                        <a:t>say they would only work for a company with sustainable business practices</a:t>
                      </a: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/>
                        <a:t>43% </a:t>
                      </a:r>
                      <a:r>
                        <a:rPr lang="en-US" sz="1000" dirty="0"/>
                        <a:t>of executives say that the driver for sustainability initiatives is to motivate and address employees’ sustainability preferences</a:t>
                      </a: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/>
                        <a:t>30% </a:t>
                      </a:r>
                      <a:r>
                        <a:rPr lang="en-US" sz="1000" dirty="0"/>
                        <a:t>have left a company due to its lack of a corporate sustainability agenda and over 11% have done so more than once</a:t>
                      </a:r>
                      <a:endParaRPr lang="en-US" sz="1000" dirty="0">
                        <a:latin typeface="Maax Regular" panose="02000000000000000000" pitchFamily="2" charset="77"/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/>
                        <a:t>79%</a:t>
                      </a:r>
                      <a:r>
                        <a:rPr lang="en-US" sz="1000" dirty="0"/>
                        <a:t> are changing purchase preferences based on the social or environmental impact</a:t>
                      </a: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/>
                        <a:t>57%</a:t>
                      </a:r>
                      <a:r>
                        <a:rPr lang="en-US" sz="1000" dirty="0"/>
                        <a:t> have paid higher than average prices for sustainable products </a:t>
                      </a: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/>
                        <a:t>53% </a:t>
                      </a:r>
                      <a:r>
                        <a:rPr lang="en-US" sz="1000" dirty="0"/>
                        <a:t>are switching to lesser-known brands / organizations that are sustainable</a:t>
                      </a: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/>
                        <a:t>$150B </a:t>
                      </a:r>
                      <a:r>
                        <a:rPr lang="en-US" sz="1000" dirty="0"/>
                        <a:t>estimated U.S. spend on consumer-packaged goods viewed as sustainable in 2021 and growing</a:t>
                      </a:r>
                      <a:endParaRPr lang="en-US" sz="1000" dirty="0">
                        <a:latin typeface="Maax Regular" panose="02000000000000000000" pitchFamily="2" charset="77"/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/>
                        <a:t>53% </a:t>
                      </a:r>
                      <a:r>
                        <a:rPr lang="en-US" sz="1000" dirty="0"/>
                        <a:t>of global respondents cited the poor quality or availability of ESG data and analytics as the biggest barrier to broader implementation of sustainable investing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In his first </a:t>
                      </a:r>
                      <a:r>
                        <a:rPr lang="en-US" sz="1400" dirty="0"/>
                        <a:t>100</a:t>
                      </a:r>
                      <a:r>
                        <a:rPr lang="en-US" sz="1000" dirty="0"/>
                        <a:t> days in office, President Biden executed a litany of personnel, regulatory, multi-lateral and research-related initiatives that will transform the U.S. government’s approach to climate change </a:t>
                      </a: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/>
                        <a:t>91</a:t>
                      </a:r>
                      <a:r>
                        <a:rPr lang="en-US" sz="1000" dirty="0"/>
                        <a:t> central banks and financial supervisors signed onto the Network of Central Banks and Supervisors for Greening the Financial System (NGFS)</a:t>
                      </a: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/>
                        <a:t>$667B </a:t>
                      </a:r>
                      <a:r>
                        <a:rPr lang="en-US" sz="1000" dirty="0"/>
                        <a:t>paid to the U.S. government since 2000 in ESG-related violations</a:t>
                      </a:r>
                      <a:endParaRPr lang="en-US" sz="1000" dirty="0">
                        <a:latin typeface="Maax Regular" panose="02000000000000000000" pitchFamily="2" charset="77"/>
                      </a:endParaRPr>
                    </a:p>
                  </a:txBody>
                  <a:tcPr marL="91416" marR="91416" marT="45708" marB="45708"/>
                </a:tc>
                <a:extLst>
                  <a:ext uri="{0D108BD9-81ED-4DB2-BD59-A6C34878D82A}">
                    <a16:rowId xmlns:a16="http://schemas.microsoft.com/office/drawing/2014/main" val="412591625"/>
                  </a:ext>
                </a:extLst>
              </a:tr>
              <a:tr h="52080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2"/>
                          </a:solidFill>
                        </a:rPr>
                        <a:t>Communities</a:t>
                      </a:r>
                      <a:endParaRPr lang="en-US" sz="1800" b="1" dirty="0">
                        <a:solidFill>
                          <a:schemeClr val="bg2"/>
                        </a:solidFill>
                        <a:latin typeface="Maax Regular" panose="02000000000000000000" pitchFamily="2" charset="77"/>
                      </a:endParaRPr>
                    </a:p>
                  </a:txBody>
                  <a:tcPr marL="91416" marR="91416" marT="45708" marB="45708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2"/>
                          </a:solidFill>
                        </a:rPr>
                        <a:t>Shareholders</a:t>
                      </a:r>
                      <a:endParaRPr lang="en-US" sz="1800" b="1" dirty="0">
                        <a:solidFill>
                          <a:schemeClr val="bg2"/>
                        </a:solidFill>
                        <a:latin typeface="Maax Regular" panose="02000000000000000000" pitchFamily="2" charset="77"/>
                      </a:endParaRPr>
                    </a:p>
                  </a:txBody>
                  <a:tcPr marL="91416" marR="91416" marT="45708" marB="45708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bg2"/>
                          </a:solidFill>
                        </a:rPr>
                        <a:t>Suppliers</a:t>
                      </a:r>
                      <a:endParaRPr lang="en-US" sz="1800" b="1" dirty="0">
                        <a:solidFill>
                          <a:schemeClr val="bg2"/>
                        </a:solidFill>
                        <a:latin typeface="Maax Regular" panose="02000000000000000000" pitchFamily="2" charset="77"/>
                      </a:endParaRPr>
                    </a:p>
                  </a:txBody>
                  <a:tcPr marL="91416" marR="91416" marT="45708" marB="45708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212076"/>
                  </a:ext>
                </a:extLst>
              </a:tr>
              <a:tr h="1618897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/>
                        <a:t>47% </a:t>
                      </a:r>
                      <a:r>
                        <a:rPr lang="en-US" sz="1000" dirty="0"/>
                        <a:t>of companies stated their community investment budget increased in 2020 due to COVID-19 response</a:t>
                      </a: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/>
                        <a:t>Of those, </a:t>
                      </a:r>
                      <a:r>
                        <a:rPr lang="en-US" sz="1400" dirty="0"/>
                        <a:t>18%</a:t>
                      </a:r>
                      <a:r>
                        <a:rPr lang="en-US" sz="1000" dirty="0"/>
                        <a:t> predicted their community investment budgets would increase in </a:t>
                      </a:r>
                      <a:r>
                        <a:rPr lang="en-US" sz="1000" dirty="0" smtClean="0"/>
                        <a:t>2021</a:t>
                      </a: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000" dirty="0">
                        <a:latin typeface="Maax Regular" panose="02000000000000000000" pitchFamily="2" charset="77"/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/>
                        <a:t>85% </a:t>
                      </a:r>
                      <a:r>
                        <a:rPr lang="en-US" sz="1000" dirty="0"/>
                        <a:t>of U.S. individual investors express interest in sustainable investing strategies</a:t>
                      </a: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/>
                        <a:t>54% </a:t>
                      </a:r>
                      <a:r>
                        <a:rPr lang="en-US" sz="1000" dirty="0"/>
                        <a:t>of global investors consider sustainable investing to be fundamental to investment processes and outcomes </a:t>
                      </a: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/>
                        <a:t>50%+ </a:t>
                      </a:r>
                      <a:r>
                        <a:rPr lang="en-US" sz="1000" dirty="0"/>
                        <a:t>of U.S. individual investors are adoptees of sustainable investing</a:t>
                      </a:r>
                      <a:endParaRPr lang="en-US" sz="1000" dirty="0">
                        <a:latin typeface="Maax Regular" panose="02000000000000000000" pitchFamily="2" charset="77"/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/>
                        <a:t>32% </a:t>
                      </a:r>
                      <a:r>
                        <a:rPr lang="en-US" sz="1000" dirty="0"/>
                        <a:t>of respondents indicated they are increasing ESG due diligence on suppliers to mitigate disruptions </a:t>
                      </a: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/>
                        <a:t>180 </a:t>
                      </a:r>
                      <a:r>
                        <a:rPr lang="en-US" sz="1000" dirty="0"/>
                        <a:t>organizations pushing brands to end sourcing of cotton and clothing from Xinjiang in response to human rights abuses</a:t>
                      </a:r>
                      <a:endParaRPr lang="en-US" sz="1000" dirty="0">
                        <a:latin typeface="Maax Regular" panose="02000000000000000000" pitchFamily="2" charset="77"/>
                      </a:endParaRPr>
                    </a:p>
                  </a:txBody>
                  <a:tcPr marL="91416" marR="91416" marT="45708" marB="45708"/>
                </a:tc>
                <a:extLst>
                  <a:ext uri="{0D108BD9-81ED-4DB2-BD59-A6C34878D82A}">
                    <a16:rowId xmlns:a16="http://schemas.microsoft.com/office/drawing/2014/main" val="3092616677"/>
                  </a:ext>
                </a:extLst>
              </a:tr>
            </a:tbl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1B1B97E6-9ADA-8C4E-BD5E-37E6FC67D871}"/>
              </a:ext>
            </a:extLst>
          </p:cNvPr>
          <p:cNvSpPr/>
          <p:nvPr/>
        </p:nvSpPr>
        <p:spPr>
          <a:xfrm>
            <a:off x="545493" y="6034509"/>
            <a:ext cx="1075656" cy="2538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126" hangingPunct="0">
              <a:defRPr/>
            </a:pPr>
            <a:r>
              <a:rPr lang="en-US" sz="1050" kern="0" dirty="0">
                <a:solidFill>
                  <a:srgbClr val="000000"/>
                </a:solidFill>
                <a:latin typeface="Maax Regular"/>
                <a:sym typeface="Maax Regular"/>
              </a:rPr>
              <a:t>Source: MUFG</a:t>
            </a:r>
          </a:p>
        </p:txBody>
      </p:sp>
    </p:spTree>
    <p:extLst>
      <p:ext uri="{BB962C8B-B14F-4D97-AF65-F5344CB8AC3E}">
        <p14:creationId xmlns:p14="http://schemas.microsoft.com/office/powerpoint/2010/main" val="397763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066166" y="1587423"/>
            <a:ext cx="7537620" cy="4561643"/>
          </a:xfrm>
          <a:prstGeom prst="rect">
            <a:avLst/>
          </a:prstGeom>
          <a:solidFill>
            <a:srgbClr val="E6E6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7795" y="5904411"/>
            <a:ext cx="11079890" cy="271848"/>
          </a:xfrm>
          <a:prstGeom prst="rect">
            <a:avLst/>
          </a:prstGeom>
          <a:solidFill>
            <a:srgbClr val="A8CB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77795" y="1494524"/>
            <a:ext cx="3480133" cy="3406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ts val="4400"/>
              </a:lnSpc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Environmental justice </a:t>
            </a:r>
            <a:b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is gaining traction and must play a key role of a sustainability strategy </a:t>
            </a:r>
          </a:p>
          <a:p>
            <a:pPr fontAlgn="base">
              <a:lnSpc>
                <a:spcPts val="4400"/>
              </a:lnSpc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899703" y="179008"/>
            <a:ext cx="73575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Environmental Justice</a:t>
            </a: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ISRI Presentation</a:t>
            </a:r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900" dirty="0" smtClean="0">
                <a:solidFill>
                  <a:schemeClr val="accent6"/>
                </a:solidFill>
              </a:rPr>
              <a:t>1</a:t>
            </a:r>
            <a:r>
              <a:rPr lang="en-US" sz="900" dirty="0" smtClean="0">
                <a:solidFill>
                  <a:srgbClr val="00B0F0"/>
                </a:solidFill>
              </a:rPr>
              <a:t> | 2</a:t>
            </a: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408216" y="6435270"/>
            <a:ext cx="1117418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140807" y="2032738"/>
            <a:ext cx="669548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base">
              <a:buClr>
                <a:srgbClr val="6193C8"/>
              </a:buClr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base">
              <a:buClr>
                <a:srgbClr val="6193C8"/>
              </a:buClr>
              <a:buFont typeface="Arial" panose="020B0604020202020204" pitchFamily="34" charset="0"/>
              <a:buChar char="•"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buClr>
                <a:srgbClr val="6193C8"/>
              </a:buClr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buClr>
                <a:srgbClr val="6193C8"/>
              </a:buClr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1160" y="233366"/>
            <a:ext cx="838064" cy="688809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August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25, 2021 | ISRI.ORG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F4A80F0-13CF-49EF-A8ED-73E9DB37F34F}"/>
              </a:ext>
            </a:extLst>
          </p:cNvPr>
          <p:cNvSpPr>
            <a:spLocks/>
          </p:cNvSpPr>
          <p:nvPr/>
        </p:nvSpPr>
        <p:spPr>
          <a:xfrm>
            <a:off x="4050129" y="1478692"/>
            <a:ext cx="7340137" cy="4847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b="1" spc="-1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Challenges can be …</a:t>
            </a:r>
          </a:p>
          <a:p>
            <a:r>
              <a:rPr lang="en-US" sz="1400" b="1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Sept </a:t>
            </a:r>
            <a:r>
              <a:rPr lang="en-US" sz="1400" b="1" spc="-10" dirty="0">
                <a:latin typeface="Arial" panose="020B0604020202020204" pitchFamily="34" charset="0"/>
                <a:cs typeface="Arial" panose="020B0604020202020204" pitchFamily="34" charset="0"/>
              </a:rPr>
              <a:t>2020: Governor Murphy Signs Historic Environmental Justice Legislation</a:t>
            </a:r>
          </a:p>
          <a:p>
            <a:r>
              <a:rPr lang="en-US" sz="1100" spc="-10" dirty="0">
                <a:latin typeface="Arial" panose="020B0604020202020204" pitchFamily="34" charset="0"/>
                <a:cs typeface="Arial" panose="020B0604020202020204" pitchFamily="34" charset="0"/>
              </a:rPr>
              <a:t>Governor Phil Murphy today… signed legislation which requires the New Jersey DEP to evaluate the environmental and public health impacts of certain facilities on overburdened communities when reviewing certain permit </a:t>
            </a:r>
            <a:r>
              <a:rPr lang="en-US" sz="11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applications.</a:t>
            </a:r>
          </a:p>
          <a:p>
            <a:r>
              <a:rPr lang="en-US" sz="1400" b="1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1400" b="1" spc="-10" dirty="0">
                <a:latin typeface="Arial" panose="020B0604020202020204" pitchFamily="34" charset="0"/>
                <a:cs typeface="Arial" panose="020B0604020202020204" pitchFamily="34" charset="0"/>
              </a:rPr>
              <a:t>2021: EPA's enviro justice concerns spur a permit reevaluation in Chicago</a:t>
            </a:r>
          </a:p>
          <a:p>
            <a:r>
              <a:rPr lang="en-US" sz="1100" spc="-10" dirty="0">
                <a:latin typeface="Arial" panose="020B0604020202020204" pitchFamily="34" charset="0"/>
                <a:cs typeface="Arial" panose="020B0604020202020204" pitchFamily="34" charset="0"/>
              </a:rPr>
              <a:t>The city of </a:t>
            </a:r>
            <a:r>
              <a:rPr lang="en-US" sz="11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Chicago paused </a:t>
            </a:r>
            <a:r>
              <a:rPr lang="en-US" sz="1100" spc="-10" dirty="0">
                <a:latin typeface="Arial" panose="020B0604020202020204" pitchFamily="34" charset="0"/>
                <a:cs typeface="Arial" panose="020B0604020202020204" pitchFamily="34" charset="0"/>
              </a:rPr>
              <a:t>plans to permit the relocation of a scrap metal recycling yard </a:t>
            </a:r>
            <a:r>
              <a:rPr lang="en-US" sz="11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to an environmental justice community </a:t>
            </a:r>
            <a:r>
              <a:rPr lang="en-US" sz="1100" spc="-10" dirty="0">
                <a:latin typeface="Arial" panose="020B0604020202020204" pitchFamily="34" charset="0"/>
                <a:cs typeface="Arial" panose="020B0604020202020204" pitchFamily="34" charset="0"/>
              </a:rPr>
              <a:t>after Environmental Protection Agency head Michael Regan said the move raised "significant civil rights concerns.“</a:t>
            </a:r>
          </a:p>
          <a:p>
            <a:r>
              <a:rPr lang="en-US" sz="1400" b="1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July </a:t>
            </a:r>
            <a:r>
              <a:rPr lang="en-US" sz="1400" b="1" spc="-10" dirty="0">
                <a:latin typeface="Arial" panose="020B0604020202020204" pitchFamily="34" charset="0"/>
                <a:cs typeface="Arial" panose="020B0604020202020204" pitchFamily="34" charset="0"/>
              </a:rPr>
              <a:t>2021: Memphis pipeline canceled after environmental justice feud</a:t>
            </a:r>
          </a:p>
          <a:p>
            <a:r>
              <a:rPr lang="en-US" sz="1100" spc="-10" dirty="0">
                <a:latin typeface="Arial" panose="020B0604020202020204" pitchFamily="34" charset="0"/>
                <a:cs typeface="Arial" panose="020B0604020202020204" pitchFamily="34" charset="0"/>
              </a:rPr>
              <a:t>Pipeline opponents; environmental groups; and Memphis, Tenn., activists celebrated over the holiday weekend after the developers of the Byhalia Connection crude oil pipeline abruptly dropped the project. </a:t>
            </a:r>
            <a:endParaRPr lang="en-US" sz="1100" spc="-1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spc="-1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b="1" spc="-1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January </a:t>
            </a:r>
            <a:r>
              <a:rPr lang="en-US" sz="1400" b="1" spc="-10" dirty="0">
                <a:latin typeface="Arial" panose="020B0604020202020204" pitchFamily="34" charset="0"/>
                <a:cs typeface="Arial" panose="020B0604020202020204" pitchFamily="34" charset="0"/>
              </a:rPr>
              <a:t>2020: Seattle awards grants for environmental justice projects through Environmental Justice Fund</a:t>
            </a:r>
          </a:p>
          <a:p>
            <a:r>
              <a:rPr lang="en-US" sz="1100" spc="-10" dirty="0">
                <a:latin typeface="Arial" panose="020B0604020202020204" pitchFamily="34" charset="0"/>
                <a:cs typeface="Arial" panose="020B0604020202020204" pitchFamily="34" charset="0"/>
              </a:rPr>
              <a:t>The Environmental Justice Fund is a grant opportunity for community-led projects that improve environmental conditions, respond to impacts of climate change and get us closer to achieving environmental justice. </a:t>
            </a:r>
            <a:endParaRPr lang="en-US" sz="1100" spc="-1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b="1" spc="-1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b="1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June </a:t>
            </a:r>
            <a:r>
              <a:rPr lang="en-US" sz="1400" b="1" spc="-10" dirty="0">
                <a:latin typeface="Arial" panose="020B0604020202020204" pitchFamily="34" charset="0"/>
                <a:cs typeface="Arial" panose="020B0604020202020204" pitchFamily="34" charset="0"/>
              </a:rPr>
              <a:t>2021: EPA Creates $50 Million Fund For Environmental Justice Initiatives</a:t>
            </a:r>
          </a:p>
          <a:p>
            <a:r>
              <a:rPr lang="en-US" sz="1100" spc="-10" dirty="0">
                <a:latin typeface="Arial" panose="020B0604020202020204" pitchFamily="34" charset="0"/>
                <a:cs typeface="Arial" panose="020B0604020202020204" pitchFamily="34" charset="0"/>
              </a:rPr>
              <a:t>The Environmental Protection Agency announced a new $50 million fund to identify and address low-income neighborhoods and communities of color who have been disproportionately affected by climate change, pollution, and the covid-19 pandemic.</a:t>
            </a:r>
          </a:p>
          <a:p>
            <a:endParaRPr lang="en-US" sz="1100" spc="-1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spc="-10" dirty="0" smtClean="0">
              <a:solidFill>
                <a:srgbClr val="4040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spc="-10" dirty="0">
              <a:solidFill>
                <a:srgbClr val="4040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5FFC4A7-46C9-440D-A97F-9803C0C0B065}"/>
              </a:ext>
            </a:extLst>
          </p:cNvPr>
          <p:cNvSpPr txBox="1">
            <a:spLocks/>
          </p:cNvSpPr>
          <p:nvPr/>
        </p:nvSpPr>
        <p:spPr>
          <a:xfrm>
            <a:off x="4034424" y="3643924"/>
            <a:ext cx="7523261" cy="304692"/>
          </a:xfrm>
          <a:prstGeom prst="rect">
            <a:avLst/>
          </a:prstGeom>
        </p:spPr>
        <p:txBody>
          <a:bodyPr vert="horz" wrap="square" lIns="0" tIns="0" rIns="0" bIns="27425" rtlCol="0" anchor="t" anchorCtr="0">
            <a:spAutoFit/>
          </a:bodyPr>
          <a:lstStyle>
            <a:lvl1pPr lv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Segoe UI" panose="020B0502040204020203" pitchFamily="34" charset="0"/>
              <a:buChar char="​"/>
              <a:defRPr lang="en-US" sz="1600" dirty="0">
                <a:cs typeface="Arial" panose="020B0604020202020204" pitchFamily="34" charset="0"/>
              </a:defRPr>
            </a:lvl1pPr>
            <a:lvl2pPr marL="228600" lvl="1" indent="-2286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10000"/>
              <a:buFont typeface="Wingdings" panose="05000000000000000000" pitchFamily="2" charset="2"/>
              <a:buChar char=""/>
              <a:defRPr lang="en-US" sz="1600" dirty="0"/>
            </a:lvl2pPr>
            <a:lvl3pPr marL="438912" lvl="2" indent="-210312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10000"/>
              <a:buFont typeface="Arial" panose="020B0604020202020204" pitchFamily="34" charset="0"/>
              <a:buChar char="‒"/>
              <a:defRPr lang="en-US" sz="1600" dirty="0"/>
            </a:lvl3pPr>
            <a:lvl4pPr marL="594360" lvl="3" indent="-155448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•"/>
              <a:defRPr lang="en-US" sz="1600" dirty="0"/>
            </a:lvl4pPr>
            <a:lvl5pPr marL="813816" lvl="4" indent="-146304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̶"/>
              <a:defRPr lang="en-US" sz="1600" dirty="0"/>
            </a:lvl5pPr>
            <a:lvl6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6pPr>
            <a:lvl7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7pPr>
            <a:lvl8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8pPr>
            <a:lvl9pPr marL="1085850" indent="-17145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Arial" panose="020B0604020202020204" pitchFamily="34" charset="0"/>
              <a:buChar char="▫"/>
              <a:defRPr sz="1600">
                <a:cs typeface="Arial" panose="020B0604020202020204" pitchFamily="34" charset="0"/>
              </a:defRPr>
            </a:lvl9pPr>
          </a:lstStyle>
          <a:p>
            <a:pPr defTabSz="914126">
              <a:buClr>
                <a:srgbClr val="000000"/>
              </a:buClr>
              <a:buNone/>
              <a:defRPr/>
            </a:pPr>
            <a:r>
              <a:rPr lang="en-US" sz="1800" b="1" dirty="0" smtClean="0">
                <a:solidFill>
                  <a:srgbClr val="0070C0"/>
                </a:solidFill>
                <a:latin typeface="Maax Regular"/>
              </a:rPr>
              <a:t>Opportunities </a:t>
            </a:r>
            <a:r>
              <a:rPr lang="en-US" sz="1800" b="1" dirty="0">
                <a:solidFill>
                  <a:srgbClr val="0070C0"/>
                </a:solidFill>
                <a:latin typeface="Maax Regular"/>
              </a:rPr>
              <a:t>to invest in underserved communities</a:t>
            </a:r>
          </a:p>
        </p:txBody>
      </p:sp>
      <p:sp>
        <p:nvSpPr>
          <p:cNvPr id="14" name="5. Source">
            <a:extLst>
              <a:ext uri="{FF2B5EF4-FFF2-40B4-BE49-F238E27FC236}">
                <a16:creationId xmlns:a16="http://schemas.microsoft.com/office/drawing/2014/main" id="{06BA9B89-9E46-4182-B22A-054505C4D62C}"/>
              </a:ext>
            </a:extLst>
          </p:cNvPr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9431294" y="5658254"/>
            <a:ext cx="2188529" cy="24615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rtlCol="0" anchor="t" anchorCtr="0">
            <a:spAutoFit/>
          </a:bodyPr>
          <a:lstStyle/>
          <a:p>
            <a:pPr defTabSz="914126">
              <a:defRPr/>
            </a:pPr>
            <a:r>
              <a:rPr lang="en-US" sz="800" dirty="0"/>
              <a:t>SOURCE:NJ Governor's office, Reuters, E&amp;E news, EPA.gov, Seattle.gov</a:t>
            </a:r>
          </a:p>
        </p:txBody>
      </p:sp>
    </p:spTree>
    <p:extLst>
      <p:ext uri="{BB962C8B-B14F-4D97-AF65-F5344CB8AC3E}">
        <p14:creationId xmlns:p14="http://schemas.microsoft.com/office/powerpoint/2010/main" val="3304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August 25, 2021 | ISRI.ORG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ISRI Presentation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70476-CE25-45FF-9834-4465C5412AFB}" type="slidenum">
              <a:rPr lang="en-US" sz="900" smtClean="0">
                <a:solidFill>
                  <a:schemeClr val="accent6"/>
                </a:solidFill>
              </a:rPr>
              <a:pPr/>
              <a:t>8</a:t>
            </a:fld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en-US" dirty="0" smtClean="0"/>
              <a:t>Our Speakers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697832" y="5267309"/>
            <a:ext cx="41923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Thank you!!!!</a:t>
            </a:r>
          </a:p>
          <a:p>
            <a:pPr algn="ctr"/>
            <a:endParaRPr lang="en-US" sz="3600" dirty="0">
              <a:latin typeface="Brush Script MT" panose="03060802040406070304" pitchFamily="66" charset="0"/>
            </a:endParaRP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761" y="1535394"/>
            <a:ext cx="2082262" cy="2541621"/>
          </a:xfrm>
        </p:spPr>
      </p:pic>
      <p:sp>
        <p:nvSpPr>
          <p:cNvPr id="11" name="TextBox 10"/>
          <p:cNvSpPr txBox="1"/>
          <p:nvPr/>
        </p:nvSpPr>
        <p:spPr>
          <a:xfrm>
            <a:off x="651653" y="4123509"/>
            <a:ext cx="2088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Susan Robinson</a:t>
            </a:r>
          </a:p>
          <a:p>
            <a:pPr algn="ctr"/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Senior Director of Sustainability &amp; Policy</a:t>
            </a:r>
          </a:p>
          <a:p>
            <a:pPr algn="ctr"/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Waste Management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0710" y="1535394"/>
            <a:ext cx="2083111" cy="2541622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4710913" y="4080452"/>
            <a:ext cx="214270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Robert Ellsworth</a:t>
            </a:r>
          </a:p>
          <a:p>
            <a:pPr algn="ctr"/>
            <a:r>
              <a:rPr lang="en-US" sz="1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Corporate Sustainability Program </a:t>
            </a:r>
            <a:r>
              <a:rPr lang="en-US" sz="1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Manager</a:t>
            </a:r>
          </a:p>
          <a:p>
            <a:pPr algn="ctr"/>
            <a:r>
              <a:rPr lang="en-US" sz="10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Schnitzer</a:t>
            </a:r>
            <a:r>
              <a:rPr lang="en-US" sz="1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Steel Industries, Inc.</a:t>
            </a:r>
            <a:endParaRPr lang="en-US" sz="1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4731" y="1535394"/>
            <a:ext cx="2768349" cy="2545057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8890215" y="4112938"/>
            <a:ext cx="23428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Elise Gautier</a:t>
            </a:r>
          </a:p>
          <a:p>
            <a:pPr algn="ctr"/>
            <a:r>
              <a:rPr lang="en-AU" sz="1000" dirty="0">
                <a:latin typeface="Arial" panose="020B0604020202020204" pitchFamily="34" charset="0"/>
                <a:cs typeface="Arial" panose="020B0604020202020204" pitchFamily="34" charset="0"/>
              </a:rPr>
              <a:t>Chief Risk and Compliance Officer </a:t>
            </a:r>
            <a:r>
              <a:rPr lang="en-A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000" dirty="0">
                <a:latin typeface="Arial" panose="020B0604020202020204" pitchFamily="34" charset="0"/>
                <a:cs typeface="Arial" panose="020B0604020202020204" pitchFamily="34" charset="0"/>
              </a:rPr>
              <a:t>Sims Limited</a:t>
            </a:r>
            <a:endParaRPr lang="en-US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738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August 25, 2021 | ISRI.ORG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ISRI Presentation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70476-CE25-45FF-9834-4465C5412AFB}" type="slidenum">
              <a:rPr lang="en-US" sz="900" smtClean="0">
                <a:solidFill>
                  <a:schemeClr val="accent6"/>
                </a:solidFill>
              </a:rPr>
              <a:pPr/>
              <a:t>9</a:t>
            </a:fld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70C0"/>
                </a:solidFill>
                <a:latin typeface="MAAX-BLACK" panose="02000000000000000000" pitchFamily="50" charset="0"/>
                <a:cs typeface="Calibri Light" panose="020F0302020204030204" pitchFamily="34" charset="0"/>
              </a:rPr>
              <a:t>Why Every ISRI Member Should Care? </a:t>
            </a:r>
            <a:endParaRPr lang="en-US" dirty="0" smtClean="0">
              <a:solidFill>
                <a:srgbClr val="0070C0"/>
              </a:solidFill>
            </a:endParaRPr>
          </a:p>
          <a:p>
            <a:pPr algn="ctr"/>
            <a:endParaRPr 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82B33B61-C460-44BB-8E93-866E6FB4EB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303" y="992777"/>
            <a:ext cx="11173097" cy="5363573"/>
          </a:xfrm>
          <a:prstGeom prst="rect">
            <a:avLst/>
          </a:prstGeom>
          <a:solidFill>
            <a:srgbClr val="3C8A2E"/>
          </a:solidFill>
        </p:spPr>
      </p:pic>
    </p:spTree>
    <p:extLst>
      <p:ext uri="{BB962C8B-B14F-4D97-AF65-F5344CB8AC3E}">
        <p14:creationId xmlns:p14="http://schemas.microsoft.com/office/powerpoint/2010/main" val="163735595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CustomIcon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CustomIcon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CustomIcon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CustomIcon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CustomIcon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CustomIcon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5. Source"/>
  <p:tag name="SHAPENAME" val="5. Sourc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CustomIcon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CustomIcon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CustomIcon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CustomIcon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CustomIcon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CustomIcon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CustomIcon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CustomIcon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SRI-Essential_Powerpoint" id="{1D3554C4-1CBD-422F-B1E6-4FC4763A0219}" vid="{475E4823-7187-49D1-8223-915C3CFE958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ISRI-Essential_Powerpoint</Template>
  <TotalTime>790</TotalTime>
  <Words>1262</Words>
  <Application>Microsoft Office PowerPoint</Application>
  <PresentationFormat>Widescreen</PresentationFormat>
  <Paragraphs>153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2" baseType="lpstr">
      <vt:lpstr>Arial</vt:lpstr>
      <vt:lpstr>Arial Unicode MS</vt:lpstr>
      <vt:lpstr>Brush Script MT</vt:lpstr>
      <vt:lpstr>Calibri</vt:lpstr>
      <vt:lpstr>Calibri Light</vt:lpstr>
      <vt:lpstr>Maax Black</vt:lpstr>
      <vt:lpstr>Maax Regular</vt:lpstr>
      <vt:lpstr>MAAX-BLACK</vt:lpstr>
      <vt:lpstr>MAAX-MEDIUM</vt:lpstr>
      <vt:lpstr>Segoe UI</vt:lpstr>
      <vt:lpstr>Times New Roman</vt:lpstr>
      <vt:lpstr>Wingdings</vt:lpstr>
      <vt:lpstr>Office Theme</vt:lpstr>
      <vt:lpstr>PowerPoint Presentation</vt:lpstr>
      <vt:lpstr>Sustainability: How Did We Get Here? </vt:lpstr>
      <vt:lpstr>PowerPoint Presentation</vt:lpstr>
      <vt:lpstr>  </vt:lpstr>
      <vt:lpstr>Public Policy &amp; Private Sector 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Cheryl Coleman</dc:creator>
  <cp:lastModifiedBy>Cheryl Coleman</cp:lastModifiedBy>
  <cp:revision>46</cp:revision>
  <dcterms:created xsi:type="dcterms:W3CDTF">2021-02-24T15:37:20Z</dcterms:created>
  <dcterms:modified xsi:type="dcterms:W3CDTF">2021-08-25T15:49:46Z</dcterms:modified>
</cp:coreProperties>
</file>