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9" r:id="rId3"/>
    <p:sldId id="263" r:id="rId4"/>
    <p:sldId id="264" r:id="rId5"/>
    <p:sldId id="265" r:id="rId6"/>
    <p:sldId id="290" r:id="rId7"/>
    <p:sldId id="257" r:id="rId8"/>
    <p:sldId id="260" r:id="rId9"/>
    <p:sldId id="258" r:id="rId10"/>
    <p:sldId id="262" r:id="rId11"/>
    <p:sldId id="266" r:id="rId12"/>
    <p:sldId id="261" r:id="rId13"/>
    <p:sldId id="275" r:id="rId14"/>
    <p:sldId id="276" r:id="rId15"/>
    <p:sldId id="277" r:id="rId16"/>
    <p:sldId id="278" r:id="rId17"/>
    <p:sldId id="279" r:id="rId18"/>
    <p:sldId id="267" r:id="rId19"/>
    <p:sldId id="280" r:id="rId20"/>
    <p:sldId id="281" r:id="rId21"/>
    <p:sldId id="282" r:id="rId22"/>
    <p:sldId id="283" r:id="rId23"/>
    <p:sldId id="284" r:id="rId24"/>
    <p:sldId id="285" r:id="rId25"/>
    <p:sldId id="286" r:id="rId26"/>
    <p:sldId id="287" r:id="rId27"/>
    <p:sldId id="288" r:id="rId28"/>
    <p:sldId id="289" r:id="rId29"/>
    <p:sldId id="268" r:id="rId30"/>
    <p:sldId id="269" r:id="rId31"/>
    <p:sldId id="270" r:id="rId32"/>
    <p:sldId id="271" r:id="rId33"/>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1" d="100"/>
          <a:sy n="101" d="100"/>
        </p:scale>
        <p:origin x="150" y="276"/>
      </p:cViewPr>
      <p:guideLst/>
    </p:cSldViewPr>
  </p:slideViewPr>
  <p:notesTextViewPr>
    <p:cViewPr>
      <p:scale>
        <a:sx n="1" d="1"/>
        <a:sy n="1" d="1"/>
      </p:scale>
      <p:origin x="0" y="0"/>
    </p:cViewPr>
  </p:notesTextViewPr>
  <p:sorterViewPr>
    <p:cViewPr>
      <p:scale>
        <a:sx n="118" d="100"/>
        <a:sy n="118" d="100"/>
      </p:scale>
      <p:origin x="0" y="-1254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5B98BCFB-597C-410D-9AD4-BE039BB1E9C5}" type="datetimeFigureOut">
              <a:rPr lang="en-US" smtClean="0"/>
              <a:t>9/25/2014</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39998D47-3403-476D-8BD2-B4B112A247D3}" type="slidenum">
              <a:rPr lang="en-US" smtClean="0"/>
              <a:t>‹#›</a:t>
            </a:fld>
            <a:endParaRPr lang="en-US" dirty="0"/>
          </a:p>
        </p:txBody>
      </p:sp>
    </p:spTree>
    <p:extLst>
      <p:ext uri="{BB962C8B-B14F-4D97-AF65-F5344CB8AC3E}">
        <p14:creationId xmlns:p14="http://schemas.microsoft.com/office/powerpoint/2010/main" val="112504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998D47-3403-476D-8BD2-B4B112A247D3}" type="slidenum">
              <a:rPr lang="en-US" smtClean="0"/>
              <a:t>1</a:t>
            </a:fld>
            <a:endParaRPr lang="en-US" dirty="0"/>
          </a:p>
        </p:txBody>
      </p:sp>
    </p:spTree>
    <p:extLst>
      <p:ext uri="{BB962C8B-B14F-4D97-AF65-F5344CB8AC3E}">
        <p14:creationId xmlns:p14="http://schemas.microsoft.com/office/powerpoint/2010/main" val="267811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998D47-3403-476D-8BD2-B4B112A247D3}" type="slidenum">
              <a:rPr lang="en-US" smtClean="0"/>
              <a:t>18</a:t>
            </a:fld>
            <a:endParaRPr lang="en-US" dirty="0"/>
          </a:p>
        </p:txBody>
      </p:sp>
    </p:spTree>
    <p:extLst>
      <p:ext uri="{BB962C8B-B14F-4D97-AF65-F5344CB8AC3E}">
        <p14:creationId xmlns:p14="http://schemas.microsoft.com/office/powerpoint/2010/main" val="4151064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6696F1-EF07-494D-9FC0-4D0DF300B238}" type="datetime1">
              <a:rPr lang="en-US" smtClean="0"/>
              <a:t>9/25/2014</a:t>
            </a:fld>
            <a:endParaRPr lang="en-US" dirty="0"/>
          </a:p>
        </p:txBody>
      </p:sp>
      <p:sp>
        <p:nvSpPr>
          <p:cNvPr id="5" name="Footer Placeholder 4"/>
          <p:cNvSpPr>
            <a:spLocks noGrp="1"/>
          </p:cNvSpPr>
          <p:nvPr>
            <p:ph type="ftr" sz="quarter" idx="11"/>
          </p:nvPr>
        </p:nvSpPr>
        <p:spPr/>
        <p:txBody>
          <a:bodyPr/>
          <a:lstStyle/>
          <a:p>
            <a:r>
              <a:rPr lang="en-US" dirty="0" smtClean="0"/>
              <a:t>FMCSA Record Retention &amp; Recordkeeping Requirements </a:t>
            </a:r>
            <a:endParaRPr lang="en-US" dirty="0"/>
          </a:p>
        </p:txBody>
      </p:sp>
      <p:sp>
        <p:nvSpPr>
          <p:cNvPr id="6" name="Slide Number Placeholder 5"/>
          <p:cNvSpPr>
            <a:spLocks noGrp="1"/>
          </p:cNvSpPr>
          <p:nvPr>
            <p:ph type="sldNum" sz="quarter" idx="12"/>
          </p:nvPr>
        </p:nvSpPr>
        <p:spPr/>
        <p:txBody>
          <a:bodyPr/>
          <a:lstStyle/>
          <a:p>
            <a:fld id="{6D5B6149-2900-45F8-8CB1-98AD74BB3D4F}" type="slidenum">
              <a:rPr lang="en-US" smtClean="0"/>
              <a:t>‹#›</a:t>
            </a:fld>
            <a:endParaRPr lang="en-US" dirty="0"/>
          </a:p>
        </p:txBody>
      </p:sp>
    </p:spTree>
    <p:extLst>
      <p:ext uri="{BB962C8B-B14F-4D97-AF65-F5344CB8AC3E}">
        <p14:creationId xmlns:p14="http://schemas.microsoft.com/office/powerpoint/2010/main" val="3908726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BB8D06-49AF-4F5C-9BA5-A877F4E64F12}" type="datetime1">
              <a:rPr lang="en-US" smtClean="0"/>
              <a:t>9/25/2014</a:t>
            </a:fld>
            <a:endParaRPr lang="en-US" dirty="0"/>
          </a:p>
        </p:txBody>
      </p:sp>
      <p:sp>
        <p:nvSpPr>
          <p:cNvPr id="5" name="Footer Placeholder 4"/>
          <p:cNvSpPr>
            <a:spLocks noGrp="1"/>
          </p:cNvSpPr>
          <p:nvPr>
            <p:ph type="ftr" sz="quarter" idx="11"/>
          </p:nvPr>
        </p:nvSpPr>
        <p:spPr/>
        <p:txBody>
          <a:bodyPr/>
          <a:lstStyle/>
          <a:p>
            <a:r>
              <a:rPr lang="en-US" dirty="0" smtClean="0"/>
              <a:t>FMCSA Record Retention &amp; Recordkeeping Requirements </a:t>
            </a:r>
            <a:endParaRPr lang="en-US" dirty="0"/>
          </a:p>
        </p:txBody>
      </p:sp>
      <p:sp>
        <p:nvSpPr>
          <p:cNvPr id="6" name="Slide Number Placeholder 5"/>
          <p:cNvSpPr>
            <a:spLocks noGrp="1"/>
          </p:cNvSpPr>
          <p:nvPr>
            <p:ph type="sldNum" sz="quarter" idx="12"/>
          </p:nvPr>
        </p:nvSpPr>
        <p:spPr/>
        <p:txBody>
          <a:bodyPr/>
          <a:lstStyle/>
          <a:p>
            <a:fld id="{6D5B6149-2900-45F8-8CB1-98AD74BB3D4F}" type="slidenum">
              <a:rPr lang="en-US" smtClean="0"/>
              <a:t>‹#›</a:t>
            </a:fld>
            <a:endParaRPr lang="en-US" dirty="0"/>
          </a:p>
        </p:txBody>
      </p:sp>
    </p:spTree>
    <p:extLst>
      <p:ext uri="{BB962C8B-B14F-4D97-AF65-F5344CB8AC3E}">
        <p14:creationId xmlns:p14="http://schemas.microsoft.com/office/powerpoint/2010/main" val="96203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72F99A-254F-454C-B34E-16FBAC193DCA}" type="datetime1">
              <a:rPr lang="en-US" smtClean="0"/>
              <a:t>9/25/2014</a:t>
            </a:fld>
            <a:endParaRPr lang="en-US" dirty="0"/>
          </a:p>
        </p:txBody>
      </p:sp>
      <p:sp>
        <p:nvSpPr>
          <p:cNvPr id="5" name="Footer Placeholder 4"/>
          <p:cNvSpPr>
            <a:spLocks noGrp="1"/>
          </p:cNvSpPr>
          <p:nvPr>
            <p:ph type="ftr" sz="quarter" idx="11"/>
          </p:nvPr>
        </p:nvSpPr>
        <p:spPr/>
        <p:txBody>
          <a:bodyPr/>
          <a:lstStyle/>
          <a:p>
            <a:r>
              <a:rPr lang="en-US" dirty="0" smtClean="0"/>
              <a:t>FMCSA Record Retention &amp; Recordkeeping Requirements </a:t>
            </a:r>
            <a:endParaRPr lang="en-US" dirty="0"/>
          </a:p>
        </p:txBody>
      </p:sp>
      <p:sp>
        <p:nvSpPr>
          <p:cNvPr id="6" name="Slide Number Placeholder 5"/>
          <p:cNvSpPr>
            <a:spLocks noGrp="1"/>
          </p:cNvSpPr>
          <p:nvPr>
            <p:ph type="sldNum" sz="quarter" idx="12"/>
          </p:nvPr>
        </p:nvSpPr>
        <p:spPr/>
        <p:txBody>
          <a:bodyPr/>
          <a:lstStyle/>
          <a:p>
            <a:fld id="{6D5B6149-2900-45F8-8CB1-98AD74BB3D4F}" type="slidenum">
              <a:rPr lang="en-US" smtClean="0"/>
              <a:t>‹#›</a:t>
            </a:fld>
            <a:endParaRPr lang="en-US" dirty="0"/>
          </a:p>
        </p:txBody>
      </p:sp>
    </p:spTree>
    <p:extLst>
      <p:ext uri="{BB962C8B-B14F-4D97-AF65-F5344CB8AC3E}">
        <p14:creationId xmlns:p14="http://schemas.microsoft.com/office/powerpoint/2010/main" val="1001950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F8963E-8F80-4230-97BA-72495816EEEE}" type="datetime1">
              <a:rPr lang="en-US" smtClean="0"/>
              <a:t>9/25/2014</a:t>
            </a:fld>
            <a:endParaRPr lang="en-US" dirty="0"/>
          </a:p>
        </p:txBody>
      </p:sp>
      <p:sp>
        <p:nvSpPr>
          <p:cNvPr id="5" name="Footer Placeholder 4"/>
          <p:cNvSpPr>
            <a:spLocks noGrp="1"/>
          </p:cNvSpPr>
          <p:nvPr>
            <p:ph type="ftr" sz="quarter" idx="11"/>
          </p:nvPr>
        </p:nvSpPr>
        <p:spPr/>
        <p:txBody>
          <a:bodyPr/>
          <a:lstStyle/>
          <a:p>
            <a:r>
              <a:rPr lang="en-US" dirty="0" smtClean="0"/>
              <a:t>FMCSA Record Retention &amp; Recordkeeping Requirements </a:t>
            </a:r>
            <a:endParaRPr lang="en-US" dirty="0"/>
          </a:p>
        </p:txBody>
      </p:sp>
      <p:sp>
        <p:nvSpPr>
          <p:cNvPr id="6" name="Slide Number Placeholder 5"/>
          <p:cNvSpPr>
            <a:spLocks noGrp="1"/>
          </p:cNvSpPr>
          <p:nvPr>
            <p:ph type="sldNum" sz="quarter" idx="12"/>
          </p:nvPr>
        </p:nvSpPr>
        <p:spPr/>
        <p:txBody>
          <a:bodyPr/>
          <a:lstStyle/>
          <a:p>
            <a:fld id="{6D5B6149-2900-45F8-8CB1-98AD74BB3D4F}" type="slidenum">
              <a:rPr lang="en-US" smtClean="0"/>
              <a:t>‹#›</a:t>
            </a:fld>
            <a:endParaRPr lang="en-US" dirty="0"/>
          </a:p>
        </p:txBody>
      </p:sp>
    </p:spTree>
    <p:extLst>
      <p:ext uri="{BB962C8B-B14F-4D97-AF65-F5344CB8AC3E}">
        <p14:creationId xmlns:p14="http://schemas.microsoft.com/office/powerpoint/2010/main" val="72177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57D61B-D3DF-4A9E-A61A-32184D7566CA}" type="datetime1">
              <a:rPr lang="en-US" smtClean="0"/>
              <a:t>9/25/2014</a:t>
            </a:fld>
            <a:endParaRPr lang="en-US" dirty="0"/>
          </a:p>
        </p:txBody>
      </p:sp>
      <p:sp>
        <p:nvSpPr>
          <p:cNvPr id="5" name="Footer Placeholder 4"/>
          <p:cNvSpPr>
            <a:spLocks noGrp="1"/>
          </p:cNvSpPr>
          <p:nvPr>
            <p:ph type="ftr" sz="quarter" idx="11"/>
          </p:nvPr>
        </p:nvSpPr>
        <p:spPr/>
        <p:txBody>
          <a:bodyPr/>
          <a:lstStyle/>
          <a:p>
            <a:r>
              <a:rPr lang="en-US" dirty="0" smtClean="0"/>
              <a:t>FMCSA Record Retention &amp; Recordkeeping Requirements </a:t>
            </a:r>
            <a:endParaRPr lang="en-US" dirty="0"/>
          </a:p>
        </p:txBody>
      </p:sp>
      <p:sp>
        <p:nvSpPr>
          <p:cNvPr id="6" name="Slide Number Placeholder 5"/>
          <p:cNvSpPr>
            <a:spLocks noGrp="1"/>
          </p:cNvSpPr>
          <p:nvPr>
            <p:ph type="sldNum" sz="quarter" idx="12"/>
          </p:nvPr>
        </p:nvSpPr>
        <p:spPr/>
        <p:txBody>
          <a:bodyPr/>
          <a:lstStyle/>
          <a:p>
            <a:fld id="{6D5B6149-2900-45F8-8CB1-98AD74BB3D4F}" type="slidenum">
              <a:rPr lang="en-US" smtClean="0"/>
              <a:t>‹#›</a:t>
            </a:fld>
            <a:endParaRPr lang="en-US" dirty="0"/>
          </a:p>
        </p:txBody>
      </p:sp>
    </p:spTree>
    <p:extLst>
      <p:ext uri="{BB962C8B-B14F-4D97-AF65-F5344CB8AC3E}">
        <p14:creationId xmlns:p14="http://schemas.microsoft.com/office/powerpoint/2010/main" val="958534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80C546-AFE8-4AF3-8AA9-E12C44AD26D7}" type="datetime1">
              <a:rPr lang="en-US" smtClean="0"/>
              <a:t>9/25/2014</a:t>
            </a:fld>
            <a:endParaRPr lang="en-US" dirty="0"/>
          </a:p>
        </p:txBody>
      </p:sp>
      <p:sp>
        <p:nvSpPr>
          <p:cNvPr id="6" name="Footer Placeholder 5"/>
          <p:cNvSpPr>
            <a:spLocks noGrp="1"/>
          </p:cNvSpPr>
          <p:nvPr>
            <p:ph type="ftr" sz="quarter" idx="11"/>
          </p:nvPr>
        </p:nvSpPr>
        <p:spPr/>
        <p:txBody>
          <a:bodyPr/>
          <a:lstStyle/>
          <a:p>
            <a:r>
              <a:rPr lang="en-US" dirty="0" smtClean="0"/>
              <a:t>FMCSA Record Retention &amp; Recordkeeping Requirements </a:t>
            </a:r>
            <a:endParaRPr lang="en-US" dirty="0"/>
          </a:p>
        </p:txBody>
      </p:sp>
      <p:sp>
        <p:nvSpPr>
          <p:cNvPr id="7" name="Slide Number Placeholder 6"/>
          <p:cNvSpPr>
            <a:spLocks noGrp="1"/>
          </p:cNvSpPr>
          <p:nvPr>
            <p:ph type="sldNum" sz="quarter" idx="12"/>
          </p:nvPr>
        </p:nvSpPr>
        <p:spPr/>
        <p:txBody>
          <a:bodyPr/>
          <a:lstStyle/>
          <a:p>
            <a:fld id="{6D5B6149-2900-45F8-8CB1-98AD74BB3D4F}" type="slidenum">
              <a:rPr lang="en-US" smtClean="0"/>
              <a:t>‹#›</a:t>
            </a:fld>
            <a:endParaRPr lang="en-US" dirty="0"/>
          </a:p>
        </p:txBody>
      </p:sp>
    </p:spTree>
    <p:extLst>
      <p:ext uri="{BB962C8B-B14F-4D97-AF65-F5344CB8AC3E}">
        <p14:creationId xmlns:p14="http://schemas.microsoft.com/office/powerpoint/2010/main" val="2683984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142B3D-F075-4011-BE06-55C023AA330F}" type="datetime1">
              <a:rPr lang="en-US" smtClean="0"/>
              <a:t>9/25/2014</a:t>
            </a:fld>
            <a:endParaRPr lang="en-US" dirty="0"/>
          </a:p>
        </p:txBody>
      </p:sp>
      <p:sp>
        <p:nvSpPr>
          <p:cNvPr id="8" name="Footer Placeholder 7"/>
          <p:cNvSpPr>
            <a:spLocks noGrp="1"/>
          </p:cNvSpPr>
          <p:nvPr>
            <p:ph type="ftr" sz="quarter" idx="11"/>
          </p:nvPr>
        </p:nvSpPr>
        <p:spPr/>
        <p:txBody>
          <a:bodyPr/>
          <a:lstStyle/>
          <a:p>
            <a:r>
              <a:rPr lang="en-US" dirty="0" smtClean="0"/>
              <a:t>FMCSA Record Retention &amp; Recordkeeping Requirements </a:t>
            </a:r>
            <a:endParaRPr lang="en-US" dirty="0"/>
          </a:p>
        </p:txBody>
      </p:sp>
      <p:sp>
        <p:nvSpPr>
          <p:cNvPr id="9" name="Slide Number Placeholder 8"/>
          <p:cNvSpPr>
            <a:spLocks noGrp="1"/>
          </p:cNvSpPr>
          <p:nvPr>
            <p:ph type="sldNum" sz="quarter" idx="12"/>
          </p:nvPr>
        </p:nvSpPr>
        <p:spPr/>
        <p:txBody>
          <a:bodyPr/>
          <a:lstStyle/>
          <a:p>
            <a:fld id="{6D5B6149-2900-45F8-8CB1-98AD74BB3D4F}" type="slidenum">
              <a:rPr lang="en-US" smtClean="0"/>
              <a:t>‹#›</a:t>
            </a:fld>
            <a:endParaRPr lang="en-US" dirty="0"/>
          </a:p>
        </p:txBody>
      </p:sp>
    </p:spTree>
    <p:extLst>
      <p:ext uri="{BB962C8B-B14F-4D97-AF65-F5344CB8AC3E}">
        <p14:creationId xmlns:p14="http://schemas.microsoft.com/office/powerpoint/2010/main" val="4084468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F1BC7D-80C4-4687-A1D5-A06C670DC539}" type="datetime1">
              <a:rPr lang="en-US" smtClean="0"/>
              <a:t>9/25/2014</a:t>
            </a:fld>
            <a:endParaRPr lang="en-US" dirty="0"/>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a:t>
            </a:fld>
            <a:endParaRPr lang="en-US" dirty="0"/>
          </a:p>
        </p:txBody>
      </p:sp>
    </p:spTree>
    <p:extLst>
      <p:ext uri="{BB962C8B-B14F-4D97-AF65-F5344CB8AC3E}">
        <p14:creationId xmlns:p14="http://schemas.microsoft.com/office/powerpoint/2010/main" val="67049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A79618-A963-4A04-9F74-6EEFB423966E}" type="datetime1">
              <a:rPr lang="en-US" smtClean="0"/>
              <a:t>9/25/2014</a:t>
            </a:fld>
            <a:endParaRPr lang="en-US" dirty="0"/>
          </a:p>
        </p:txBody>
      </p:sp>
      <p:sp>
        <p:nvSpPr>
          <p:cNvPr id="3" name="Footer Placeholder 2"/>
          <p:cNvSpPr>
            <a:spLocks noGrp="1"/>
          </p:cNvSpPr>
          <p:nvPr>
            <p:ph type="ftr" sz="quarter" idx="11"/>
          </p:nvPr>
        </p:nvSpPr>
        <p:spPr/>
        <p:txBody>
          <a:bodyPr/>
          <a:lstStyle/>
          <a:p>
            <a:r>
              <a:rPr lang="en-US" dirty="0" smtClean="0"/>
              <a:t>FMCSA Record Retention &amp; Recordkeeping Requirements </a:t>
            </a:r>
            <a:endParaRPr lang="en-US" dirty="0"/>
          </a:p>
        </p:txBody>
      </p:sp>
      <p:sp>
        <p:nvSpPr>
          <p:cNvPr id="4" name="Slide Number Placeholder 3"/>
          <p:cNvSpPr>
            <a:spLocks noGrp="1"/>
          </p:cNvSpPr>
          <p:nvPr>
            <p:ph type="sldNum" sz="quarter" idx="12"/>
          </p:nvPr>
        </p:nvSpPr>
        <p:spPr/>
        <p:txBody>
          <a:bodyPr/>
          <a:lstStyle/>
          <a:p>
            <a:fld id="{6D5B6149-2900-45F8-8CB1-98AD74BB3D4F}" type="slidenum">
              <a:rPr lang="en-US" smtClean="0"/>
              <a:t>‹#›</a:t>
            </a:fld>
            <a:endParaRPr lang="en-US" dirty="0"/>
          </a:p>
        </p:txBody>
      </p:sp>
    </p:spTree>
    <p:extLst>
      <p:ext uri="{BB962C8B-B14F-4D97-AF65-F5344CB8AC3E}">
        <p14:creationId xmlns:p14="http://schemas.microsoft.com/office/powerpoint/2010/main" val="56922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95EC14-3B50-4A86-824B-9EFE960ACBCA}" type="datetime1">
              <a:rPr lang="en-US" smtClean="0"/>
              <a:t>9/25/2014</a:t>
            </a:fld>
            <a:endParaRPr lang="en-US" dirty="0"/>
          </a:p>
        </p:txBody>
      </p:sp>
      <p:sp>
        <p:nvSpPr>
          <p:cNvPr id="6" name="Footer Placeholder 5"/>
          <p:cNvSpPr>
            <a:spLocks noGrp="1"/>
          </p:cNvSpPr>
          <p:nvPr>
            <p:ph type="ftr" sz="quarter" idx="11"/>
          </p:nvPr>
        </p:nvSpPr>
        <p:spPr/>
        <p:txBody>
          <a:bodyPr/>
          <a:lstStyle/>
          <a:p>
            <a:r>
              <a:rPr lang="en-US" dirty="0" smtClean="0"/>
              <a:t>FMCSA Record Retention &amp; Recordkeeping Requirements </a:t>
            </a:r>
            <a:endParaRPr lang="en-US" dirty="0"/>
          </a:p>
        </p:txBody>
      </p:sp>
      <p:sp>
        <p:nvSpPr>
          <p:cNvPr id="7" name="Slide Number Placeholder 6"/>
          <p:cNvSpPr>
            <a:spLocks noGrp="1"/>
          </p:cNvSpPr>
          <p:nvPr>
            <p:ph type="sldNum" sz="quarter" idx="12"/>
          </p:nvPr>
        </p:nvSpPr>
        <p:spPr/>
        <p:txBody>
          <a:bodyPr/>
          <a:lstStyle/>
          <a:p>
            <a:fld id="{6D5B6149-2900-45F8-8CB1-98AD74BB3D4F}" type="slidenum">
              <a:rPr lang="en-US" smtClean="0"/>
              <a:t>‹#›</a:t>
            </a:fld>
            <a:endParaRPr lang="en-US" dirty="0"/>
          </a:p>
        </p:txBody>
      </p:sp>
    </p:spTree>
    <p:extLst>
      <p:ext uri="{BB962C8B-B14F-4D97-AF65-F5344CB8AC3E}">
        <p14:creationId xmlns:p14="http://schemas.microsoft.com/office/powerpoint/2010/main" val="137762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CA2663-9F71-4784-92B9-3E9145B3535F}" type="datetime1">
              <a:rPr lang="en-US" smtClean="0"/>
              <a:t>9/25/2014</a:t>
            </a:fld>
            <a:endParaRPr lang="en-US" dirty="0"/>
          </a:p>
        </p:txBody>
      </p:sp>
      <p:sp>
        <p:nvSpPr>
          <p:cNvPr id="6" name="Footer Placeholder 5"/>
          <p:cNvSpPr>
            <a:spLocks noGrp="1"/>
          </p:cNvSpPr>
          <p:nvPr>
            <p:ph type="ftr" sz="quarter" idx="11"/>
          </p:nvPr>
        </p:nvSpPr>
        <p:spPr/>
        <p:txBody>
          <a:bodyPr/>
          <a:lstStyle/>
          <a:p>
            <a:r>
              <a:rPr lang="en-US" dirty="0" smtClean="0"/>
              <a:t>FMCSA Record Retention &amp; Recordkeeping Requirements </a:t>
            </a:r>
            <a:endParaRPr lang="en-US" dirty="0"/>
          </a:p>
        </p:txBody>
      </p:sp>
      <p:sp>
        <p:nvSpPr>
          <p:cNvPr id="7" name="Slide Number Placeholder 6"/>
          <p:cNvSpPr>
            <a:spLocks noGrp="1"/>
          </p:cNvSpPr>
          <p:nvPr>
            <p:ph type="sldNum" sz="quarter" idx="12"/>
          </p:nvPr>
        </p:nvSpPr>
        <p:spPr/>
        <p:txBody>
          <a:bodyPr/>
          <a:lstStyle/>
          <a:p>
            <a:fld id="{6D5B6149-2900-45F8-8CB1-98AD74BB3D4F}" type="slidenum">
              <a:rPr lang="en-US" smtClean="0"/>
              <a:t>‹#›</a:t>
            </a:fld>
            <a:endParaRPr lang="en-US" dirty="0"/>
          </a:p>
        </p:txBody>
      </p:sp>
    </p:spTree>
    <p:extLst>
      <p:ext uri="{BB962C8B-B14F-4D97-AF65-F5344CB8AC3E}">
        <p14:creationId xmlns:p14="http://schemas.microsoft.com/office/powerpoint/2010/main" val="2182053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DFFBAD-9E47-43D2-AE27-78322579A0AB}" type="datetime1">
              <a:rPr lang="en-US" smtClean="0"/>
              <a:t>9/25/2014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FMCSA Record Retention &amp; Recordkeeping Requirements </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5B6149-2900-45F8-8CB1-98AD74BB3D4F}" type="slidenum">
              <a:rPr lang="en-US" smtClean="0"/>
              <a:t>‹#›</a:t>
            </a:fld>
            <a:endParaRPr lang="en-US" dirty="0"/>
          </a:p>
        </p:txBody>
      </p:sp>
    </p:spTree>
    <p:extLst>
      <p:ext uri="{BB962C8B-B14F-4D97-AF65-F5344CB8AC3E}">
        <p14:creationId xmlns:p14="http://schemas.microsoft.com/office/powerpoint/2010/main" val="3002262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17838"/>
            <a:ext cx="12192000" cy="1058862"/>
          </a:xfrm>
        </p:spPr>
        <p:txBody>
          <a:bodyPr>
            <a:normAutofit fontScale="90000"/>
          </a:bodyPr>
          <a:lstStyle/>
          <a:p>
            <a:r>
              <a:rPr lang="en-US" sz="6700" b="1" dirty="0" smtClean="0">
                <a:solidFill>
                  <a:schemeClr val="accent1">
                    <a:lumMod val="50000"/>
                  </a:schemeClr>
                </a:solidFill>
              </a:rPr>
              <a:t>FMCSA Record Retention &amp;</a:t>
            </a:r>
            <a:br>
              <a:rPr lang="en-US" sz="6700" b="1" dirty="0" smtClean="0">
                <a:solidFill>
                  <a:schemeClr val="accent1">
                    <a:lumMod val="50000"/>
                  </a:schemeClr>
                </a:solidFill>
              </a:rPr>
            </a:br>
            <a:r>
              <a:rPr lang="en-US" sz="6700" b="1" dirty="0">
                <a:solidFill>
                  <a:schemeClr val="accent1">
                    <a:lumMod val="50000"/>
                  </a:schemeClr>
                </a:solidFill>
              </a:rPr>
              <a:t/>
            </a:r>
            <a:br>
              <a:rPr lang="en-US" sz="6700" b="1" dirty="0">
                <a:solidFill>
                  <a:schemeClr val="accent1">
                    <a:lumMod val="50000"/>
                  </a:schemeClr>
                </a:solidFill>
              </a:rPr>
            </a:br>
            <a:r>
              <a:rPr lang="en-US" sz="6700" b="1" dirty="0" smtClean="0">
                <a:solidFill>
                  <a:schemeClr val="accent1">
                    <a:lumMod val="50000"/>
                  </a:schemeClr>
                </a:solidFill>
              </a:rPr>
              <a:t>Recordkeeping Basics</a:t>
            </a:r>
            <a:endParaRPr lang="en-US" sz="6700" b="1" dirty="0">
              <a:solidFill>
                <a:schemeClr val="accent1">
                  <a:lumMod val="50000"/>
                </a:schemeClr>
              </a:solidFill>
            </a:endParaRPr>
          </a:p>
        </p:txBody>
      </p:sp>
      <p:sp>
        <p:nvSpPr>
          <p:cNvPr id="6" name="Footer Placeholder 5"/>
          <p:cNvSpPr>
            <a:spLocks noGrp="1"/>
          </p:cNvSpPr>
          <p:nvPr>
            <p:ph type="ftr" sz="quarter" idx="11"/>
          </p:nvPr>
        </p:nvSpPr>
        <p:spPr/>
        <p:txBody>
          <a:bodyPr/>
          <a:lstStyle/>
          <a:p>
            <a:r>
              <a:rPr lang="en-US" dirty="0" smtClean="0"/>
              <a:t>FMCSA Record Retention &amp; Recordkeeping Requirements </a:t>
            </a:r>
            <a:endParaRPr lang="en-US" dirty="0"/>
          </a:p>
        </p:txBody>
      </p:sp>
      <p:sp>
        <p:nvSpPr>
          <p:cNvPr id="7" name="Slide Number Placeholder 6"/>
          <p:cNvSpPr>
            <a:spLocks noGrp="1"/>
          </p:cNvSpPr>
          <p:nvPr>
            <p:ph type="sldNum" sz="quarter" idx="12"/>
          </p:nvPr>
        </p:nvSpPr>
        <p:spPr/>
        <p:txBody>
          <a:bodyPr/>
          <a:lstStyle/>
          <a:p>
            <a:fld id="{6D5B6149-2900-45F8-8CB1-98AD74BB3D4F}" type="slidenum">
              <a:rPr lang="en-US" smtClean="0"/>
              <a:t>1</a:t>
            </a:fld>
            <a:endParaRPr lang="en-US" dirty="0"/>
          </a:p>
        </p:txBody>
      </p:sp>
    </p:spTree>
    <p:extLst>
      <p:ext uri="{BB962C8B-B14F-4D97-AF65-F5344CB8AC3E}">
        <p14:creationId xmlns:p14="http://schemas.microsoft.com/office/powerpoint/2010/main" val="4835383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2343149" y="1228725"/>
            <a:ext cx="8772525" cy="954107"/>
          </a:xfrm>
          <a:prstGeom prst="rect">
            <a:avLst/>
          </a:prstGeom>
        </p:spPr>
        <p:txBody>
          <a:bodyPr wrap="square">
            <a:spAutoFit/>
          </a:bodyPr>
          <a:lstStyle/>
          <a:p>
            <a:r>
              <a:rPr lang="en-US" sz="2800" b="1" dirty="0" smtClean="0">
                <a:solidFill>
                  <a:schemeClr val="accent1">
                    <a:lumMod val="50000"/>
                  </a:schemeClr>
                </a:solidFill>
              </a:rPr>
              <a:t>Record retention: §40.333/§382.401 (Drug and Alcohol)</a:t>
            </a:r>
          </a:p>
          <a:p>
            <a:endParaRPr lang="en-US" sz="2800" b="1" dirty="0"/>
          </a:p>
        </p:txBody>
      </p:sp>
      <p:graphicFrame>
        <p:nvGraphicFramePr>
          <p:cNvPr id="5" name="Table 4"/>
          <p:cNvGraphicFramePr>
            <a:graphicFrameLocks noGrp="1"/>
          </p:cNvGraphicFramePr>
          <p:nvPr>
            <p:extLst>
              <p:ext uri="{D42A27DB-BD31-4B8C-83A1-F6EECF244321}">
                <p14:modId xmlns:p14="http://schemas.microsoft.com/office/powerpoint/2010/main" val="3660828670"/>
              </p:ext>
            </p:extLst>
          </p:nvPr>
        </p:nvGraphicFramePr>
        <p:xfrm>
          <a:off x="3048000" y="1939925"/>
          <a:ext cx="6096000" cy="3803015"/>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b="1" dirty="0" smtClean="0"/>
                        <a:t>Document</a:t>
                      </a:r>
                      <a:endParaRPr lang="en-US" b="1" dirty="0"/>
                    </a:p>
                  </a:txBody>
                  <a:tcPr/>
                </a:tc>
                <a:tc>
                  <a:txBody>
                    <a:bodyPr/>
                    <a:lstStyle/>
                    <a:p>
                      <a:r>
                        <a:rPr lang="en-US" b="1" dirty="0" smtClean="0"/>
                        <a:t>Retention</a:t>
                      </a:r>
                      <a:endParaRPr lang="en-US" b="1" dirty="0"/>
                    </a:p>
                  </a:txBody>
                  <a:tcPr/>
                </a:tc>
              </a:tr>
              <a:tr h="370840">
                <a:tc>
                  <a:txBody>
                    <a:bodyPr/>
                    <a:lstStyle/>
                    <a:p>
                      <a:r>
                        <a:rPr lang="en-US" b="1" dirty="0" smtClean="0"/>
                        <a:t>DOT Drug &amp; Alcohol Policy</a:t>
                      </a:r>
                      <a:endParaRPr lang="en-US" b="1" dirty="0"/>
                    </a:p>
                  </a:txBody>
                  <a:tcPr/>
                </a:tc>
                <a:tc>
                  <a:txBody>
                    <a:bodyPr/>
                    <a:lstStyle/>
                    <a:p>
                      <a:r>
                        <a:rPr lang="en-US" b="1" dirty="0" smtClean="0"/>
                        <a:t>Duration of time enforced,</a:t>
                      </a:r>
                      <a:r>
                        <a:rPr lang="en-US" b="1" baseline="0" dirty="0" smtClean="0"/>
                        <a:t> and 5 years after it has been replaced/revised</a:t>
                      </a:r>
                      <a:endParaRPr lang="en-US" b="1" dirty="0"/>
                    </a:p>
                  </a:txBody>
                  <a:tcPr/>
                </a:tc>
              </a:tr>
              <a:tr h="370840">
                <a:tc>
                  <a:txBody>
                    <a:bodyPr/>
                    <a:lstStyle/>
                    <a:p>
                      <a:r>
                        <a:rPr lang="en-US" b="1" dirty="0" smtClean="0"/>
                        <a:t>Driver</a:t>
                      </a:r>
                      <a:r>
                        <a:rPr lang="en-US" b="1" baseline="0" dirty="0" smtClean="0"/>
                        <a:t> roster for random pull</a:t>
                      </a:r>
                      <a:endParaRPr lang="en-US" b="1" dirty="0"/>
                    </a:p>
                  </a:txBody>
                  <a:tcPr/>
                </a:tc>
                <a:tc>
                  <a:txBody>
                    <a:bodyPr/>
                    <a:lstStyle/>
                    <a:p>
                      <a:r>
                        <a:rPr lang="en-US" b="1" dirty="0" smtClean="0"/>
                        <a:t>2 years</a:t>
                      </a:r>
                      <a:endParaRPr lang="en-US" b="1" dirty="0"/>
                    </a:p>
                  </a:txBody>
                  <a:tcPr/>
                </a:tc>
              </a:tr>
              <a:tr h="370840">
                <a:tc>
                  <a:txBody>
                    <a:bodyPr/>
                    <a:lstStyle/>
                    <a:p>
                      <a:r>
                        <a:rPr lang="en-US" b="1" dirty="0" smtClean="0"/>
                        <a:t>Names selected for random  drug and/or alcohol tests</a:t>
                      </a:r>
                      <a:endParaRPr lang="en-US" b="1" dirty="0"/>
                    </a:p>
                  </a:txBody>
                  <a:tcPr/>
                </a:tc>
                <a:tc>
                  <a:txBody>
                    <a:bodyPr/>
                    <a:lstStyle/>
                    <a:p>
                      <a:r>
                        <a:rPr lang="en-US" b="1" dirty="0" smtClean="0"/>
                        <a:t>2 years</a:t>
                      </a:r>
                      <a:endParaRPr lang="en-US" b="1" dirty="0"/>
                    </a:p>
                  </a:txBody>
                  <a:tcPr/>
                </a:tc>
              </a:tr>
              <a:tr h="370840">
                <a:tc>
                  <a:txBody>
                    <a:bodyPr/>
                    <a:lstStyle/>
                    <a:p>
                      <a:r>
                        <a:rPr lang="en-US" b="1" dirty="0" smtClean="0"/>
                        <a:t>Tracking</a:t>
                      </a:r>
                      <a:r>
                        <a:rPr lang="en-US" b="1" baseline="0" dirty="0" smtClean="0"/>
                        <a:t> of who was tested </a:t>
                      </a:r>
                      <a:endParaRPr lang="en-US" b="1" dirty="0"/>
                    </a:p>
                  </a:txBody>
                  <a:tcPr/>
                </a:tc>
                <a:tc>
                  <a:txBody>
                    <a:bodyPr/>
                    <a:lstStyle/>
                    <a:p>
                      <a:r>
                        <a:rPr lang="en-US" b="1" dirty="0" smtClean="0"/>
                        <a:t>2 years</a:t>
                      </a:r>
                      <a:endParaRPr lang="en-US" b="1" dirty="0"/>
                    </a:p>
                  </a:txBody>
                  <a:tcPr/>
                </a:tc>
              </a:tr>
              <a:tr h="370840">
                <a:tc>
                  <a:txBody>
                    <a:bodyPr/>
                    <a:lstStyle/>
                    <a:p>
                      <a:r>
                        <a:rPr lang="en-US" b="1" dirty="0" smtClean="0"/>
                        <a:t>Semi-annual</a:t>
                      </a:r>
                      <a:r>
                        <a:rPr lang="en-US" b="1" baseline="0" dirty="0" smtClean="0"/>
                        <a:t> l</a:t>
                      </a:r>
                      <a:r>
                        <a:rPr lang="en-US" b="1" dirty="0" smtClean="0"/>
                        <a:t>ab summaries</a:t>
                      </a:r>
                      <a:endParaRPr lang="en-US" b="1" dirty="0"/>
                    </a:p>
                  </a:txBody>
                  <a:tcPr/>
                </a:tc>
                <a:tc>
                  <a:txBody>
                    <a:bodyPr/>
                    <a:lstStyle/>
                    <a:p>
                      <a:r>
                        <a:rPr lang="en-US" b="1" dirty="0" smtClean="0"/>
                        <a:t>5 years</a:t>
                      </a:r>
                      <a:endParaRPr lang="en-US" b="1" dirty="0"/>
                    </a:p>
                  </a:txBody>
                  <a:tcPr/>
                </a:tc>
              </a:tr>
              <a:tr h="394335">
                <a:tc>
                  <a:txBody>
                    <a:bodyPr/>
                    <a:lstStyle/>
                    <a:p>
                      <a:r>
                        <a:rPr lang="en-US" b="1" dirty="0" smtClean="0"/>
                        <a:t>MIS/calendar</a:t>
                      </a:r>
                      <a:r>
                        <a:rPr lang="en-US" b="1" baseline="0" dirty="0" smtClean="0"/>
                        <a:t> year summary</a:t>
                      </a:r>
                      <a:endParaRPr lang="en-US" b="1" dirty="0"/>
                    </a:p>
                  </a:txBody>
                  <a:tcPr/>
                </a:tc>
                <a:tc>
                  <a:txBody>
                    <a:bodyPr/>
                    <a:lstStyle/>
                    <a:p>
                      <a:r>
                        <a:rPr lang="en-US" b="1" dirty="0" smtClean="0"/>
                        <a:t>2 years</a:t>
                      </a:r>
                      <a:endParaRPr lang="en-US" b="1" dirty="0"/>
                    </a:p>
                  </a:txBody>
                  <a:tcPr/>
                </a:tc>
              </a:tr>
              <a:tr h="370840">
                <a:tc>
                  <a:txBody>
                    <a:bodyPr/>
                    <a:lstStyle/>
                    <a:p>
                      <a:r>
                        <a:rPr lang="en-US" b="1" dirty="0" smtClean="0"/>
                        <a:t>Service provider contracts</a:t>
                      </a:r>
                      <a:endParaRPr lang="en-US" b="1" dirty="0"/>
                    </a:p>
                  </a:txBody>
                  <a:tcPr/>
                </a:tc>
                <a:tc>
                  <a:txBody>
                    <a:bodyPr/>
                    <a:lstStyle/>
                    <a:p>
                      <a:r>
                        <a:rPr lang="en-US" b="1" dirty="0" smtClean="0"/>
                        <a:t>5 years</a:t>
                      </a:r>
                      <a:endParaRPr lang="en-US" b="1" dirty="0"/>
                    </a:p>
                  </a:txBody>
                  <a:tcPr/>
                </a:tc>
              </a:tr>
            </a:tbl>
          </a:graphicData>
        </a:graphic>
      </p:graphicFrame>
      <p:sp>
        <p:nvSpPr>
          <p:cNvPr id="6" name="Footer Placeholder 5"/>
          <p:cNvSpPr>
            <a:spLocks noGrp="1"/>
          </p:cNvSpPr>
          <p:nvPr>
            <p:ph type="ftr" sz="quarter" idx="11"/>
          </p:nvPr>
        </p:nvSpPr>
        <p:spPr/>
        <p:txBody>
          <a:bodyPr/>
          <a:lstStyle/>
          <a:p>
            <a:r>
              <a:rPr lang="en-US" dirty="0" smtClean="0"/>
              <a:t>FMCSA Record Retention &amp; Recordkeeping Requirements </a:t>
            </a:r>
            <a:endParaRPr lang="en-US" dirty="0"/>
          </a:p>
        </p:txBody>
      </p:sp>
      <p:sp>
        <p:nvSpPr>
          <p:cNvPr id="7" name="Slide Number Placeholder 6"/>
          <p:cNvSpPr>
            <a:spLocks noGrp="1"/>
          </p:cNvSpPr>
          <p:nvPr>
            <p:ph type="sldNum" sz="quarter" idx="12"/>
          </p:nvPr>
        </p:nvSpPr>
        <p:spPr/>
        <p:txBody>
          <a:bodyPr/>
          <a:lstStyle/>
          <a:p>
            <a:fld id="{6D5B6149-2900-45F8-8CB1-98AD74BB3D4F}" type="slidenum">
              <a:rPr lang="en-US" smtClean="0"/>
              <a:t>10</a:t>
            </a:fld>
            <a:endParaRPr lang="en-US" dirty="0"/>
          </a:p>
        </p:txBody>
      </p:sp>
    </p:spTree>
    <p:extLst>
      <p:ext uri="{BB962C8B-B14F-4D97-AF65-F5344CB8AC3E}">
        <p14:creationId xmlns:p14="http://schemas.microsoft.com/office/powerpoint/2010/main" val="24284764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2343149" y="1228725"/>
            <a:ext cx="8772525" cy="523220"/>
          </a:xfrm>
          <a:prstGeom prst="rect">
            <a:avLst/>
          </a:prstGeom>
        </p:spPr>
        <p:txBody>
          <a:bodyPr wrap="square">
            <a:spAutoFit/>
          </a:bodyPr>
          <a:lstStyle/>
          <a:p>
            <a:r>
              <a:rPr lang="en-US" sz="2800" b="1" dirty="0" smtClean="0">
                <a:solidFill>
                  <a:schemeClr val="accent1">
                    <a:lumMod val="50000"/>
                  </a:schemeClr>
                </a:solidFill>
              </a:rPr>
              <a:t>Record retention: §382.401 (Drug and Alcohol Training)</a:t>
            </a:r>
            <a:endParaRPr lang="en-US" sz="2800" b="1" dirty="0"/>
          </a:p>
        </p:txBody>
      </p:sp>
      <p:sp>
        <p:nvSpPr>
          <p:cNvPr id="4" name="Rectangle 3"/>
          <p:cNvSpPr/>
          <p:nvPr/>
        </p:nvSpPr>
        <p:spPr>
          <a:xfrm>
            <a:off x="2343149" y="1894612"/>
            <a:ext cx="8496301" cy="3108543"/>
          </a:xfrm>
          <a:prstGeom prst="rect">
            <a:avLst/>
          </a:prstGeom>
        </p:spPr>
        <p:txBody>
          <a:bodyPr wrap="square">
            <a:spAutoFit/>
          </a:bodyPr>
          <a:lstStyle/>
          <a:p>
            <a:r>
              <a:rPr lang="en-US" sz="2800" dirty="0" smtClean="0">
                <a:solidFill>
                  <a:schemeClr val="accent1">
                    <a:lumMod val="50000"/>
                  </a:schemeClr>
                </a:solidFill>
              </a:rPr>
              <a:t>Following records of training are kept for duration of employment, plus 2 years:</a:t>
            </a:r>
          </a:p>
          <a:p>
            <a:pPr marL="914400" lvl="1" indent="-457200">
              <a:buFont typeface="Wingdings" panose="05000000000000000000" pitchFamily="2" charset="2"/>
              <a:buChar char="Ø"/>
            </a:pPr>
            <a:r>
              <a:rPr lang="en-US" sz="2800" dirty="0" smtClean="0">
                <a:solidFill>
                  <a:schemeClr val="accent1">
                    <a:lumMod val="50000"/>
                  </a:schemeClr>
                </a:solidFill>
              </a:rPr>
              <a:t>Supervisor reasonable suspicion training</a:t>
            </a:r>
          </a:p>
          <a:p>
            <a:pPr marL="914400" lvl="1" indent="-457200">
              <a:buFont typeface="Wingdings" panose="05000000000000000000" pitchFamily="2" charset="2"/>
              <a:buChar char="Ø"/>
            </a:pPr>
            <a:endParaRPr lang="en-US" sz="2800" dirty="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Urine specimen collector, Breath Alcohol Technician (BAT), and A</a:t>
            </a:r>
            <a:r>
              <a:rPr lang="en-US" sz="2800" dirty="0" smtClean="0">
                <a:solidFill>
                  <a:schemeClr val="accent1">
                    <a:lumMod val="50000"/>
                  </a:schemeClr>
                </a:solidFill>
                <a:effectLst/>
              </a:rPr>
              <a:t>spartate Aminotransferase (AST) </a:t>
            </a:r>
            <a:r>
              <a:rPr lang="en-US" sz="2800" dirty="0" smtClean="0">
                <a:solidFill>
                  <a:schemeClr val="accent1">
                    <a:lumMod val="50000"/>
                  </a:schemeClr>
                </a:solidFill>
              </a:rPr>
              <a:t>training (if in-house)</a:t>
            </a:r>
          </a:p>
        </p:txBody>
      </p:sp>
      <p:sp>
        <p:nvSpPr>
          <p:cNvPr id="6" name="Footer Placeholder 5"/>
          <p:cNvSpPr>
            <a:spLocks noGrp="1"/>
          </p:cNvSpPr>
          <p:nvPr>
            <p:ph type="ftr" sz="quarter" idx="11"/>
          </p:nvPr>
        </p:nvSpPr>
        <p:spPr/>
        <p:txBody>
          <a:bodyPr/>
          <a:lstStyle/>
          <a:p>
            <a:r>
              <a:rPr lang="en-US" dirty="0" smtClean="0"/>
              <a:t>FMCSA Record Retention &amp; Recordkeeping Requirements </a:t>
            </a:r>
            <a:endParaRPr lang="en-US" dirty="0"/>
          </a:p>
        </p:txBody>
      </p:sp>
      <p:sp>
        <p:nvSpPr>
          <p:cNvPr id="7" name="Slide Number Placeholder 6"/>
          <p:cNvSpPr>
            <a:spLocks noGrp="1"/>
          </p:cNvSpPr>
          <p:nvPr>
            <p:ph type="sldNum" sz="quarter" idx="12"/>
          </p:nvPr>
        </p:nvSpPr>
        <p:spPr/>
        <p:txBody>
          <a:bodyPr/>
          <a:lstStyle/>
          <a:p>
            <a:fld id="{6D5B6149-2900-45F8-8CB1-98AD74BB3D4F}" type="slidenum">
              <a:rPr lang="en-US" smtClean="0"/>
              <a:t>11</a:t>
            </a:fld>
            <a:endParaRPr lang="en-US" dirty="0"/>
          </a:p>
        </p:txBody>
      </p:sp>
    </p:spTree>
    <p:extLst>
      <p:ext uri="{BB962C8B-B14F-4D97-AF65-F5344CB8AC3E}">
        <p14:creationId xmlns:p14="http://schemas.microsoft.com/office/powerpoint/2010/main" val="16441995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1524001" y="1348859"/>
            <a:ext cx="9705974" cy="3539430"/>
          </a:xfrm>
          <a:prstGeom prst="rect">
            <a:avLst/>
          </a:prstGeom>
        </p:spPr>
        <p:txBody>
          <a:bodyPr wrap="square">
            <a:spAutoFit/>
          </a:bodyPr>
          <a:lstStyle/>
          <a:p>
            <a:r>
              <a:rPr lang="en-US" sz="2800" b="1" dirty="0" smtClean="0">
                <a:solidFill>
                  <a:schemeClr val="accent1">
                    <a:lumMod val="50000"/>
                  </a:schemeClr>
                </a:solidFill>
              </a:rPr>
              <a:t>Part 395: Hours of Service</a:t>
            </a:r>
          </a:p>
          <a:p>
            <a:endParaRPr lang="en-US" sz="2800" b="1" dirty="0">
              <a:solidFill>
                <a:schemeClr val="accent1">
                  <a:lumMod val="50000"/>
                </a:schemeClr>
              </a:solidFill>
            </a:endParaRPr>
          </a:p>
          <a:p>
            <a:r>
              <a:rPr lang="en-US" sz="2800" dirty="0" smtClean="0">
                <a:solidFill>
                  <a:schemeClr val="accent1">
                    <a:lumMod val="50000"/>
                  </a:schemeClr>
                </a:solidFill>
              </a:rPr>
              <a:t>Drivers must:</a:t>
            </a:r>
          </a:p>
          <a:p>
            <a:pPr marL="914400" lvl="1" indent="-457200">
              <a:buFont typeface="Wingdings" panose="05000000000000000000" pitchFamily="2" charset="2"/>
              <a:buChar char="Ø"/>
            </a:pPr>
            <a:r>
              <a:rPr lang="en-US" sz="2800" dirty="0" smtClean="0">
                <a:solidFill>
                  <a:schemeClr val="accent1">
                    <a:lumMod val="50000"/>
                  </a:schemeClr>
                </a:solidFill>
              </a:rPr>
              <a:t>Complete a record of duty status (log) in duplicate</a:t>
            </a:r>
          </a:p>
          <a:p>
            <a:pPr marL="914400" lvl="1" indent="-457200">
              <a:buFont typeface="Wingdings" panose="05000000000000000000" pitchFamily="2" charset="2"/>
              <a:buChar char="Ø"/>
            </a:pPr>
            <a:endParaRPr lang="en-US" sz="2800" dirty="0" smtClean="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Carry a copy of the previous 7 days’ worth of logs with them for inspection</a:t>
            </a:r>
          </a:p>
          <a:p>
            <a:endParaRPr lang="en-US" sz="2800" b="1" dirty="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12</a:t>
            </a:fld>
            <a:endParaRPr lang="en-US" dirty="0"/>
          </a:p>
        </p:txBody>
      </p:sp>
    </p:spTree>
    <p:extLst>
      <p:ext uri="{BB962C8B-B14F-4D97-AF65-F5344CB8AC3E}">
        <p14:creationId xmlns:p14="http://schemas.microsoft.com/office/powerpoint/2010/main" val="1391392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885824" y="1339334"/>
            <a:ext cx="10525126" cy="5016758"/>
          </a:xfrm>
          <a:prstGeom prst="rect">
            <a:avLst/>
          </a:prstGeom>
        </p:spPr>
        <p:txBody>
          <a:bodyPr wrap="square">
            <a:spAutoFit/>
          </a:bodyPr>
          <a:lstStyle/>
          <a:p>
            <a:r>
              <a:rPr lang="en-US" sz="2800" b="1" dirty="0" smtClean="0">
                <a:solidFill>
                  <a:schemeClr val="accent1">
                    <a:lumMod val="50000"/>
                  </a:schemeClr>
                </a:solidFill>
              </a:rPr>
              <a:t>Part 395: Hours of Service</a:t>
            </a:r>
          </a:p>
          <a:p>
            <a:endParaRPr lang="en-US" sz="1200" b="1" dirty="0">
              <a:solidFill>
                <a:schemeClr val="accent1">
                  <a:lumMod val="50000"/>
                </a:schemeClr>
              </a:solidFill>
            </a:endParaRPr>
          </a:p>
          <a:p>
            <a:pPr lvl="1"/>
            <a:r>
              <a:rPr lang="en-US" sz="2800" dirty="0" smtClean="0">
                <a:solidFill>
                  <a:schemeClr val="accent1">
                    <a:lumMod val="50000"/>
                  </a:schemeClr>
                </a:solidFill>
              </a:rPr>
              <a:t>Drivers must:</a:t>
            </a:r>
          </a:p>
          <a:p>
            <a:pPr marL="1371600" lvl="2" indent="-457200">
              <a:buFont typeface="Wingdings" panose="05000000000000000000" pitchFamily="2" charset="2"/>
              <a:buChar char="Ø"/>
            </a:pPr>
            <a:r>
              <a:rPr lang="en-US" sz="2800" dirty="0" smtClean="0">
                <a:solidFill>
                  <a:schemeClr val="accent1">
                    <a:lumMod val="50000"/>
                  </a:schemeClr>
                </a:solidFill>
              </a:rPr>
              <a:t>Forward or submit originals of logs to the motor carrier within 13 days of their completion</a:t>
            </a:r>
          </a:p>
          <a:p>
            <a:pPr lvl="1"/>
            <a:endParaRPr lang="en-US" sz="2800" dirty="0" smtClean="0">
              <a:solidFill>
                <a:schemeClr val="accent1">
                  <a:lumMod val="50000"/>
                </a:schemeClr>
              </a:solidFill>
            </a:endParaRPr>
          </a:p>
          <a:p>
            <a:pPr lvl="1"/>
            <a:r>
              <a:rPr lang="en-US" sz="2800" dirty="0" smtClean="0">
                <a:solidFill>
                  <a:schemeClr val="accent1">
                    <a:lumMod val="50000"/>
                  </a:schemeClr>
                </a:solidFill>
              </a:rPr>
              <a:t>Motor carriers must:</a:t>
            </a:r>
          </a:p>
          <a:p>
            <a:pPr marL="1371600" lvl="2" indent="-457200">
              <a:buFont typeface="Wingdings" panose="05000000000000000000" pitchFamily="2" charset="2"/>
              <a:buChar char="Ø"/>
            </a:pPr>
            <a:r>
              <a:rPr lang="en-US" sz="2800" dirty="0" smtClean="0">
                <a:solidFill>
                  <a:schemeClr val="accent1">
                    <a:lumMod val="50000"/>
                  </a:schemeClr>
                </a:solidFill>
              </a:rPr>
              <a:t>Retain the logs and supporting documents for 6 months from the date they receive them</a:t>
            </a:r>
          </a:p>
          <a:p>
            <a:pPr lvl="2"/>
            <a:r>
              <a:rPr lang="en-US" sz="2800" dirty="0" smtClean="0">
                <a:solidFill>
                  <a:schemeClr val="accent1">
                    <a:lumMod val="50000"/>
                  </a:schemeClr>
                </a:solidFill>
              </a:rPr>
              <a:t>	(about 6 ½ months from document date)</a:t>
            </a:r>
          </a:p>
          <a:p>
            <a:pPr marL="1371600" lvl="2" indent="-457200">
              <a:buFont typeface="Wingdings" panose="05000000000000000000" pitchFamily="2" charset="2"/>
              <a:buChar char="Ø"/>
            </a:pPr>
            <a:r>
              <a:rPr lang="en-US" sz="2800" dirty="0" smtClean="0">
                <a:solidFill>
                  <a:schemeClr val="accent1">
                    <a:lumMod val="50000"/>
                  </a:schemeClr>
                </a:solidFill>
              </a:rPr>
              <a:t>Six months retention for both logs and e-log formats</a:t>
            </a:r>
          </a:p>
          <a:p>
            <a:pPr marL="914400" lvl="1" indent="-457200">
              <a:buFont typeface="Wingdings" panose="05000000000000000000" pitchFamily="2" charset="2"/>
              <a:buChar char="Ø"/>
            </a:pPr>
            <a:endParaRPr lang="en-US" sz="2800" b="1" dirty="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13</a:t>
            </a:fld>
            <a:endParaRPr lang="en-US" dirty="0"/>
          </a:p>
        </p:txBody>
      </p:sp>
    </p:spTree>
    <p:extLst>
      <p:ext uri="{BB962C8B-B14F-4D97-AF65-F5344CB8AC3E}">
        <p14:creationId xmlns:p14="http://schemas.microsoft.com/office/powerpoint/2010/main" val="19937865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681037" y="1228725"/>
            <a:ext cx="11001375" cy="3724096"/>
          </a:xfrm>
          <a:prstGeom prst="rect">
            <a:avLst/>
          </a:prstGeom>
        </p:spPr>
        <p:txBody>
          <a:bodyPr wrap="square">
            <a:spAutoFit/>
          </a:bodyPr>
          <a:lstStyle/>
          <a:p>
            <a:r>
              <a:rPr lang="en-US" sz="2800" b="1" dirty="0" smtClean="0">
                <a:solidFill>
                  <a:schemeClr val="accent1">
                    <a:lumMod val="50000"/>
                  </a:schemeClr>
                </a:solidFill>
              </a:rPr>
              <a:t>Part 395: Hours of Service</a:t>
            </a:r>
          </a:p>
          <a:p>
            <a:endParaRPr lang="en-US" sz="1200" b="1" dirty="0">
              <a:solidFill>
                <a:schemeClr val="accent1">
                  <a:lumMod val="50000"/>
                </a:schemeClr>
              </a:solidFill>
            </a:endParaRPr>
          </a:p>
          <a:p>
            <a:r>
              <a:rPr lang="en-US" sz="2800" dirty="0" smtClean="0">
                <a:solidFill>
                  <a:schemeClr val="accent1">
                    <a:lumMod val="50000"/>
                  </a:schemeClr>
                </a:solidFill>
              </a:rPr>
              <a:t>Supporting documents:</a:t>
            </a:r>
          </a:p>
          <a:p>
            <a:pPr marL="914400" lvl="1" indent="-457200">
              <a:buFont typeface="Wingdings" panose="05000000000000000000" pitchFamily="2" charset="2"/>
              <a:buChar char="Ø"/>
            </a:pPr>
            <a:r>
              <a:rPr lang="en-US" sz="2800" dirty="0" smtClean="0">
                <a:solidFill>
                  <a:schemeClr val="accent1">
                    <a:lumMod val="50000"/>
                  </a:schemeClr>
                </a:solidFill>
              </a:rPr>
              <a:t>Are records generated and maintained during the course of business</a:t>
            </a:r>
          </a:p>
          <a:p>
            <a:pPr marL="914400" lvl="1" indent="-457200">
              <a:buFont typeface="Wingdings" panose="05000000000000000000" pitchFamily="2" charset="2"/>
              <a:buChar char="Ø"/>
            </a:pPr>
            <a:endParaRPr lang="en-US" sz="2800" dirty="0" smtClean="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Are used to verify information recorded on driver’s logs</a:t>
            </a:r>
          </a:p>
          <a:p>
            <a:pPr marL="914400" lvl="1" indent="-457200">
              <a:buFont typeface="Wingdings" panose="05000000000000000000" pitchFamily="2" charset="2"/>
              <a:buChar char="Ø"/>
            </a:pPr>
            <a:endParaRPr lang="en-US" sz="2800" dirty="0" smtClean="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Must be maintained in a useable format in the event of an audit and available in 48 business hours</a:t>
            </a:r>
            <a:endParaRPr lang="en-US" sz="2800" b="1" dirty="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14</a:t>
            </a:fld>
            <a:endParaRPr lang="en-US" dirty="0"/>
          </a:p>
        </p:txBody>
      </p:sp>
    </p:spTree>
    <p:extLst>
      <p:ext uri="{BB962C8B-B14F-4D97-AF65-F5344CB8AC3E}">
        <p14:creationId xmlns:p14="http://schemas.microsoft.com/office/powerpoint/2010/main" val="27659533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671513" y="1114426"/>
            <a:ext cx="5310188" cy="5447645"/>
          </a:xfrm>
          <a:prstGeom prst="rect">
            <a:avLst/>
          </a:prstGeom>
        </p:spPr>
        <p:txBody>
          <a:bodyPr wrap="square">
            <a:spAutoFit/>
          </a:bodyPr>
          <a:lstStyle/>
          <a:p>
            <a:r>
              <a:rPr lang="en-US" sz="2800" b="1" dirty="0" smtClean="0">
                <a:solidFill>
                  <a:schemeClr val="accent1">
                    <a:lumMod val="50000"/>
                  </a:schemeClr>
                </a:solidFill>
              </a:rPr>
              <a:t>Part 395: Hours of Service</a:t>
            </a:r>
          </a:p>
          <a:p>
            <a:endParaRPr lang="en-US" sz="1200" b="1" dirty="0">
              <a:solidFill>
                <a:schemeClr val="accent1">
                  <a:lumMod val="50000"/>
                </a:schemeClr>
              </a:solidFill>
            </a:endParaRPr>
          </a:p>
          <a:p>
            <a:r>
              <a:rPr lang="en-US" sz="2600" b="1" dirty="0" smtClean="0">
                <a:solidFill>
                  <a:schemeClr val="accent1">
                    <a:lumMod val="50000"/>
                  </a:schemeClr>
                </a:solidFill>
              </a:rPr>
              <a:t>Examples of supporting documents:</a:t>
            </a:r>
          </a:p>
          <a:p>
            <a:endParaRPr lang="en-US" sz="1600" dirty="0" smtClean="0">
              <a:solidFill>
                <a:schemeClr val="accent1">
                  <a:lumMod val="50000"/>
                </a:schemeClr>
              </a:solidFill>
            </a:endParaRPr>
          </a:p>
          <a:p>
            <a:pPr marL="742950" lvl="1" indent="-285750">
              <a:buFont typeface="Wingdings" panose="05000000000000000000" pitchFamily="2" charset="2"/>
              <a:buChar char="Ø"/>
            </a:pPr>
            <a:r>
              <a:rPr lang="en-US" sz="1600" dirty="0" smtClean="0">
                <a:solidFill>
                  <a:schemeClr val="accent1">
                    <a:lumMod val="50000"/>
                  </a:schemeClr>
                </a:solidFill>
              </a:rPr>
              <a:t>Accident reports</a:t>
            </a:r>
          </a:p>
          <a:p>
            <a:pPr marL="742950" lvl="1" indent="-285750">
              <a:buFont typeface="Wingdings" panose="05000000000000000000" pitchFamily="2" charset="2"/>
              <a:buChar char="Ø"/>
            </a:pPr>
            <a:r>
              <a:rPr lang="en-US" sz="1600" dirty="0" smtClean="0">
                <a:solidFill>
                  <a:schemeClr val="accent1">
                    <a:lumMod val="50000"/>
                  </a:schemeClr>
                </a:solidFill>
              </a:rPr>
              <a:t>Bills of lading</a:t>
            </a:r>
          </a:p>
          <a:p>
            <a:pPr marL="742950" lvl="1" indent="-285750">
              <a:buFont typeface="Wingdings" panose="05000000000000000000" pitchFamily="2" charset="2"/>
              <a:buChar char="Ø"/>
            </a:pPr>
            <a:r>
              <a:rPr lang="en-US" sz="1600" dirty="0" smtClean="0">
                <a:solidFill>
                  <a:schemeClr val="accent1">
                    <a:lumMod val="50000"/>
                  </a:schemeClr>
                </a:solidFill>
              </a:rPr>
              <a:t>Credit card receipts</a:t>
            </a:r>
          </a:p>
          <a:p>
            <a:pPr marL="742950" lvl="1" indent="-285750">
              <a:buFont typeface="Wingdings" panose="05000000000000000000" pitchFamily="2" charset="2"/>
              <a:buChar char="Ø"/>
            </a:pPr>
            <a:r>
              <a:rPr lang="en-US" sz="1600" dirty="0" smtClean="0">
                <a:solidFill>
                  <a:schemeClr val="accent1">
                    <a:lumMod val="50000"/>
                  </a:schemeClr>
                </a:solidFill>
              </a:rPr>
              <a:t>CVSA reports</a:t>
            </a:r>
          </a:p>
          <a:p>
            <a:pPr marL="742950" lvl="1" indent="-285750">
              <a:buFont typeface="Wingdings" panose="05000000000000000000" pitchFamily="2" charset="2"/>
              <a:buChar char="Ø"/>
            </a:pPr>
            <a:r>
              <a:rPr lang="en-US" sz="1600" dirty="0" smtClean="0">
                <a:solidFill>
                  <a:schemeClr val="accent1">
                    <a:lumMod val="50000"/>
                  </a:schemeClr>
                </a:solidFill>
              </a:rPr>
              <a:t>Delivery receipts</a:t>
            </a:r>
          </a:p>
          <a:p>
            <a:pPr marL="742950" lvl="1" indent="-285750">
              <a:buFont typeface="Wingdings" panose="05000000000000000000" pitchFamily="2" charset="2"/>
              <a:buChar char="Ø"/>
            </a:pPr>
            <a:r>
              <a:rPr lang="en-US" sz="1600" dirty="0" smtClean="0">
                <a:solidFill>
                  <a:schemeClr val="accent1">
                    <a:lumMod val="50000"/>
                  </a:schemeClr>
                </a:solidFill>
              </a:rPr>
              <a:t>Dispatch records</a:t>
            </a:r>
          </a:p>
          <a:p>
            <a:pPr marL="742950" lvl="1" indent="-285750">
              <a:buFont typeface="Wingdings" panose="05000000000000000000" pitchFamily="2" charset="2"/>
              <a:buChar char="Ø"/>
            </a:pPr>
            <a:r>
              <a:rPr lang="en-US" sz="1600" dirty="0" smtClean="0">
                <a:solidFill>
                  <a:schemeClr val="accent1">
                    <a:lumMod val="50000"/>
                  </a:schemeClr>
                </a:solidFill>
              </a:rPr>
              <a:t>Freight bills</a:t>
            </a:r>
          </a:p>
          <a:p>
            <a:pPr marL="742950" lvl="1" indent="-285750">
              <a:buFont typeface="Wingdings" panose="05000000000000000000" pitchFamily="2" charset="2"/>
              <a:buChar char="Ø"/>
            </a:pPr>
            <a:r>
              <a:rPr lang="en-US" sz="1600" dirty="0" smtClean="0">
                <a:solidFill>
                  <a:schemeClr val="accent1">
                    <a:lumMod val="50000"/>
                  </a:schemeClr>
                </a:solidFill>
              </a:rPr>
              <a:t>Fuel billing statements</a:t>
            </a:r>
          </a:p>
          <a:p>
            <a:pPr marL="742950" lvl="1" indent="-285750">
              <a:buFont typeface="Wingdings" panose="05000000000000000000" pitchFamily="2" charset="2"/>
              <a:buChar char="Ø"/>
            </a:pPr>
            <a:r>
              <a:rPr lang="en-US" sz="1600" dirty="0" smtClean="0">
                <a:solidFill>
                  <a:schemeClr val="accent1">
                    <a:lumMod val="50000"/>
                  </a:schemeClr>
                </a:solidFill>
              </a:rPr>
              <a:t>Fuel receipts </a:t>
            </a:r>
            <a:r>
              <a:rPr lang="en-US" sz="1600" b="1" i="1" dirty="0" smtClean="0">
                <a:solidFill>
                  <a:schemeClr val="accent1">
                    <a:lumMod val="50000"/>
                  </a:schemeClr>
                </a:solidFill>
              </a:rPr>
              <a:t>(don’t purge fuel receipts based on 395.8 alone, IFTA requires 4 years retention)</a:t>
            </a:r>
          </a:p>
          <a:p>
            <a:pPr marL="742950" lvl="1" indent="-285750">
              <a:buFont typeface="Wingdings" panose="05000000000000000000" pitchFamily="2" charset="2"/>
              <a:buChar char="Ø"/>
            </a:pPr>
            <a:r>
              <a:rPr lang="en-US" sz="1600" dirty="0" smtClean="0">
                <a:solidFill>
                  <a:schemeClr val="accent1">
                    <a:lumMod val="50000"/>
                  </a:schemeClr>
                </a:solidFill>
              </a:rPr>
              <a:t>Gate receipts</a:t>
            </a:r>
          </a:p>
          <a:p>
            <a:pPr marL="742950" lvl="1" indent="-285750">
              <a:buFont typeface="Wingdings" panose="05000000000000000000" pitchFamily="2" charset="2"/>
              <a:buChar char="Ø"/>
            </a:pPr>
            <a:r>
              <a:rPr lang="en-US" sz="1600" dirty="0" smtClean="0">
                <a:solidFill>
                  <a:schemeClr val="accent1">
                    <a:lumMod val="50000"/>
                  </a:schemeClr>
                </a:solidFill>
              </a:rPr>
              <a:t>Lumper receipts</a:t>
            </a:r>
          </a:p>
          <a:p>
            <a:pPr marL="742950" lvl="1" indent="-285750">
              <a:buFont typeface="Wingdings" panose="05000000000000000000" pitchFamily="2" charset="2"/>
              <a:buChar char="Ø"/>
            </a:pPr>
            <a:r>
              <a:rPr lang="en-US" sz="1600" dirty="0" smtClean="0">
                <a:solidFill>
                  <a:schemeClr val="accent1">
                    <a:lumMod val="50000"/>
                  </a:schemeClr>
                </a:solidFill>
              </a:rPr>
              <a:t>On-board computer reports</a:t>
            </a:r>
          </a:p>
          <a:p>
            <a:pPr marL="742950" lvl="1" indent="-285750">
              <a:buFont typeface="Wingdings" panose="05000000000000000000" pitchFamily="2" charset="2"/>
              <a:buChar char="Ø"/>
            </a:pPr>
            <a:r>
              <a:rPr lang="en-US" sz="1600" dirty="0" smtClean="0">
                <a:solidFill>
                  <a:schemeClr val="accent1">
                    <a:lumMod val="50000"/>
                  </a:schemeClr>
                </a:solidFill>
              </a:rPr>
              <a:t>Toll billing</a:t>
            </a:r>
          </a:p>
          <a:p>
            <a:endParaRPr lang="en-US" sz="1600" dirty="0" smtClean="0">
              <a:solidFill>
                <a:schemeClr val="accent1">
                  <a:lumMod val="50000"/>
                </a:schemeClr>
              </a:solidFill>
            </a:endParaRPr>
          </a:p>
          <a:p>
            <a:endParaRPr lang="en-US" sz="2800" b="1" dirty="0">
              <a:solidFill>
                <a:schemeClr val="accent1">
                  <a:lumMod val="50000"/>
                </a:schemeClr>
              </a:solidFill>
            </a:endParaRPr>
          </a:p>
        </p:txBody>
      </p:sp>
      <p:sp>
        <p:nvSpPr>
          <p:cNvPr id="4" name="Rectangle 3"/>
          <p:cNvSpPr/>
          <p:nvPr/>
        </p:nvSpPr>
        <p:spPr>
          <a:xfrm>
            <a:off x="6286501" y="2341513"/>
            <a:ext cx="4162424" cy="2308324"/>
          </a:xfrm>
          <a:prstGeom prst="rect">
            <a:avLst/>
          </a:prstGeom>
        </p:spPr>
        <p:txBody>
          <a:bodyPr wrap="square">
            <a:spAutoFit/>
          </a:bodyPr>
          <a:lstStyle/>
          <a:p>
            <a:pPr marL="285750" indent="-285750">
              <a:buFont typeface="Wingdings" panose="05000000000000000000" pitchFamily="2" charset="2"/>
              <a:buChar char="Ø"/>
            </a:pPr>
            <a:r>
              <a:rPr lang="en-US" sz="1600" dirty="0" smtClean="0">
                <a:solidFill>
                  <a:schemeClr val="accent1">
                    <a:lumMod val="50000"/>
                  </a:schemeClr>
                </a:solidFill>
                <a:cs typeface="Arial" pitchFamily="34" charset="0"/>
              </a:rPr>
              <a:t>Overweight/oversize reports &amp; citations</a:t>
            </a:r>
          </a:p>
          <a:p>
            <a:pPr marL="285750" indent="-285750">
              <a:buFont typeface="Wingdings" panose="05000000000000000000" pitchFamily="2" charset="2"/>
              <a:buChar char="Ø"/>
            </a:pPr>
            <a:r>
              <a:rPr lang="en-US" sz="1600" dirty="0" smtClean="0">
                <a:solidFill>
                  <a:schemeClr val="accent1">
                    <a:lumMod val="50000"/>
                  </a:schemeClr>
                </a:solidFill>
                <a:cs typeface="Arial" pitchFamily="34" charset="0"/>
              </a:rPr>
              <a:t>Over/short and damage reports</a:t>
            </a:r>
          </a:p>
          <a:p>
            <a:pPr marL="285750" indent="-285750">
              <a:buFont typeface="Wingdings" panose="05000000000000000000" pitchFamily="2" charset="2"/>
              <a:buChar char="Ø"/>
            </a:pPr>
            <a:r>
              <a:rPr lang="en-US" sz="1600" dirty="0" smtClean="0">
                <a:solidFill>
                  <a:schemeClr val="accent1">
                    <a:lumMod val="50000"/>
                  </a:schemeClr>
                </a:solidFill>
                <a:cs typeface="Arial" pitchFamily="34" charset="0"/>
              </a:rPr>
              <a:t>Lessor settlement sheets</a:t>
            </a:r>
          </a:p>
          <a:p>
            <a:pPr marL="285750" indent="-285750">
              <a:buFont typeface="Wingdings" panose="05000000000000000000" pitchFamily="2" charset="2"/>
              <a:buChar char="Ø"/>
            </a:pPr>
            <a:r>
              <a:rPr lang="en-US" sz="1600" dirty="0" smtClean="0">
                <a:solidFill>
                  <a:schemeClr val="accent1">
                    <a:lumMod val="50000"/>
                  </a:schemeClr>
                </a:solidFill>
                <a:cs typeface="Arial" pitchFamily="34" charset="0"/>
              </a:rPr>
              <a:t>Ports of entry reports</a:t>
            </a:r>
          </a:p>
          <a:p>
            <a:pPr marL="285750" indent="-285750">
              <a:buFont typeface="Wingdings" panose="05000000000000000000" pitchFamily="2" charset="2"/>
              <a:buChar char="Ø"/>
            </a:pPr>
            <a:r>
              <a:rPr lang="en-US" sz="1600" dirty="0" smtClean="0">
                <a:solidFill>
                  <a:schemeClr val="accent1">
                    <a:lumMod val="50000"/>
                  </a:schemeClr>
                </a:solidFill>
                <a:cs typeface="Arial" pitchFamily="34" charset="0"/>
              </a:rPr>
              <a:t>Phone bill statements</a:t>
            </a:r>
          </a:p>
          <a:p>
            <a:pPr marL="285750" indent="-285750">
              <a:buFont typeface="Wingdings" panose="05000000000000000000" pitchFamily="2" charset="2"/>
              <a:buChar char="Ø"/>
            </a:pPr>
            <a:r>
              <a:rPr lang="en-US" sz="1600" dirty="0" smtClean="0">
                <a:solidFill>
                  <a:schemeClr val="accent1">
                    <a:lumMod val="50000"/>
                  </a:schemeClr>
                </a:solidFill>
                <a:cs typeface="Arial" pitchFamily="34" charset="0"/>
              </a:rPr>
              <a:t>Traffic citations</a:t>
            </a:r>
          </a:p>
          <a:p>
            <a:pPr marL="285750" indent="-285750">
              <a:buFont typeface="Wingdings" panose="05000000000000000000" pitchFamily="2" charset="2"/>
              <a:buChar char="Ø"/>
            </a:pPr>
            <a:r>
              <a:rPr lang="en-US" sz="1600" dirty="0" smtClean="0">
                <a:solidFill>
                  <a:schemeClr val="accent1">
                    <a:lumMod val="50000"/>
                  </a:schemeClr>
                </a:solidFill>
                <a:cs typeface="Arial" pitchFamily="34" charset="0"/>
              </a:rPr>
              <a:t>Weight/scale tickets</a:t>
            </a:r>
          </a:p>
          <a:p>
            <a:pPr marL="285750" indent="-285750">
              <a:buFont typeface="Wingdings" panose="05000000000000000000" pitchFamily="2" charset="2"/>
              <a:buChar char="Ø"/>
            </a:pPr>
            <a:r>
              <a:rPr lang="en-US" sz="1600" dirty="0" smtClean="0">
                <a:solidFill>
                  <a:schemeClr val="accent1">
                    <a:lumMod val="50000"/>
                  </a:schemeClr>
                </a:solidFill>
                <a:cs typeface="Arial" pitchFamily="34" charset="0"/>
              </a:rPr>
              <a:t>E-mobile communications &amp; tracking systems</a:t>
            </a:r>
          </a:p>
        </p:txBody>
      </p:sp>
      <p:sp>
        <p:nvSpPr>
          <p:cNvPr id="5" name="Footer Placeholder 4"/>
          <p:cNvSpPr>
            <a:spLocks noGrp="1"/>
          </p:cNvSpPr>
          <p:nvPr>
            <p:ph type="ftr" sz="quarter" idx="11"/>
          </p:nvPr>
        </p:nvSpPr>
        <p:spPr/>
        <p:txBody>
          <a:bodyPr/>
          <a:lstStyle/>
          <a:p>
            <a:r>
              <a:rPr lang="en-US" dirty="0" smtClean="0"/>
              <a:t>FMCSA Record Retention &amp; Recordkeeping Requirements </a:t>
            </a:r>
            <a:endParaRPr lang="en-US" dirty="0"/>
          </a:p>
        </p:txBody>
      </p:sp>
      <p:sp>
        <p:nvSpPr>
          <p:cNvPr id="6" name="Slide Number Placeholder 5"/>
          <p:cNvSpPr>
            <a:spLocks noGrp="1"/>
          </p:cNvSpPr>
          <p:nvPr>
            <p:ph type="sldNum" sz="quarter" idx="12"/>
          </p:nvPr>
        </p:nvSpPr>
        <p:spPr/>
        <p:txBody>
          <a:bodyPr/>
          <a:lstStyle/>
          <a:p>
            <a:fld id="{6D5B6149-2900-45F8-8CB1-98AD74BB3D4F}" type="slidenum">
              <a:rPr lang="en-US" smtClean="0"/>
              <a:t>15</a:t>
            </a:fld>
            <a:endParaRPr lang="en-US" dirty="0"/>
          </a:p>
        </p:txBody>
      </p:sp>
    </p:spTree>
    <p:extLst>
      <p:ext uri="{BB962C8B-B14F-4D97-AF65-F5344CB8AC3E}">
        <p14:creationId xmlns:p14="http://schemas.microsoft.com/office/powerpoint/2010/main" val="32505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466725" y="1154609"/>
            <a:ext cx="11382375" cy="4708981"/>
          </a:xfrm>
          <a:prstGeom prst="rect">
            <a:avLst/>
          </a:prstGeom>
        </p:spPr>
        <p:txBody>
          <a:bodyPr wrap="square">
            <a:spAutoFit/>
          </a:bodyPr>
          <a:lstStyle/>
          <a:p>
            <a:r>
              <a:rPr lang="en-US" sz="2800" b="1" dirty="0" smtClean="0">
                <a:solidFill>
                  <a:schemeClr val="accent1">
                    <a:lumMod val="50000"/>
                  </a:schemeClr>
                </a:solidFill>
              </a:rPr>
              <a:t>Part 395: Hours of Service</a:t>
            </a:r>
          </a:p>
          <a:p>
            <a:pPr marL="914400" lvl="1" indent="-457200">
              <a:buFont typeface="Wingdings" panose="05000000000000000000" pitchFamily="2" charset="2"/>
              <a:buChar char="Ø"/>
            </a:pPr>
            <a:r>
              <a:rPr lang="en-US" sz="2800" dirty="0" smtClean="0">
                <a:solidFill>
                  <a:schemeClr val="accent1">
                    <a:lumMod val="50000"/>
                  </a:schemeClr>
                </a:solidFill>
              </a:rPr>
              <a:t>Recap is not a required recordkeeping</a:t>
            </a:r>
          </a:p>
          <a:p>
            <a:pPr marL="914400" lvl="1" indent="-457200">
              <a:buFont typeface="Wingdings" panose="05000000000000000000" pitchFamily="2" charset="2"/>
              <a:buChar char="Ø"/>
            </a:pPr>
            <a:r>
              <a:rPr lang="en-US" sz="2800" dirty="0" smtClean="0">
                <a:solidFill>
                  <a:schemeClr val="accent1">
                    <a:lumMod val="50000"/>
                  </a:schemeClr>
                </a:solidFill>
              </a:rPr>
              <a:t>But enforcement will be checking for compliance with the 60/70-hour rules!</a:t>
            </a:r>
          </a:p>
          <a:p>
            <a:pPr marL="914400" lvl="1" indent="-457200">
              <a:buFont typeface="Wingdings" panose="05000000000000000000" pitchFamily="2" charset="2"/>
              <a:buChar char="Ø"/>
            </a:pPr>
            <a:r>
              <a:rPr lang="en-US" sz="2800" dirty="0" smtClean="0">
                <a:solidFill>
                  <a:schemeClr val="accent1">
                    <a:lumMod val="50000"/>
                  </a:schemeClr>
                </a:solidFill>
              </a:rPr>
              <a:t>New/occasional drivers need to show previous 7 days before operating CMVs</a:t>
            </a:r>
          </a:p>
          <a:p>
            <a:pPr marL="914400" lvl="1" indent="-457200">
              <a:buFont typeface="Wingdings" panose="05000000000000000000" pitchFamily="2" charset="2"/>
              <a:buChar char="Ø"/>
            </a:pPr>
            <a:r>
              <a:rPr lang="en-US" sz="2800" dirty="0" smtClean="0">
                <a:solidFill>
                  <a:schemeClr val="accent1">
                    <a:lumMod val="50000"/>
                  </a:schemeClr>
                </a:solidFill>
              </a:rPr>
              <a:t>Shows compliance with:</a:t>
            </a:r>
          </a:p>
          <a:p>
            <a:pPr marL="1371600" lvl="2" indent="-457200">
              <a:buFont typeface="Arial" panose="020B0604020202020204" pitchFamily="34" charset="0"/>
              <a:buChar char="•"/>
            </a:pPr>
            <a:r>
              <a:rPr lang="en-US" sz="2400" dirty="0" smtClean="0">
                <a:solidFill>
                  <a:schemeClr val="accent1">
                    <a:lumMod val="50000"/>
                  </a:schemeClr>
                </a:solidFill>
              </a:rPr>
              <a:t>60/70 hour rule, and</a:t>
            </a:r>
          </a:p>
          <a:p>
            <a:pPr marL="1371600" lvl="2" indent="-457200">
              <a:buFont typeface="Arial" panose="020B0604020202020204" pitchFamily="34" charset="0"/>
              <a:buChar char="•"/>
            </a:pPr>
            <a:r>
              <a:rPr lang="en-US" sz="2400" dirty="0" smtClean="0">
                <a:solidFill>
                  <a:schemeClr val="accent1">
                    <a:lumMod val="50000"/>
                  </a:schemeClr>
                </a:solidFill>
              </a:rPr>
              <a:t>10 hours off-duty prior to first dispatch</a:t>
            </a:r>
          </a:p>
          <a:p>
            <a:pPr marL="914400" lvl="1" indent="-457200">
              <a:buFont typeface="Wingdings" panose="05000000000000000000" pitchFamily="2" charset="2"/>
              <a:buChar char="Ø"/>
            </a:pPr>
            <a:r>
              <a:rPr lang="en-US" sz="2800" dirty="0" smtClean="0">
                <a:solidFill>
                  <a:schemeClr val="accent1">
                    <a:lumMod val="50000"/>
                  </a:schemeClr>
                </a:solidFill>
              </a:rPr>
              <a:t>Statement is kept by the carrier for 6 months, but driver does not need it while on the road (§395.8(j)(2)</a:t>
            </a:r>
            <a:endParaRPr lang="en-US" sz="2800" b="1" dirty="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16</a:t>
            </a:fld>
            <a:endParaRPr lang="en-US" dirty="0"/>
          </a:p>
        </p:txBody>
      </p:sp>
    </p:spTree>
    <p:extLst>
      <p:ext uri="{BB962C8B-B14F-4D97-AF65-F5344CB8AC3E}">
        <p14:creationId xmlns:p14="http://schemas.microsoft.com/office/powerpoint/2010/main" val="41643460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685800" y="1154609"/>
            <a:ext cx="10687050" cy="4401205"/>
          </a:xfrm>
          <a:prstGeom prst="rect">
            <a:avLst/>
          </a:prstGeom>
        </p:spPr>
        <p:txBody>
          <a:bodyPr wrap="square">
            <a:spAutoFit/>
          </a:bodyPr>
          <a:lstStyle/>
          <a:p>
            <a:r>
              <a:rPr lang="en-US" sz="2800" b="1" dirty="0" smtClean="0">
                <a:solidFill>
                  <a:schemeClr val="accent1">
                    <a:lumMod val="50000"/>
                  </a:schemeClr>
                </a:solidFill>
              </a:rPr>
              <a:t>Hours of Service Short-haul provisions §395.1(e): </a:t>
            </a:r>
          </a:p>
          <a:p>
            <a:pPr marL="914400" lvl="1" indent="-457200">
              <a:buFont typeface="Wingdings" panose="05000000000000000000" pitchFamily="2" charset="2"/>
              <a:buChar char="Ø"/>
            </a:pPr>
            <a:endParaRPr lang="en-US" sz="2800" dirty="0" smtClean="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You must document: </a:t>
            </a:r>
          </a:p>
          <a:p>
            <a:pPr marL="1371600" lvl="2" indent="-457200">
              <a:buFont typeface="Arial" panose="020B0604020202020204" pitchFamily="34" charset="0"/>
              <a:buChar char="•"/>
            </a:pPr>
            <a:r>
              <a:rPr lang="en-US" sz="2800" dirty="0" smtClean="0">
                <a:solidFill>
                  <a:schemeClr val="accent1">
                    <a:lumMod val="50000"/>
                  </a:schemeClr>
                </a:solidFill>
              </a:rPr>
              <a:t>Time driver reports for duty each day;</a:t>
            </a:r>
          </a:p>
          <a:p>
            <a:pPr marL="1371600" lvl="2" indent="-457200">
              <a:buFont typeface="Arial" panose="020B0604020202020204" pitchFamily="34" charset="0"/>
              <a:buChar char="•"/>
            </a:pPr>
            <a:r>
              <a:rPr lang="en-US" sz="2800" dirty="0" smtClean="0">
                <a:solidFill>
                  <a:schemeClr val="accent1">
                    <a:lumMod val="50000"/>
                  </a:schemeClr>
                </a:solidFill>
              </a:rPr>
              <a:t>Total hours driver is on duty each day;</a:t>
            </a:r>
          </a:p>
          <a:p>
            <a:pPr marL="1371600" lvl="2" indent="-457200">
              <a:buFont typeface="Arial" panose="020B0604020202020204" pitchFamily="34" charset="0"/>
              <a:buChar char="•"/>
            </a:pPr>
            <a:r>
              <a:rPr lang="en-US" sz="2800" dirty="0" smtClean="0">
                <a:solidFill>
                  <a:schemeClr val="accent1">
                    <a:lumMod val="50000"/>
                  </a:schemeClr>
                </a:solidFill>
              </a:rPr>
              <a:t>Time driver is released from duty each day; and</a:t>
            </a:r>
          </a:p>
          <a:p>
            <a:pPr marL="1371600" lvl="2" indent="-457200">
              <a:buFont typeface="Arial" panose="020B0604020202020204" pitchFamily="34" charset="0"/>
              <a:buChar char="•"/>
            </a:pPr>
            <a:r>
              <a:rPr lang="en-US" sz="2800" dirty="0" smtClean="0">
                <a:solidFill>
                  <a:schemeClr val="accent1">
                    <a:lumMod val="50000"/>
                  </a:schemeClr>
                </a:solidFill>
              </a:rPr>
              <a:t>Total time for the preceding 7 days </a:t>
            </a:r>
          </a:p>
          <a:p>
            <a:pPr marL="914400" lvl="1" indent="-457200">
              <a:buFont typeface="Wingdings" panose="05000000000000000000" pitchFamily="2" charset="2"/>
              <a:buChar char="Ø"/>
            </a:pPr>
            <a:endParaRPr lang="en-US" sz="2800" dirty="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Caution: payroll and time records are kept longer than 6 months</a:t>
            </a:r>
          </a:p>
          <a:p>
            <a:pPr marL="457200" indent="-457200">
              <a:buFont typeface="Wingdings" panose="05000000000000000000" pitchFamily="2" charset="2"/>
              <a:buChar char="Ø"/>
            </a:pPr>
            <a:endParaRPr lang="en-US" sz="2800" b="1" dirty="0" smtClean="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17</a:t>
            </a:fld>
            <a:endParaRPr lang="en-US" dirty="0"/>
          </a:p>
        </p:txBody>
      </p:sp>
    </p:spTree>
    <p:extLst>
      <p:ext uri="{BB962C8B-B14F-4D97-AF65-F5344CB8AC3E}">
        <p14:creationId xmlns:p14="http://schemas.microsoft.com/office/powerpoint/2010/main" val="7960476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381001" y="1228725"/>
            <a:ext cx="11420474" cy="5078313"/>
          </a:xfrm>
          <a:prstGeom prst="rect">
            <a:avLst/>
          </a:prstGeom>
        </p:spPr>
        <p:txBody>
          <a:bodyPr wrap="square">
            <a:spAutoFit/>
          </a:bodyPr>
          <a:lstStyle/>
          <a:p>
            <a:r>
              <a:rPr lang="en-US" sz="2800" b="1" dirty="0" smtClean="0">
                <a:solidFill>
                  <a:schemeClr val="accent1">
                    <a:lumMod val="50000"/>
                  </a:schemeClr>
                </a:solidFill>
              </a:rPr>
              <a:t>Vehicle Inspection Repair and Maintenance records, §396.3:</a:t>
            </a:r>
          </a:p>
          <a:p>
            <a:pPr marL="800100" lvl="1" indent="-342900">
              <a:buFont typeface="Wingdings" panose="05000000000000000000" pitchFamily="2" charset="2"/>
              <a:buChar char="Ø"/>
            </a:pPr>
            <a:r>
              <a:rPr lang="en-US" sz="2800" b="1" dirty="0" smtClean="0">
                <a:solidFill>
                  <a:schemeClr val="accent1">
                    <a:lumMod val="50000"/>
                  </a:schemeClr>
                </a:solidFill>
              </a:rPr>
              <a:t>Compile list of vehicles under your control for 30 or more days, including:</a:t>
            </a:r>
          </a:p>
          <a:p>
            <a:pPr marL="1714500" lvl="3" indent="-342900">
              <a:buFont typeface="Arial" panose="020B0604020202020204" pitchFamily="34" charset="0"/>
              <a:buChar char="•"/>
            </a:pPr>
            <a:r>
              <a:rPr lang="en-US" sz="2400" dirty="0" smtClean="0">
                <a:solidFill>
                  <a:schemeClr val="accent1">
                    <a:lumMod val="50000"/>
                  </a:schemeClr>
                </a:solidFill>
              </a:rPr>
              <a:t>An identification of the vehicle including: company number, if so marked, make, serial number, year, and tire size. </a:t>
            </a:r>
          </a:p>
          <a:p>
            <a:pPr marL="1714500" lvl="3" indent="-342900">
              <a:buFont typeface="Arial" panose="020B0604020202020204" pitchFamily="34" charset="0"/>
              <a:buChar char="•"/>
            </a:pPr>
            <a:r>
              <a:rPr lang="en-US" sz="2400" dirty="0" smtClean="0">
                <a:solidFill>
                  <a:schemeClr val="accent1">
                    <a:lumMod val="50000"/>
                  </a:schemeClr>
                </a:solidFill>
              </a:rPr>
              <a:t>If the motor vehicle is not owned by the motor carrier, the name of the person furnishing the vehicle (e.g., leasing company, owner-operator)</a:t>
            </a:r>
          </a:p>
          <a:p>
            <a:pPr marL="1714500" lvl="3" indent="-342900">
              <a:buFont typeface="Arial" panose="020B0604020202020204" pitchFamily="34" charset="0"/>
              <a:buChar char="•"/>
            </a:pPr>
            <a:r>
              <a:rPr lang="en-US" sz="2400" dirty="0" smtClean="0">
                <a:solidFill>
                  <a:schemeClr val="accent1">
                    <a:lumMod val="50000"/>
                  </a:schemeClr>
                </a:solidFill>
              </a:rPr>
              <a:t>A means to indicate the nature and due date of the various inspection and maintenance operations to be performed;</a:t>
            </a:r>
          </a:p>
          <a:p>
            <a:pPr marL="1714500" lvl="3" indent="-342900">
              <a:buFont typeface="Arial" panose="020B0604020202020204" pitchFamily="34" charset="0"/>
              <a:buChar char="•"/>
            </a:pPr>
            <a:r>
              <a:rPr lang="en-US" sz="2400" dirty="0" smtClean="0">
                <a:solidFill>
                  <a:schemeClr val="accent1">
                    <a:lumMod val="50000"/>
                  </a:schemeClr>
                </a:solidFill>
              </a:rPr>
              <a:t>A record of inspection, repairs, and maintenance indicating their date and nature; and</a:t>
            </a:r>
          </a:p>
          <a:p>
            <a:pPr marL="1714500" lvl="3" indent="-342900">
              <a:buFont typeface="Arial" panose="020B0604020202020204" pitchFamily="34" charset="0"/>
              <a:buChar char="•"/>
            </a:pPr>
            <a:r>
              <a:rPr lang="en-US" sz="2400" b="1" i="1" dirty="0" smtClean="0">
                <a:solidFill>
                  <a:schemeClr val="accent1">
                    <a:lumMod val="50000"/>
                  </a:schemeClr>
                </a:solidFill>
              </a:rPr>
              <a:t>A record of tests conducted on push out windows, emergency doors, and emergency door marking lights on buses.</a:t>
            </a: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18</a:t>
            </a:fld>
            <a:endParaRPr lang="en-US" dirty="0"/>
          </a:p>
        </p:txBody>
      </p:sp>
    </p:spTree>
    <p:extLst>
      <p:ext uri="{BB962C8B-B14F-4D97-AF65-F5344CB8AC3E}">
        <p14:creationId xmlns:p14="http://schemas.microsoft.com/office/powerpoint/2010/main" val="42947143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317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381001" y="1228725"/>
            <a:ext cx="11420474" cy="4308872"/>
          </a:xfrm>
          <a:prstGeom prst="rect">
            <a:avLst/>
          </a:prstGeom>
        </p:spPr>
        <p:txBody>
          <a:bodyPr wrap="square">
            <a:spAutoFit/>
          </a:bodyPr>
          <a:lstStyle/>
          <a:p>
            <a:r>
              <a:rPr lang="en-US" sz="2800" b="1" dirty="0" smtClean="0">
                <a:solidFill>
                  <a:schemeClr val="accent1">
                    <a:lumMod val="50000"/>
                  </a:schemeClr>
                </a:solidFill>
              </a:rPr>
              <a:t>Vehicle Inspection Repair and Maintenance Part §396:</a:t>
            </a:r>
          </a:p>
          <a:p>
            <a:endParaRPr lang="en-US" sz="1200" b="1" dirty="0">
              <a:solidFill>
                <a:schemeClr val="accent1">
                  <a:lumMod val="50000"/>
                </a:schemeClr>
              </a:solidFill>
            </a:endParaRPr>
          </a:p>
          <a:p>
            <a:pPr marL="914400" lvl="1" indent="-457200">
              <a:buFont typeface="Wingdings" panose="05000000000000000000" pitchFamily="2" charset="2"/>
              <a:buChar char="Ø"/>
            </a:pPr>
            <a:r>
              <a:rPr lang="en-US" sz="2600" dirty="0" smtClean="0">
                <a:solidFill>
                  <a:schemeClr val="accent1">
                    <a:lumMod val="50000"/>
                  </a:schemeClr>
                </a:solidFill>
              </a:rPr>
              <a:t>Maintenance records:</a:t>
            </a:r>
          </a:p>
          <a:p>
            <a:pPr marL="1371600" lvl="2" indent="-457200">
              <a:buFont typeface="Arial" panose="020B0604020202020204" pitchFamily="34" charset="0"/>
              <a:buChar char="•"/>
            </a:pPr>
            <a:r>
              <a:rPr lang="en-US" sz="2600" dirty="0" smtClean="0">
                <a:solidFill>
                  <a:schemeClr val="accent1">
                    <a:lumMod val="50000"/>
                  </a:schemeClr>
                </a:solidFill>
              </a:rPr>
              <a:t>May include simple fixes to preventative maintenance to major repairs must be kept where vehicle is either housed of maintained for at least 12 months</a:t>
            </a:r>
          </a:p>
          <a:p>
            <a:pPr marL="1371600" lvl="2" indent="-457200">
              <a:buFont typeface="Arial" panose="020B0604020202020204" pitchFamily="34" charset="0"/>
              <a:buChar char="•"/>
            </a:pPr>
            <a:endParaRPr lang="en-US" sz="2600" dirty="0" smtClean="0">
              <a:solidFill>
                <a:schemeClr val="accent1">
                  <a:lumMod val="50000"/>
                </a:schemeClr>
              </a:solidFill>
            </a:endParaRPr>
          </a:p>
          <a:p>
            <a:pPr marL="914400" lvl="1" indent="-457200">
              <a:buFont typeface="Wingdings" panose="05000000000000000000" pitchFamily="2" charset="2"/>
              <a:buChar char="Ø"/>
            </a:pPr>
            <a:r>
              <a:rPr lang="en-US" sz="2600" dirty="0" smtClean="0">
                <a:solidFill>
                  <a:schemeClr val="accent1">
                    <a:lumMod val="50000"/>
                  </a:schemeClr>
                </a:solidFill>
              </a:rPr>
              <a:t>Records on vehicles leased or sold are kept for either a) the remaining time left on 12 months, or b) 6 months from when the vehicle leaves your control, which occurs first</a:t>
            </a:r>
          </a:p>
          <a:p>
            <a:endParaRPr lang="en-US" sz="2600" b="1" dirty="0" smtClean="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19</a:t>
            </a:fld>
            <a:endParaRPr lang="en-US" dirty="0"/>
          </a:p>
        </p:txBody>
      </p:sp>
    </p:spTree>
    <p:extLst>
      <p:ext uri="{BB962C8B-B14F-4D97-AF65-F5344CB8AC3E}">
        <p14:creationId xmlns:p14="http://schemas.microsoft.com/office/powerpoint/2010/main" val="3835911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0675" y="284163"/>
            <a:ext cx="9144000" cy="1058862"/>
          </a:xfrm>
        </p:spPr>
        <p:txBody>
          <a:bodyPr>
            <a:normAutofit/>
          </a:bodyPr>
          <a:lstStyle/>
          <a:p>
            <a:r>
              <a:rPr lang="en-US" b="1" dirty="0" smtClean="0">
                <a:solidFill>
                  <a:schemeClr val="accent1">
                    <a:lumMod val="50000"/>
                  </a:schemeClr>
                </a:solidFill>
              </a:rPr>
              <a:t>FMCSA Recordkeeping Basics</a:t>
            </a:r>
            <a:endParaRPr lang="en-US" b="1" dirty="0">
              <a:solidFill>
                <a:schemeClr val="accent1">
                  <a:lumMod val="50000"/>
                </a:schemeClr>
              </a:solidFill>
            </a:endParaRPr>
          </a:p>
        </p:txBody>
      </p:sp>
      <p:sp>
        <p:nvSpPr>
          <p:cNvPr id="3" name="Rectangle 2"/>
          <p:cNvSpPr/>
          <p:nvPr/>
        </p:nvSpPr>
        <p:spPr>
          <a:xfrm>
            <a:off x="1590675" y="1343025"/>
            <a:ext cx="8943975" cy="4339650"/>
          </a:xfrm>
          <a:prstGeom prst="rect">
            <a:avLst/>
          </a:prstGeom>
        </p:spPr>
        <p:txBody>
          <a:bodyPr wrap="square">
            <a:spAutoFit/>
          </a:bodyPr>
          <a:lstStyle/>
          <a:p>
            <a:r>
              <a:rPr lang="en-US" sz="2800" b="1" dirty="0" smtClean="0">
                <a:solidFill>
                  <a:schemeClr val="accent1">
                    <a:lumMod val="50000"/>
                  </a:schemeClr>
                </a:solidFill>
              </a:rPr>
              <a:t>§390.29, Location of records or documents.</a:t>
            </a:r>
          </a:p>
          <a:p>
            <a:pPr lvl="1"/>
            <a:endParaRPr lang="en-US" sz="2400" dirty="0" smtClean="0">
              <a:solidFill>
                <a:schemeClr val="accent1">
                  <a:lumMod val="50000"/>
                </a:schemeClr>
              </a:solidFill>
            </a:endParaRPr>
          </a:p>
          <a:p>
            <a:pPr lvl="1"/>
            <a:r>
              <a:rPr lang="en-US" sz="2800" dirty="0" smtClean="0">
                <a:solidFill>
                  <a:schemeClr val="accent1">
                    <a:lumMod val="50000"/>
                  </a:schemeClr>
                </a:solidFill>
              </a:rPr>
              <a:t>May store records at:</a:t>
            </a:r>
          </a:p>
          <a:p>
            <a:pPr marL="1371600" lvl="2" indent="-457200">
              <a:buFont typeface="Wingdings" panose="05000000000000000000" pitchFamily="2" charset="2"/>
              <a:buChar char="Ø"/>
            </a:pPr>
            <a:r>
              <a:rPr lang="en-US" sz="2800" dirty="0" smtClean="0">
                <a:solidFill>
                  <a:schemeClr val="accent1">
                    <a:lumMod val="50000"/>
                  </a:schemeClr>
                </a:solidFill>
              </a:rPr>
              <a:t>Principal place of business, </a:t>
            </a:r>
          </a:p>
          <a:p>
            <a:pPr marL="1371600" lvl="2" indent="-457200">
              <a:buFont typeface="Wingdings" panose="05000000000000000000" pitchFamily="2" charset="2"/>
              <a:buChar char="Ø"/>
            </a:pPr>
            <a:r>
              <a:rPr lang="en-US" sz="2800" dirty="0" smtClean="0">
                <a:solidFill>
                  <a:schemeClr val="accent1">
                    <a:lumMod val="50000"/>
                  </a:schemeClr>
                </a:solidFill>
              </a:rPr>
              <a:t>Regional office, or</a:t>
            </a:r>
          </a:p>
          <a:p>
            <a:pPr marL="1371600" lvl="2" indent="-457200">
              <a:buFont typeface="Wingdings" panose="05000000000000000000" pitchFamily="2" charset="2"/>
              <a:buChar char="Ø"/>
            </a:pPr>
            <a:r>
              <a:rPr lang="en-US" sz="2800" dirty="0" smtClean="0">
                <a:solidFill>
                  <a:schemeClr val="accent1">
                    <a:lumMod val="50000"/>
                  </a:schemeClr>
                </a:solidFill>
              </a:rPr>
              <a:t>Driver work-reporting location (Unless otherwise specified in FMCSRs.)</a:t>
            </a:r>
          </a:p>
          <a:p>
            <a:pPr lvl="1"/>
            <a:endParaRPr lang="en-US" sz="2800" dirty="0" smtClean="0">
              <a:solidFill>
                <a:schemeClr val="accent1">
                  <a:lumMod val="50000"/>
                </a:schemeClr>
              </a:solidFill>
            </a:endParaRPr>
          </a:p>
          <a:p>
            <a:pPr lvl="1"/>
            <a:r>
              <a:rPr lang="en-US" sz="2800" dirty="0" smtClean="0">
                <a:solidFill>
                  <a:schemeClr val="accent1">
                    <a:lumMod val="50000"/>
                  </a:schemeClr>
                </a:solidFill>
              </a:rPr>
              <a:t>Must be made available to FMCSA within 48 business hours at your principal place of business</a:t>
            </a:r>
            <a:endParaRPr lang="en-US" sz="2800" dirty="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2</a:t>
            </a:fld>
            <a:endParaRPr lang="en-US" dirty="0"/>
          </a:p>
        </p:txBody>
      </p:sp>
    </p:spTree>
    <p:extLst>
      <p:ext uri="{BB962C8B-B14F-4D97-AF65-F5344CB8AC3E}">
        <p14:creationId xmlns:p14="http://schemas.microsoft.com/office/powerpoint/2010/main" val="41677754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317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381001" y="1228725"/>
            <a:ext cx="11420474" cy="4154984"/>
          </a:xfrm>
          <a:prstGeom prst="rect">
            <a:avLst/>
          </a:prstGeom>
        </p:spPr>
        <p:txBody>
          <a:bodyPr wrap="square">
            <a:spAutoFit/>
          </a:bodyPr>
          <a:lstStyle/>
          <a:p>
            <a:r>
              <a:rPr lang="en-US" sz="2800" b="1" dirty="0" smtClean="0">
                <a:solidFill>
                  <a:schemeClr val="accent1">
                    <a:lumMod val="50000"/>
                  </a:schemeClr>
                </a:solidFill>
              </a:rPr>
              <a:t>Vehicle Inspection Repair and Maintenance Part §396:</a:t>
            </a:r>
          </a:p>
          <a:p>
            <a:endParaRPr lang="en-US" sz="1200" b="1" dirty="0" smtClean="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Annual (periodic) inspections §396.17 satisfied through:</a:t>
            </a:r>
          </a:p>
          <a:p>
            <a:pPr marL="914400" lvl="1" indent="-457200">
              <a:buFont typeface="Wingdings" panose="05000000000000000000" pitchFamily="2" charset="2"/>
              <a:buChar char="Ø"/>
            </a:pPr>
            <a:endParaRPr lang="en-US" sz="2800" dirty="0" smtClean="0">
              <a:solidFill>
                <a:schemeClr val="accent1">
                  <a:lumMod val="50000"/>
                </a:schemeClr>
              </a:solidFill>
            </a:endParaRPr>
          </a:p>
          <a:p>
            <a:pPr marL="1371600" lvl="2" indent="-457200">
              <a:buFont typeface="Arial" panose="020B0604020202020204" pitchFamily="34" charset="0"/>
              <a:buChar char="•"/>
            </a:pPr>
            <a:r>
              <a:rPr lang="en-US" sz="2800" dirty="0" smtClean="0">
                <a:solidFill>
                  <a:schemeClr val="accent1">
                    <a:lumMod val="50000"/>
                  </a:schemeClr>
                </a:solidFill>
              </a:rPr>
              <a:t>State program,</a:t>
            </a:r>
          </a:p>
          <a:p>
            <a:pPr marL="1371600" lvl="2" indent="-457200">
              <a:buFont typeface="Arial" panose="020B0604020202020204" pitchFamily="34" charset="0"/>
              <a:buChar char="•"/>
            </a:pPr>
            <a:endParaRPr lang="en-US" sz="2800" dirty="0" smtClean="0">
              <a:solidFill>
                <a:schemeClr val="accent1">
                  <a:lumMod val="50000"/>
                </a:schemeClr>
              </a:solidFill>
            </a:endParaRPr>
          </a:p>
          <a:p>
            <a:pPr marL="1371600" lvl="2" indent="-457200">
              <a:buFont typeface="Arial" panose="020B0604020202020204" pitchFamily="34" charset="0"/>
              <a:buChar char="•"/>
            </a:pPr>
            <a:r>
              <a:rPr lang="en-US" sz="2800" dirty="0" smtClean="0">
                <a:solidFill>
                  <a:schemeClr val="accent1">
                    <a:lumMod val="50000"/>
                  </a:schemeClr>
                </a:solidFill>
              </a:rPr>
              <a:t>Roadside inspection, or</a:t>
            </a:r>
          </a:p>
          <a:p>
            <a:pPr marL="1371600" lvl="2" indent="-457200">
              <a:buFont typeface="Arial" panose="020B0604020202020204" pitchFamily="34" charset="0"/>
              <a:buChar char="•"/>
            </a:pPr>
            <a:endParaRPr lang="en-US" sz="2800" dirty="0" smtClean="0">
              <a:solidFill>
                <a:schemeClr val="accent1">
                  <a:lumMod val="50000"/>
                </a:schemeClr>
              </a:solidFill>
            </a:endParaRPr>
          </a:p>
          <a:p>
            <a:pPr marL="1371600" lvl="2" indent="-457200">
              <a:buFont typeface="Arial" panose="020B0604020202020204" pitchFamily="34" charset="0"/>
              <a:buChar char="•"/>
            </a:pPr>
            <a:r>
              <a:rPr lang="en-US" sz="2800" dirty="0" smtClean="0">
                <a:solidFill>
                  <a:schemeClr val="accent1">
                    <a:lumMod val="50000"/>
                  </a:schemeClr>
                </a:solidFill>
              </a:rPr>
              <a:t>Self-inspection using Appendix G to Part 386</a:t>
            </a:r>
          </a:p>
          <a:p>
            <a:pPr marL="457200" indent="-457200">
              <a:buFont typeface="Arial" panose="020B0604020202020204" pitchFamily="34" charset="0"/>
              <a:buChar char="•"/>
            </a:pPr>
            <a:endParaRPr lang="en-US" sz="2800" b="1" dirty="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20</a:t>
            </a:fld>
            <a:endParaRPr lang="en-US" dirty="0"/>
          </a:p>
        </p:txBody>
      </p:sp>
    </p:spTree>
    <p:extLst>
      <p:ext uri="{BB962C8B-B14F-4D97-AF65-F5344CB8AC3E}">
        <p14:creationId xmlns:p14="http://schemas.microsoft.com/office/powerpoint/2010/main" val="11450494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317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381001" y="1228725"/>
            <a:ext cx="11420474" cy="4493538"/>
          </a:xfrm>
          <a:prstGeom prst="rect">
            <a:avLst/>
          </a:prstGeom>
        </p:spPr>
        <p:txBody>
          <a:bodyPr wrap="square">
            <a:spAutoFit/>
          </a:bodyPr>
          <a:lstStyle/>
          <a:p>
            <a:r>
              <a:rPr lang="en-US" sz="2800" b="1" dirty="0" smtClean="0">
                <a:solidFill>
                  <a:schemeClr val="accent1">
                    <a:lumMod val="50000"/>
                  </a:schemeClr>
                </a:solidFill>
              </a:rPr>
              <a:t>Vehicle Inspection Repair and Maintenance Part §396:</a:t>
            </a:r>
          </a:p>
          <a:p>
            <a:endParaRPr lang="en-US" sz="1200" b="1" dirty="0" smtClean="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Annual inspections must be:</a:t>
            </a:r>
          </a:p>
          <a:p>
            <a:pPr marL="1371600" lvl="2" indent="-457200">
              <a:buFont typeface="Arial" panose="020B0604020202020204" pitchFamily="34" charset="0"/>
              <a:buChar char="•"/>
            </a:pPr>
            <a:r>
              <a:rPr lang="en-US" sz="2800" dirty="0" smtClean="0">
                <a:solidFill>
                  <a:schemeClr val="accent1">
                    <a:lumMod val="50000"/>
                  </a:schemeClr>
                </a:solidFill>
              </a:rPr>
              <a:t>Performed by someone qualified in accordance with §396.19</a:t>
            </a:r>
          </a:p>
          <a:p>
            <a:pPr marL="1371600" lvl="2" indent="-457200">
              <a:buFont typeface="Arial" panose="020B0604020202020204" pitchFamily="34" charset="0"/>
              <a:buChar char="•"/>
            </a:pPr>
            <a:r>
              <a:rPr lang="en-US" sz="2800" dirty="0" smtClean="0">
                <a:solidFill>
                  <a:schemeClr val="accent1">
                    <a:lumMod val="50000"/>
                  </a:schemeClr>
                </a:solidFill>
              </a:rPr>
              <a:t>An inspection report must contain: </a:t>
            </a:r>
          </a:p>
          <a:p>
            <a:pPr marL="1828800" lvl="3" indent="-457200">
              <a:buFont typeface="Courier New" panose="02070309020205020404" pitchFamily="49" charset="0"/>
              <a:buChar char="o"/>
            </a:pPr>
            <a:r>
              <a:rPr lang="en-US" sz="2600" dirty="0" smtClean="0">
                <a:solidFill>
                  <a:schemeClr val="accent1">
                    <a:lumMod val="50000"/>
                  </a:schemeClr>
                </a:solidFill>
              </a:rPr>
              <a:t>Name of inspector, motor carrier name, date, vehicle, and components inspected</a:t>
            </a:r>
          </a:p>
          <a:p>
            <a:pPr marL="1828800" lvl="3" indent="-457200">
              <a:buFont typeface="Courier New" panose="02070309020205020404" pitchFamily="49" charset="0"/>
              <a:buChar char="o"/>
            </a:pPr>
            <a:r>
              <a:rPr lang="en-US" sz="2600" dirty="0" smtClean="0">
                <a:solidFill>
                  <a:schemeClr val="accent1">
                    <a:lumMod val="50000"/>
                  </a:schemeClr>
                </a:solidFill>
              </a:rPr>
              <a:t>A statement certifying accuracy and completeness of inspection</a:t>
            </a:r>
          </a:p>
          <a:p>
            <a:pPr marL="914400" lvl="1" indent="-457200">
              <a:buFont typeface="Wingdings" panose="05000000000000000000" pitchFamily="2" charset="2"/>
              <a:buChar char="Ø"/>
            </a:pPr>
            <a:r>
              <a:rPr lang="en-US" sz="2800" dirty="0" smtClean="0">
                <a:solidFill>
                  <a:schemeClr val="accent1">
                    <a:lumMod val="50000"/>
                  </a:schemeClr>
                </a:solidFill>
              </a:rPr>
              <a:t>Report is retained for 14 months where the vehicle is housed or maintained</a:t>
            </a:r>
          </a:p>
          <a:p>
            <a:pPr marL="457200" indent="-457200">
              <a:buFont typeface="Wingdings" panose="05000000000000000000" pitchFamily="2" charset="2"/>
              <a:buChar char="Ø"/>
            </a:pPr>
            <a:endParaRPr lang="en-US" sz="2800" b="1" dirty="0" smtClean="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21</a:t>
            </a:fld>
            <a:endParaRPr lang="en-US" dirty="0"/>
          </a:p>
        </p:txBody>
      </p:sp>
    </p:spTree>
    <p:extLst>
      <p:ext uri="{BB962C8B-B14F-4D97-AF65-F5344CB8AC3E}">
        <p14:creationId xmlns:p14="http://schemas.microsoft.com/office/powerpoint/2010/main" val="23614254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317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381001" y="1228725"/>
            <a:ext cx="11420474" cy="3293209"/>
          </a:xfrm>
          <a:prstGeom prst="rect">
            <a:avLst/>
          </a:prstGeom>
        </p:spPr>
        <p:txBody>
          <a:bodyPr wrap="square">
            <a:spAutoFit/>
          </a:bodyPr>
          <a:lstStyle/>
          <a:p>
            <a:r>
              <a:rPr lang="en-US" sz="2800" b="1" dirty="0" smtClean="0">
                <a:solidFill>
                  <a:schemeClr val="accent1">
                    <a:lumMod val="50000"/>
                  </a:schemeClr>
                </a:solidFill>
              </a:rPr>
              <a:t>Vehicle Inspection Repair and Maintenance Part §396:</a:t>
            </a:r>
          </a:p>
          <a:p>
            <a:endParaRPr lang="en-US" sz="1200" b="1" dirty="0" smtClean="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During roadside inspections, the vehicle must have either:</a:t>
            </a:r>
          </a:p>
          <a:p>
            <a:pPr marL="914400" lvl="1" indent="-457200">
              <a:buFont typeface="Wingdings" panose="05000000000000000000" pitchFamily="2" charset="2"/>
              <a:buChar char="Ø"/>
            </a:pPr>
            <a:endParaRPr lang="en-US" sz="2800" dirty="0" smtClean="0">
              <a:solidFill>
                <a:schemeClr val="accent1">
                  <a:lumMod val="50000"/>
                </a:schemeClr>
              </a:solidFill>
            </a:endParaRPr>
          </a:p>
          <a:p>
            <a:pPr marL="1371600" lvl="2" indent="-457200">
              <a:buFont typeface="Arial" panose="020B0604020202020204" pitchFamily="34" charset="0"/>
              <a:buChar char="•"/>
            </a:pPr>
            <a:r>
              <a:rPr lang="en-US" sz="2800" dirty="0" smtClean="0">
                <a:solidFill>
                  <a:schemeClr val="accent1">
                    <a:lumMod val="50000"/>
                  </a:schemeClr>
                </a:solidFill>
              </a:rPr>
              <a:t>A copy of the report, or</a:t>
            </a:r>
          </a:p>
          <a:p>
            <a:pPr lvl="2"/>
            <a:r>
              <a:rPr lang="en-US" sz="2800" dirty="0" smtClean="0">
                <a:solidFill>
                  <a:schemeClr val="accent1">
                    <a:lumMod val="50000"/>
                  </a:schemeClr>
                </a:solidFill>
              </a:rPr>
              <a:t> </a:t>
            </a:r>
          </a:p>
          <a:p>
            <a:pPr marL="1371600" lvl="2" indent="-457200">
              <a:buFont typeface="Arial" panose="020B0604020202020204" pitchFamily="34" charset="0"/>
              <a:buChar char="•"/>
            </a:pPr>
            <a:r>
              <a:rPr lang="en-US" sz="2800" dirty="0" smtClean="0">
                <a:solidFill>
                  <a:schemeClr val="accent1">
                    <a:lumMod val="50000"/>
                  </a:schemeClr>
                </a:solidFill>
              </a:rPr>
              <a:t>A decal with the information specified in §396.17(c)(2)</a:t>
            </a:r>
          </a:p>
          <a:p>
            <a:pPr marL="457200" indent="-457200">
              <a:buFont typeface="Wingdings" panose="05000000000000000000" pitchFamily="2" charset="2"/>
              <a:buChar char="Ø"/>
            </a:pPr>
            <a:endParaRPr lang="en-US" sz="2800" b="1" dirty="0" smtClean="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22</a:t>
            </a:fld>
            <a:endParaRPr lang="en-US" dirty="0"/>
          </a:p>
        </p:txBody>
      </p:sp>
    </p:spTree>
    <p:extLst>
      <p:ext uri="{BB962C8B-B14F-4D97-AF65-F5344CB8AC3E}">
        <p14:creationId xmlns:p14="http://schemas.microsoft.com/office/powerpoint/2010/main" val="34279580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317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381001" y="1228725"/>
            <a:ext cx="11420474" cy="5447645"/>
          </a:xfrm>
          <a:prstGeom prst="rect">
            <a:avLst/>
          </a:prstGeom>
        </p:spPr>
        <p:txBody>
          <a:bodyPr wrap="square">
            <a:spAutoFit/>
          </a:bodyPr>
          <a:lstStyle/>
          <a:p>
            <a:r>
              <a:rPr lang="en-US" sz="2800" b="1" dirty="0" smtClean="0">
                <a:solidFill>
                  <a:schemeClr val="accent1">
                    <a:lumMod val="50000"/>
                  </a:schemeClr>
                </a:solidFill>
              </a:rPr>
              <a:t>Vehicle Inspection Repair and Maintenance Part §396:</a:t>
            </a:r>
          </a:p>
          <a:p>
            <a:endParaRPr lang="en-US" sz="1200" b="1" dirty="0" smtClean="0">
              <a:solidFill>
                <a:schemeClr val="accent1">
                  <a:lumMod val="50000"/>
                </a:schemeClr>
              </a:solidFill>
            </a:endParaRPr>
          </a:p>
          <a:p>
            <a:pPr marL="914400" lvl="1" indent="-457200">
              <a:buFont typeface="Wingdings" panose="05000000000000000000" pitchFamily="2" charset="2"/>
              <a:buChar char="Ø"/>
              <a:tabLst>
                <a:tab pos="685800" algn="l"/>
              </a:tabLst>
            </a:pPr>
            <a:r>
              <a:rPr lang="en-US" sz="2800" b="1" dirty="0" smtClean="0">
                <a:solidFill>
                  <a:schemeClr val="accent1">
                    <a:lumMod val="50000"/>
                  </a:schemeClr>
                </a:solidFill>
              </a:rPr>
              <a:t>Roadside inspection reports §396.9:</a:t>
            </a:r>
          </a:p>
          <a:p>
            <a:pPr marL="1371600" lvl="2" indent="-457200">
              <a:buFont typeface="Arial" panose="020B0604020202020204" pitchFamily="34" charset="0"/>
              <a:buChar char="•"/>
              <a:tabLst>
                <a:tab pos="685800" algn="l"/>
              </a:tabLst>
            </a:pPr>
            <a:endParaRPr lang="en-US" sz="2800" dirty="0" smtClean="0">
              <a:solidFill>
                <a:schemeClr val="accent1">
                  <a:lumMod val="50000"/>
                </a:schemeClr>
              </a:solidFill>
            </a:endParaRPr>
          </a:p>
          <a:p>
            <a:pPr marL="1371600" lvl="2" indent="-457200">
              <a:buFont typeface="Arial" panose="020B0604020202020204" pitchFamily="34" charset="0"/>
              <a:buChar char="•"/>
              <a:tabLst>
                <a:tab pos="685800" algn="l"/>
              </a:tabLst>
            </a:pPr>
            <a:r>
              <a:rPr lang="en-US" sz="2800" dirty="0" smtClean="0">
                <a:solidFill>
                  <a:schemeClr val="accent1">
                    <a:lumMod val="50000"/>
                  </a:schemeClr>
                </a:solidFill>
              </a:rPr>
              <a:t>Drivers must turn forms into their carriers within 24 hours </a:t>
            </a:r>
          </a:p>
          <a:p>
            <a:pPr marL="1371600" lvl="2" indent="-457200">
              <a:buFont typeface="Arial" panose="020B0604020202020204" pitchFamily="34" charset="0"/>
              <a:buChar char="•"/>
              <a:tabLst>
                <a:tab pos="685800" algn="l"/>
              </a:tabLst>
            </a:pPr>
            <a:endParaRPr lang="en-US" sz="2800" dirty="0" smtClean="0">
              <a:solidFill>
                <a:schemeClr val="accent1">
                  <a:lumMod val="50000"/>
                </a:schemeClr>
              </a:solidFill>
            </a:endParaRPr>
          </a:p>
          <a:p>
            <a:pPr marL="1371600" lvl="2" indent="-457200">
              <a:buFont typeface="Arial" panose="020B0604020202020204" pitchFamily="34" charset="0"/>
              <a:buChar char="•"/>
              <a:tabLst>
                <a:tab pos="685800" algn="l"/>
              </a:tabLst>
            </a:pPr>
            <a:r>
              <a:rPr lang="en-US" sz="2800" dirty="0" smtClean="0">
                <a:solidFill>
                  <a:schemeClr val="accent1">
                    <a:lumMod val="50000"/>
                  </a:schemeClr>
                </a:solidFill>
              </a:rPr>
              <a:t>If not returning within 24 hours, driver must faxed, mail, or transmit the form to the carrier</a:t>
            </a:r>
          </a:p>
          <a:p>
            <a:pPr marL="1371600" lvl="2" indent="-457200">
              <a:buFont typeface="Arial" panose="020B0604020202020204" pitchFamily="34" charset="0"/>
              <a:buChar char="•"/>
              <a:tabLst>
                <a:tab pos="685800" algn="l"/>
              </a:tabLst>
            </a:pPr>
            <a:endParaRPr lang="en-US" sz="2800" dirty="0" smtClean="0">
              <a:solidFill>
                <a:schemeClr val="accent1">
                  <a:lumMod val="50000"/>
                </a:schemeClr>
              </a:solidFill>
            </a:endParaRPr>
          </a:p>
          <a:p>
            <a:pPr marL="1371600" lvl="2" indent="-457200">
              <a:buFont typeface="Arial" panose="020B0604020202020204" pitchFamily="34" charset="0"/>
              <a:buChar char="•"/>
              <a:tabLst>
                <a:tab pos="685800" algn="l"/>
              </a:tabLst>
            </a:pPr>
            <a:r>
              <a:rPr lang="en-US" sz="2800" dirty="0" smtClean="0">
                <a:solidFill>
                  <a:schemeClr val="accent1">
                    <a:lumMod val="50000"/>
                  </a:schemeClr>
                </a:solidFill>
              </a:rPr>
              <a:t>One copy showing repairs is sent to the state, and one copy is kept by the carrier for 12  months at the principal place of business or where vehicle is housed</a:t>
            </a:r>
          </a:p>
          <a:p>
            <a:pPr marL="457200" indent="-457200">
              <a:buFont typeface="Wingdings" panose="05000000000000000000" pitchFamily="2" charset="2"/>
              <a:buChar char="Ø"/>
              <a:tabLst>
                <a:tab pos="685800" algn="l"/>
              </a:tabLst>
            </a:pPr>
            <a:endParaRPr lang="en-US" sz="2800" b="1" dirty="0" smtClean="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23</a:t>
            </a:fld>
            <a:endParaRPr lang="en-US" dirty="0"/>
          </a:p>
        </p:txBody>
      </p:sp>
    </p:spTree>
    <p:extLst>
      <p:ext uri="{BB962C8B-B14F-4D97-AF65-F5344CB8AC3E}">
        <p14:creationId xmlns:p14="http://schemas.microsoft.com/office/powerpoint/2010/main" val="21944053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317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381001" y="1228725"/>
            <a:ext cx="11420474" cy="4985980"/>
          </a:xfrm>
          <a:prstGeom prst="rect">
            <a:avLst/>
          </a:prstGeom>
        </p:spPr>
        <p:txBody>
          <a:bodyPr wrap="square">
            <a:spAutoFit/>
          </a:bodyPr>
          <a:lstStyle/>
          <a:p>
            <a:r>
              <a:rPr lang="en-US" sz="2800" b="1" dirty="0" smtClean="0">
                <a:solidFill>
                  <a:schemeClr val="accent1">
                    <a:lumMod val="50000"/>
                  </a:schemeClr>
                </a:solidFill>
              </a:rPr>
              <a:t>Vehicle Inspection Repair and Maintenance Part §396:</a:t>
            </a:r>
          </a:p>
          <a:p>
            <a:endParaRPr lang="en-US" sz="1200" b="1" dirty="0" smtClean="0">
              <a:solidFill>
                <a:schemeClr val="accent1">
                  <a:lumMod val="50000"/>
                </a:schemeClr>
              </a:solidFill>
            </a:endParaRPr>
          </a:p>
          <a:p>
            <a:pPr marL="914400" lvl="1" indent="-457200">
              <a:buFont typeface="Wingdings" panose="05000000000000000000" pitchFamily="2" charset="2"/>
              <a:buChar char="Ø"/>
            </a:pPr>
            <a:r>
              <a:rPr lang="en-US" sz="2800" b="1" dirty="0" smtClean="0">
                <a:solidFill>
                  <a:schemeClr val="accent1">
                    <a:lumMod val="50000"/>
                  </a:schemeClr>
                </a:solidFill>
              </a:rPr>
              <a:t>Driver Daily Vehicle Inspection Report (DVIR)</a:t>
            </a:r>
          </a:p>
          <a:p>
            <a:pPr marL="914400" lvl="1" indent="-457200">
              <a:buFont typeface="Wingdings" panose="05000000000000000000" pitchFamily="2" charset="2"/>
              <a:buChar char="Ø"/>
            </a:pPr>
            <a:endParaRPr lang="en-US" sz="2800" b="1" dirty="0" smtClean="0">
              <a:solidFill>
                <a:schemeClr val="accent1">
                  <a:lumMod val="50000"/>
                </a:schemeClr>
              </a:solidFill>
            </a:endParaRPr>
          </a:p>
          <a:p>
            <a:pPr marL="1371600" lvl="2" indent="-457200">
              <a:buFont typeface="Arial" panose="020B0604020202020204" pitchFamily="34" charset="0"/>
              <a:buChar char="•"/>
            </a:pPr>
            <a:r>
              <a:rPr lang="en-US" sz="2800" dirty="0" smtClean="0">
                <a:solidFill>
                  <a:schemeClr val="accent1">
                    <a:lumMod val="50000"/>
                  </a:schemeClr>
                </a:solidFill>
              </a:rPr>
              <a:t>Documents post-trip inspection (§396.11)</a:t>
            </a:r>
          </a:p>
          <a:p>
            <a:pPr marL="1371600" lvl="2" indent="-457200">
              <a:buFont typeface="Arial" panose="020B0604020202020204" pitchFamily="34" charset="0"/>
              <a:buChar char="•"/>
            </a:pPr>
            <a:endParaRPr lang="en-US" sz="2800" dirty="0">
              <a:solidFill>
                <a:schemeClr val="accent1">
                  <a:lumMod val="50000"/>
                </a:schemeClr>
              </a:solidFill>
            </a:endParaRPr>
          </a:p>
          <a:p>
            <a:pPr marL="1371600" lvl="2" indent="-457200">
              <a:buFont typeface="Arial" panose="020B0604020202020204" pitchFamily="34" charset="0"/>
              <a:buChar char="•"/>
            </a:pPr>
            <a:r>
              <a:rPr lang="en-US" sz="2800" dirty="0" smtClean="0">
                <a:solidFill>
                  <a:schemeClr val="accent1">
                    <a:lumMod val="50000"/>
                  </a:schemeClr>
                </a:solidFill>
              </a:rPr>
              <a:t>Referenced during pre-trip inspection (§396.13)</a:t>
            </a:r>
          </a:p>
          <a:p>
            <a:pPr marL="1371600" lvl="2" indent="-457200">
              <a:buFont typeface="Arial" panose="020B0604020202020204" pitchFamily="34" charset="0"/>
              <a:buChar char="•"/>
            </a:pPr>
            <a:endParaRPr lang="en-US" sz="2800" dirty="0" smtClean="0">
              <a:solidFill>
                <a:schemeClr val="accent1">
                  <a:lumMod val="50000"/>
                </a:schemeClr>
              </a:solidFill>
            </a:endParaRPr>
          </a:p>
          <a:p>
            <a:pPr marL="1371600" lvl="2" indent="-457200">
              <a:buFont typeface="Arial" panose="020B0604020202020204" pitchFamily="34" charset="0"/>
              <a:buChar char="•"/>
            </a:pPr>
            <a:r>
              <a:rPr lang="en-US" sz="2800" dirty="0" smtClean="0">
                <a:solidFill>
                  <a:schemeClr val="accent1">
                    <a:lumMod val="50000"/>
                  </a:schemeClr>
                </a:solidFill>
              </a:rPr>
              <a:t>Retained, along with certificate of repairs and driver’s pre-trip </a:t>
            </a:r>
            <a:br>
              <a:rPr lang="en-US" sz="2800" dirty="0" smtClean="0">
                <a:solidFill>
                  <a:schemeClr val="accent1">
                    <a:lumMod val="50000"/>
                  </a:schemeClr>
                </a:solidFill>
              </a:rPr>
            </a:br>
            <a:r>
              <a:rPr lang="en-US" sz="2800" dirty="0" smtClean="0">
                <a:solidFill>
                  <a:schemeClr val="accent1">
                    <a:lumMod val="50000"/>
                  </a:schemeClr>
                </a:solidFill>
              </a:rPr>
              <a:t>review for 3 months at principal place of business or where vehicle </a:t>
            </a:r>
            <a:br>
              <a:rPr lang="en-US" sz="2800" dirty="0" smtClean="0">
                <a:solidFill>
                  <a:schemeClr val="accent1">
                    <a:lumMod val="50000"/>
                  </a:schemeClr>
                </a:solidFill>
              </a:rPr>
            </a:br>
            <a:r>
              <a:rPr lang="en-US" sz="2800" dirty="0" smtClean="0">
                <a:solidFill>
                  <a:schemeClr val="accent1">
                    <a:lumMod val="50000"/>
                  </a:schemeClr>
                </a:solidFill>
              </a:rPr>
              <a:t>is housed</a:t>
            </a:r>
          </a:p>
          <a:p>
            <a:endParaRPr lang="en-US" sz="2600" b="1" dirty="0" smtClean="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24</a:t>
            </a:fld>
            <a:endParaRPr lang="en-US" dirty="0"/>
          </a:p>
        </p:txBody>
      </p:sp>
    </p:spTree>
    <p:extLst>
      <p:ext uri="{BB962C8B-B14F-4D97-AF65-F5344CB8AC3E}">
        <p14:creationId xmlns:p14="http://schemas.microsoft.com/office/powerpoint/2010/main" val="28107665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317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381001" y="1228725"/>
            <a:ext cx="11420474" cy="5016758"/>
          </a:xfrm>
          <a:prstGeom prst="rect">
            <a:avLst/>
          </a:prstGeom>
        </p:spPr>
        <p:txBody>
          <a:bodyPr wrap="square">
            <a:spAutoFit/>
          </a:bodyPr>
          <a:lstStyle/>
          <a:p>
            <a:r>
              <a:rPr lang="en-US" sz="2800" b="1" dirty="0" smtClean="0">
                <a:solidFill>
                  <a:schemeClr val="accent1">
                    <a:lumMod val="50000"/>
                  </a:schemeClr>
                </a:solidFill>
              </a:rPr>
              <a:t>Vehicle Inspection Repair and Maintenance Part §396:</a:t>
            </a:r>
          </a:p>
          <a:p>
            <a:endParaRPr lang="en-US" sz="1200" b="1" dirty="0" smtClean="0">
              <a:solidFill>
                <a:schemeClr val="accent1">
                  <a:lumMod val="50000"/>
                </a:schemeClr>
              </a:solidFill>
            </a:endParaRPr>
          </a:p>
          <a:p>
            <a:pPr marL="914400" lvl="1" indent="-457200">
              <a:buFont typeface="Wingdings" panose="05000000000000000000" pitchFamily="2" charset="2"/>
              <a:buChar char="Ø"/>
            </a:pPr>
            <a:r>
              <a:rPr lang="en-US" sz="2800" b="1" dirty="0" smtClean="0">
                <a:solidFill>
                  <a:schemeClr val="accent1">
                    <a:lumMod val="50000"/>
                  </a:schemeClr>
                </a:solidFill>
              </a:rPr>
              <a:t>Evidence of annual inspector credentials (§396.19):</a:t>
            </a:r>
          </a:p>
          <a:p>
            <a:pPr marL="914400" lvl="1" indent="-457200">
              <a:buFont typeface="Wingdings" panose="05000000000000000000" pitchFamily="2" charset="2"/>
              <a:buChar char="Ø"/>
            </a:pPr>
            <a:endParaRPr lang="en-US" sz="2800" b="1" dirty="0" smtClean="0">
              <a:solidFill>
                <a:schemeClr val="accent1">
                  <a:lumMod val="50000"/>
                </a:schemeClr>
              </a:solidFill>
            </a:endParaRPr>
          </a:p>
          <a:p>
            <a:pPr marL="1371600" lvl="2" indent="-457200">
              <a:buFont typeface="Arial" panose="020B0604020202020204" pitchFamily="34" charset="0"/>
              <a:buChar char="•"/>
            </a:pPr>
            <a:r>
              <a:rPr lang="en-US" sz="2800" dirty="0" smtClean="0">
                <a:solidFill>
                  <a:schemeClr val="accent1">
                    <a:lumMod val="50000"/>
                  </a:schemeClr>
                </a:solidFill>
              </a:rPr>
              <a:t>Must show he/she is capable of performing an inspection by reason of experience, training, or both. </a:t>
            </a:r>
          </a:p>
          <a:p>
            <a:pPr marL="1371600" lvl="2" indent="-457200">
              <a:buFont typeface="Arial" panose="020B0604020202020204" pitchFamily="34" charset="0"/>
              <a:buChar char="•"/>
            </a:pPr>
            <a:endParaRPr lang="en-US" sz="2800" dirty="0" smtClean="0">
              <a:solidFill>
                <a:schemeClr val="accent1">
                  <a:lumMod val="50000"/>
                </a:schemeClr>
              </a:solidFill>
            </a:endParaRPr>
          </a:p>
          <a:p>
            <a:pPr marL="1371600" lvl="2" indent="-457200">
              <a:buFont typeface="Arial" panose="020B0604020202020204" pitchFamily="34" charset="0"/>
              <a:buChar char="•"/>
            </a:pPr>
            <a:r>
              <a:rPr lang="en-US" sz="2800" dirty="0" smtClean="0">
                <a:solidFill>
                  <a:schemeClr val="accent1">
                    <a:lumMod val="50000"/>
                  </a:schemeClr>
                </a:solidFill>
              </a:rPr>
              <a:t>Documentation is kept until 1 year after employee stops performing inspections</a:t>
            </a:r>
          </a:p>
          <a:p>
            <a:pPr marL="1371600" lvl="2" indent="-457200">
              <a:buFont typeface="Arial" panose="020B0604020202020204" pitchFamily="34" charset="0"/>
              <a:buChar char="•"/>
            </a:pPr>
            <a:endParaRPr lang="en-US" sz="2800" dirty="0" smtClean="0">
              <a:solidFill>
                <a:schemeClr val="accent1">
                  <a:lumMod val="50000"/>
                </a:schemeClr>
              </a:solidFill>
            </a:endParaRPr>
          </a:p>
          <a:p>
            <a:pPr marL="1371600" lvl="2" indent="-457200">
              <a:buFont typeface="Arial" panose="020B0604020202020204" pitchFamily="34" charset="0"/>
              <a:buChar char="•"/>
            </a:pPr>
            <a:r>
              <a:rPr lang="en-US" sz="2800" dirty="0" smtClean="0">
                <a:solidFill>
                  <a:schemeClr val="accent1">
                    <a:lumMod val="50000"/>
                  </a:schemeClr>
                </a:solidFill>
              </a:rPr>
              <a:t>Unspecified location </a:t>
            </a:r>
          </a:p>
          <a:p>
            <a:endParaRPr lang="en-US" sz="2800" b="1" dirty="0" smtClean="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25</a:t>
            </a:fld>
            <a:endParaRPr lang="en-US" dirty="0"/>
          </a:p>
        </p:txBody>
      </p:sp>
    </p:spTree>
    <p:extLst>
      <p:ext uri="{BB962C8B-B14F-4D97-AF65-F5344CB8AC3E}">
        <p14:creationId xmlns:p14="http://schemas.microsoft.com/office/powerpoint/2010/main" val="34388255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317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666749" y="1190625"/>
            <a:ext cx="10086975" cy="5324535"/>
          </a:xfrm>
          <a:prstGeom prst="rect">
            <a:avLst/>
          </a:prstGeom>
        </p:spPr>
        <p:txBody>
          <a:bodyPr wrap="square">
            <a:spAutoFit/>
          </a:bodyPr>
          <a:lstStyle/>
          <a:p>
            <a:r>
              <a:rPr lang="en-US" sz="2800" b="1" dirty="0" smtClean="0">
                <a:solidFill>
                  <a:schemeClr val="accent1">
                    <a:lumMod val="50000"/>
                  </a:schemeClr>
                </a:solidFill>
              </a:rPr>
              <a:t>Vehicle Inspection Repair and Maintenance Part §396:</a:t>
            </a:r>
          </a:p>
          <a:p>
            <a:endParaRPr lang="en-US" sz="1200" b="1" dirty="0" smtClean="0">
              <a:solidFill>
                <a:schemeClr val="accent1">
                  <a:lumMod val="50000"/>
                </a:schemeClr>
              </a:solidFill>
            </a:endParaRPr>
          </a:p>
          <a:p>
            <a:pPr marL="914400" lvl="1" indent="-457200">
              <a:buFont typeface="Wingdings" panose="05000000000000000000" pitchFamily="2" charset="2"/>
              <a:buChar char="Ø"/>
            </a:pPr>
            <a:r>
              <a:rPr lang="en-US" sz="2800" b="1" dirty="0" smtClean="0">
                <a:solidFill>
                  <a:schemeClr val="accent1">
                    <a:lumMod val="50000"/>
                  </a:schemeClr>
                </a:solidFill>
              </a:rPr>
              <a:t>Evidence of brake inspector credentials (§396.25):</a:t>
            </a:r>
          </a:p>
          <a:p>
            <a:pPr marL="1371600" lvl="2" indent="-457200">
              <a:buFont typeface="Arial" panose="020B0604020202020204" pitchFamily="34" charset="0"/>
              <a:buChar char="•"/>
            </a:pPr>
            <a:endParaRPr lang="en-US" sz="2800" b="1" dirty="0">
              <a:solidFill>
                <a:schemeClr val="accent1">
                  <a:lumMod val="50000"/>
                </a:schemeClr>
              </a:solidFill>
            </a:endParaRPr>
          </a:p>
          <a:p>
            <a:pPr marL="1371600" lvl="2" indent="-457200">
              <a:buFont typeface="Arial" panose="020B0604020202020204" pitchFamily="34" charset="0"/>
              <a:buChar char="•"/>
            </a:pPr>
            <a:r>
              <a:rPr lang="en-US" sz="2800" dirty="0" smtClean="0">
                <a:solidFill>
                  <a:schemeClr val="accent1">
                    <a:lumMod val="50000"/>
                  </a:schemeClr>
                </a:solidFill>
              </a:rPr>
              <a:t>Must show he/she is capable of performing an inspection by reason of experience, training, or both. </a:t>
            </a:r>
          </a:p>
          <a:p>
            <a:pPr marL="1371600" lvl="2" indent="-457200">
              <a:buFont typeface="Arial" panose="020B0604020202020204" pitchFamily="34" charset="0"/>
              <a:buChar char="•"/>
            </a:pPr>
            <a:endParaRPr lang="en-US" sz="2800" dirty="0" smtClean="0">
              <a:solidFill>
                <a:schemeClr val="accent1">
                  <a:lumMod val="50000"/>
                </a:schemeClr>
              </a:solidFill>
            </a:endParaRPr>
          </a:p>
          <a:p>
            <a:pPr marL="1371600" lvl="2" indent="-457200">
              <a:buFont typeface="Arial" panose="020B0604020202020204" pitchFamily="34" charset="0"/>
              <a:buChar char="•"/>
            </a:pPr>
            <a:r>
              <a:rPr lang="en-US" sz="2800" dirty="0" smtClean="0">
                <a:solidFill>
                  <a:schemeClr val="accent1">
                    <a:lumMod val="50000"/>
                  </a:schemeClr>
                </a:solidFill>
              </a:rPr>
              <a:t>Documentation is kept until 1 year after employee stops performing inspections</a:t>
            </a:r>
          </a:p>
          <a:p>
            <a:pPr marL="1371600" lvl="2" indent="-457200">
              <a:buFont typeface="Arial" panose="020B0604020202020204" pitchFamily="34" charset="0"/>
              <a:buChar char="•"/>
            </a:pPr>
            <a:endParaRPr lang="en-US" sz="2800" dirty="0" smtClean="0">
              <a:solidFill>
                <a:schemeClr val="accent1">
                  <a:lumMod val="50000"/>
                </a:schemeClr>
              </a:solidFill>
            </a:endParaRPr>
          </a:p>
          <a:p>
            <a:pPr marL="1371600" lvl="2" indent="-457200">
              <a:buFont typeface="Arial" panose="020B0604020202020204" pitchFamily="34" charset="0"/>
              <a:buChar char="•"/>
            </a:pPr>
            <a:r>
              <a:rPr lang="en-US" sz="2800" dirty="0" smtClean="0">
                <a:solidFill>
                  <a:schemeClr val="accent1">
                    <a:lumMod val="50000"/>
                  </a:schemeClr>
                </a:solidFill>
              </a:rPr>
              <a:t>Principal place of business or where employee is based</a:t>
            </a:r>
          </a:p>
          <a:p>
            <a:pPr marL="342900" indent="-342900">
              <a:buFont typeface="Arial" panose="020B0604020202020204" pitchFamily="34" charset="0"/>
              <a:buChar char="•"/>
            </a:pPr>
            <a:endParaRPr lang="en-US" sz="2400" dirty="0" smtClean="0">
              <a:solidFill>
                <a:schemeClr val="accent1">
                  <a:lumMod val="50000"/>
                </a:schemeClr>
              </a:solidFill>
            </a:endParaRPr>
          </a:p>
          <a:p>
            <a:endParaRPr lang="en-US" sz="2400" b="1" dirty="0" smtClean="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26</a:t>
            </a:fld>
            <a:endParaRPr lang="en-US" dirty="0"/>
          </a:p>
        </p:txBody>
      </p:sp>
    </p:spTree>
    <p:extLst>
      <p:ext uri="{BB962C8B-B14F-4D97-AF65-F5344CB8AC3E}">
        <p14:creationId xmlns:p14="http://schemas.microsoft.com/office/powerpoint/2010/main" val="27815774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317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666749" y="1190625"/>
            <a:ext cx="10086975" cy="4154984"/>
          </a:xfrm>
          <a:prstGeom prst="rect">
            <a:avLst/>
          </a:prstGeom>
        </p:spPr>
        <p:txBody>
          <a:bodyPr wrap="square">
            <a:spAutoFit/>
          </a:bodyPr>
          <a:lstStyle/>
          <a:p>
            <a:r>
              <a:rPr lang="en-US" sz="2800" b="1" dirty="0" smtClean="0">
                <a:solidFill>
                  <a:schemeClr val="accent1">
                    <a:lumMod val="50000"/>
                  </a:schemeClr>
                </a:solidFill>
              </a:rPr>
              <a:t>Vehicle Inspection Repair and Maintenance Part §396:</a:t>
            </a:r>
          </a:p>
          <a:p>
            <a:endParaRPr lang="en-US" sz="1200" b="1" dirty="0" smtClean="0">
              <a:solidFill>
                <a:schemeClr val="accent1">
                  <a:lumMod val="50000"/>
                </a:schemeClr>
              </a:solidFill>
            </a:endParaRPr>
          </a:p>
          <a:p>
            <a:pPr marL="914400" lvl="1" indent="-457200">
              <a:buFont typeface="Wingdings" panose="05000000000000000000" pitchFamily="2" charset="2"/>
              <a:buChar char="Ø"/>
            </a:pPr>
            <a:r>
              <a:rPr lang="en-US" sz="2800" b="1" dirty="0" smtClean="0">
                <a:solidFill>
                  <a:schemeClr val="accent1">
                    <a:lumMod val="50000"/>
                  </a:schemeClr>
                </a:solidFill>
              </a:rPr>
              <a:t>Fleet Maintenance Shop Inspectors:</a:t>
            </a:r>
          </a:p>
          <a:p>
            <a:pPr marL="1371600" lvl="2" indent="-457200">
              <a:buFont typeface="Arial" panose="020B0604020202020204" pitchFamily="34" charset="0"/>
              <a:buChar char="•"/>
            </a:pPr>
            <a:endParaRPr lang="en-US" sz="2800" dirty="0" smtClean="0">
              <a:solidFill>
                <a:schemeClr val="accent1">
                  <a:lumMod val="50000"/>
                </a:schemeClr>
              </a:solidFill>
            </a:endParaRPr>
          </a:p>
          <a:p>
            <a:pPr marL="1371600" lvl="2" indent="-457200">
              <a:buFont typeface="Arial" panose="020B0604020202020204" pitchFamily="34" charset="0"/>
              <a:buChar char="•"/>
            </a:pPr>
            <a:r>
              <a:rPr lang="en-US" sz="2800" dirty="0" smtClean="0">
                <a:solidFill>
                  <a:schemeClr val="accent1">
                    <a:lumMod val="50000"/>
                  </a:schemeClr>
                </a:solidFill>
              </a:rPr>
              <a:t>Need to have proof of </a:t>
            </a:r>
            <a:r>
              <a:rPr lang="en-US" sz="2800" u="sng" dirty="0" smtClean="0">
                <a:solidFill>
                  <a:schemeClr val="accent1">
                    <a:lumMod val="50000"/>
                  </a:schemeClr>
                </a:solidFill>
              </a:rPr>
              <a:t>annua</a:t>
            </a:r>
            <a:r>
              <a:rPr lang="en-US" sz="2800" dirty="0" smtClean="0">
                <a:solidFill>
                  <a:schemeClr val="accent1">
                    <a:lumMod val="50000"/>
                  </a:schemeClr>
                </a:solidFill>
              </a:rPr>
              <a:t>l inspector’s credentials in the event of an audit</a:t>
            </a:r>
          </a:p>
          <a:p>
            <a:pPr marL="1371600" lvl="2" indent="-457200">
              <a:buFont typeface="Arial" panose="020B0604020202020204" pitchFamily="34" charset="0"/>
              <a:buChar char="•"/>
            </a:pPr>
            <a:endParaRPr lang="en-US" sz="2800" dirty="0" smtClean="0">
              <a:solidFill>
                <a:schemeClr val="accent1">
                  <a:lumMod val="50000"/>
                </a:schemeClr>
              </a:solidFill>
            </a:endParaRPr>
          </a:p>
          <a:p>
            <a:pPr marL="1371600" lvl="2" indent="-457200">
              <a:buFont typeface="Arial" panose="020B0604020202020204" pitchFamily="34" charset="0"/>
              <a:buChar char="•"/>
            </a:pPr>
            <a:r>
              <a:rPr lang="en-US" sz="2800" dirty="0" smtClean="0">
                <a:solidFill>
                  <a:schemeClr val="accent1">
                    <a:lumMod val="50000"/>
                  </a:schemeClr>
                </a:solidFill>
              </a:rPr>
              <a:t>Do not need proof of brake inspector qualifications for parties not employed by the motor carrier</a:t>
            </a:r>
          </a:p>
          <a:p>
            <a:pPr marL="914400" lvl="1" indent="-457200">
              <a:buFont typeface="Arial" panose="020B0604020202020204" pitchFamily="34" charset="0"/>
              <a:buChar char="•"/>
            </a:pPr>
            <a:endParaRPr lang="en-US" sz="2800" b="1" dirty="0" smtClean="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27</a:t>
            </a:fld>
            <a:endParaRPr lang="en-US" dirty="0"/>
          </a:p>
        </p:txBody>
      </p:sp>
    </p:spTree>
    <p:extLst>
      <p:ext uri="{BB962C8B-B14F-4D97-AF65-F5344CB8AC3E}">
        <p14:creationId xmlns:p14="http://schemas.microsoft.com/office/powerpoint/2010/main" val="14881578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974295" y="1482209"/>
            <a:ext cx="9779430" cy="3539430"/>
          </a:xfrm>
          <a:prstGeom prst="rect">
            <a:avLst/>
          </a:prstGeom>
        </p:spPr>
        <p:txBody>
          <a:bodyPr wrap="square">
            <a:spAutoFit/>
          </a:bodyPr>
          <a:lstStyle/>
          <a:p>
            <a:r>
              <a:rPr lang="en-US" sz="2800" b="1" dirty="0" smtClean="0">
                <a:solidFill>
                  <a:schemeClr val="accent1">
                    <a:lumMod val="50000"/>
                  </a:schemeClr>
                </a:solidFill>
              </a:rPr>
              <a:t>Part 380: Training Records</a:t>
            </a:r>
          </a:p>
          <a:p>
            <a:endParaRPr lang="en-US" sz="2800" b="1" dirty="0">
              <a:solidFill>
                <a:schemeClr val="accent1">
                  <a:lumMod val="50000"/>
                </a:schemeClr>
              </a:solidFill>
            </a:endParaRPr>
          </a:p>
          <a:p>
            <a:pPr marL="914400" lvl="1" indent="-457200">
              <a:buFont typeface="Wingdings" panose="05000000000000000000" pitchFamily="2" charset="2"/>
              <a:buChar char="Ø"/>
            </a:pPr>
            <a:r>
              <a:rPr lang="en-US" sz="2800" b="1" dirty="0" smtClean="0">
                <a:solidFill>
                  <a:schemeClr val="accent1">
                    <a:lumMod val="50000"/>
                  </a:schemeClr>
                </a:solidFill>
              </a:rPr>
              <a:t>Record of entry-level driver training (§380.509):</a:t>
            </a:r>
          </a:p>
          <a:p>
            <a:pPr marL="1371600" lvl="2" indent="-457200">
              <a:buFont typeface="Arial" panose="020B0604020202020204" pitchFamily="34" charset="0"/>
              <a:buChar char="•"/>
            </a:pPr>
            <a:r>
              <a:rPr lang="en-US" sz="2800" dirty="0" smtClean="0">
                <a:solidFill>
                  <a:schemeClr val="accent1">
                    <a:lumMod val="50000"/>
                  </a:schemeClr>
                </a:solidFill>
              </a:rPr>
              <a:t>Drivers need training and documentation prior to driving</a:t>
            </a:r>
          </a:p>
          <a:p>
            <a:pPr marL="1371600" lvl="2" indent="-457200">
              <a:buFont typeface="Arial" panose="020B0604020202020204" pitchFamily="34" charset="0"/>
              <a:buChar char="•"/>
            </a:pPr>
            <a:r>
              <a:rPr lang="en-US" sz="2800" dirty="0" smtClean="0">
                <a:solidFill>
                  <a:schemeClr val="accent1">
                    <a:lumMod val="50000"/>
                  </a:schemeClr>
                </a:solidFill>
              </a:rPr>
              <a:t>Documentation:</a:t>
            </a:r>
          </a:p>
          <a:p>
            <a:pPr marL="1828800" lvl="3" indent="-457200">
              <a:buFont typeface="Courier New" panose="02070309020205020404" pitchFamily="49" charset="0"/>
              <a:buChar char="o"/>
            </a:pPr>
            <a:r>
              <a:rPr lang="en-US" sz="2800" dirty="0" smtClean="0">
                <a:solidFill>
                  <a:schemeClr val="accent1">
                    <a:lumMod val="50000"/>
                  </a:schemeClr>
                </a:solidFill>
              </a:rPr>
              <a:t>Kept for duration of employment, plus 1 year</a:t>
            </a:r>
          </a:p>
          <a:p>
            <a:pPr marL="1828800" lvl="3" indent="-457200">
              <a:buFont typeface="Courier New" panose="02070309020205020404" pitchFamily="49" charset="0"/>
              <a:buChar char="o"/>
            </a:pPr>
            <a:r>
              <a:rPr lang="en-US" sz="2800" dirty="0" smtClean="0">
                <a:solidFill>
                  <a:schemeClr val="accent1">
                    <a:lumMod val="50000"/>
                  </a:schemeClr>
                </a:solidFill>
              </a:rPr>
              <a:t>Retained in Personnel or DQ file</a:t>
            </a:r>
          </a:p>
          <a:p>
            <a:pPr lvl="1"/>
            <a:endParaRPr lang="en-US" sz="2800" b="1" dirty="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28</a:t>
            </a:fld>
            <a:endParaRPr lang="en-US" dirty="0"/>
          </a:p>
        </p:txBody>
      </p:sp>
    </p:spTree>
    <p:extLst>
      <p:ext uri="{BB962C8B-B14F-4D97-AF65-F5344CB8AC3E}">
        <p14:creationId xmlns:p14="http://schemas.microsoft.com/office/powerpoint/2010/main" val="21113112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974295" y="1482209"/>
            <a:ext cx="9779430" cy="3970318"/>
          </a:xfrm>
          <a:prstGeom prst="rect">
            <a:avLst/>
          </a:prstGeom>
        </p:spPr>
        <p:txBody>
          <a:bodyPr wrap="square">
            <a:spAutoFit/>
          </a:bodyPr>
          <a:lstStyle/>
          <a:p>
            <a:r>
              <a:rPr lang="en-US" sz="2800" b="1" dirty="0" smtClean="0">
                <a:solidFill>
                  <a:schemeClr val="accent1">
                    <a:lumMod val="50000"/>
                  </a:schemeClr>
                </a:solidFill>
              </a:rPr>
              <a:t>Part 380: Training Records</a:t>
            </a:r>
          </a:p>
          <a:p>
            <a:endParaRPr lang="en-US" sz="2800" b="1" dirty="0">
              <a:solidFill>
                <a:schemeClr val="accent1">
                  <a:lumMod val="50000"/>
                </a:schemeClr>
              </a:solidFill>
            </a:endParaRPr>
          </a:p>
          <a:p>
            <a:pPr marL="914400" lvl="1" indent="-457200">
              <a:buFont typeface="Wingdings" panose="05000000000000000000" pitchFamily="2" charset="2"/>
              <a:buChar char="Ø"/>
            </a:pPr>
            <a:r>
              <a:rPr lang="en-US" sz="2800" b="1" dirty="0" smtClean="0">
                <a:solidFill>
                  <a:schemeClr val="accent1">
                    <a:lumMod val="50000"/>
                  </a:schemeClr>
                </a:solidFill>
              </a:rPr>
              <a:t>Longer Combination Vehicle (LCV) driver training (§380.111):</a:t>
            </a:r>
          </a:p>
          <a:p>
            <a:pPr marL="914400" lvl="1" indent="-457200">
              <a:buFont typeface="Wingdings" panose="05000000000000000000" pitchFamily="2" charset="2"/>
              <a:buChar char="Ø"/>
            </a:pPr>
            <a:endParaRPr lang="en-US" sz="2800" b="1" dirty="0" smtClean="0">
              <a:solidFill>
                <a:schemeClr val="accent1">
                  <a:lumMod val="50000"/>
                </a:schemeClr>
              </a:solidFill>
            </a:endParaRPr>
          </a:p>
          <a:p>
            <a:pPr marL="914400" lvl="1" indent="-457200">
              <a:buFont typeface="Wingdings" panose="05000000000000000000" pitchFamily="2" charset="2"/>
              <a:buChar char="Ø"/>
            </a:pPr>
            <a:r>
              <a:rPr lang="en-US" sz="2800" b="1" dirty="0" smtClean="0">
                <a:solidFill>
                  <a:schemeClr val="accent1">
                    <a:lumMod val="50000"/>
                  </a:schemeClr>
                </a:solidFill>
              </a:rPr>
              <a:t>Certificate of training, or certificate of grandfathering:</a:t>
            </a:r>
          </a:p>
          <a:p>
            <a:pPr marL="1371600" lvl="2" indent="-457200">
              <a:buFont typeface="Arial" panose="020B0604020202020204" pitchFamily="34" charset="0"/>
              <a:buChar char="•"/>
            </a:pPr>
            <a:r>
              <a:rPr lang="en-US" sz="2800" dirty="0" smtClean="0">
                <a:solidFill>
                  <a:schemeClr val="accent1">
                    <a:lumMod val="50000"/>
                  </a:schemeClr>
                </a:solidFill>
              </a:rPr>
              <a:t>Kept in the DQ file</a:t>
            </a:r>
          </a:p>
          <a:p>
            <a:pPr marL="1371600" lvl="2" indent="-457200">
              <a:buFont typeface="Arial" panose="020B0604020202020204" pitchFamily="34" charset="0"/>
              <a:buChar char="•"/>
            </a:pPr>
            <a:r>
              <a:rPr lang="en-US" sz="2800" dirty="0" smtClean="0">
                <a:solidFill>
                  <a:schemeClr val="accent1">
                    <a:lumMod val="50000"/>
                  </a:schemeClr>
                </a:solidFill>
              </a:rPr>
              <a:t>Retention period not specified</a:t>
            </a:r>
          </a:p>
          <a:p>
            <a:endParaRPr lang="en-US" sz="2800" b="1" dirty="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29</a:t>
            </a:fld>
            <a:endParaRPr lang="en-US" dirty="0"/>
          </a:p>
        </p:txBody>
      </p:sp>
    </p:spTree>
    <p:extLst>
      <p:ext uri="{BB962C8B-B14F-4D97-AF65-F5344CB8AC3E}">
        <p14:creationId xmlns:p14="http://schemas.microsoft.com/office/powerpoint/2010/main" val="2122347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0675" y="284163"/>
            <a:ext cx="9144000" cy="1058862"/>
          </a:xfrm>
        </p:spPr>
        <p:txBody>
          <a:bodyPr>
            <a:normAutofit/>
          </a:bodyPr>
          <a:lstStyle/>
          <a:p>
            <a:r>
              <a:rPr lang="en-US" b="1" dirty="0" smtClean="0">
                <a:solidFill>
                  <a:schemeClr val="accent1">
                    <a:lumMod val="50000"/>
                  </a:schemeClr>
                </a:solidFill>
              </a:rPr>
              <a:t>FMCSA Recordkeeping Basics</a:t>
            </a:r>
            <a:endParaRPr lang="en-US" b="1" dirty="0">
              <a:solidFill>
                <a:schemeClr val="accent1">
                  <a:lumMod val="50000"/>
                </a:schemeClr>
              </a:solidFill>
            </a:endParaRPr>
          </a:p>
        </p:txBody>
      </p:sp>
      <p:sp>
        <p:nvSpPr>
          <p:cNvPr id="4" name="Rectangle 3"/>
          <p:cNvSpPr/>
          <p:nvPr/>
        </p:nvSpPr>
        <p:spPr>
          <a:xfrm>
            <a:off x="1843087" y="1556088"/>
            <a:ext cx="8986838" cy="4401205"/>
          </a:xfrm>
          <a:prstGeom prst="rect">
            <a:avLst/>
          </a:prstGeom>
        </p:spPr>
        <p:txBody>
          <a:bodyPr wrap="square">
            <a:spAutoFit/>
          </a:bodyPr>
          <a:lstStyle/>
          <a:p>
            <a:r>
              <a:rPr lang="en-US" sz="2800" b="1" dirty="0" smtClean="0">
                <a:solidFill>
                  <a:schemeClr val="accent1">
                    <a:lumMod val="50000"/>
                  </a:schemeClr>
                </a:solidFill>
              </a:rPr>
              <a:t>§390.31 Copies of records or documents:</a:t>
            </a:r>
          </a:p>
          <a:p>
            <a:endParaRPr lang="en-US" sz="2800" b="1" dirty="0" smtClean="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Acceptable formats: scanned, microfiche, photocopies. </a:t>
            </a:r>
          </a:p>
          <a:p>
            <a:pPr marL="914400" lvl="1" indent="-457200">
              <a:buFont typeface="Wingdings" panose="05000000000000000000" pitchFamily="2" charset="2"/>
              <a:buChar char="Ø"/>
            </a:pPr>
            <a:endParaRPr lang="en-US" sz="2800" dirty="0" smtClean="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Must be as legible as original to authenticate signatures if necessary.</a:t>
            </a:r>
          </a:p>
          <a:p>
            <a:pPr marL="914400" lvl="1" indent="-457200">
              <a:buFont typeface="Wingdings" panose="05000000000000000000" pitchFamily="2" charset="2"/>
              <a:buChar char="Ø"/>
            </a:pPr>
            <a:endParaRPr lang="en-US" sz="2800" dirty="0" smtClean="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May destroy originals once scanned based on FMCSA guidance </a:t>
            </a:r>
            <a:endParaRPr lang="en-US" sz="2800" dirty="0">
              <a:solidFill>
                <a:schemeClr val="accent1">
                  <a:lumMod val="50000"/>
                </a:schemeClr>
              </a:solidFill>
            </a:endParaRPr>
          </a:p>
        </p:txBody>
      </p:sp>
      <p:sp>
        <p:nvSpPr>
          <p:cNvPr id="5" name="Footer Placeholder 4"/>
          <p:cNvSpPr>
            <a:spLocks noGrp="1"/>
          </p:cNvSpPr>
          <p:nvPr>
            <p:ph type="ftr" sz="quarter" idx="11"/>
          </p:nvPr>
        </p:nvSpPr>
        <p:spPr/>
        <p:txBody>
          <a:bodyPr/>
          <a:lstStyle/>
          <a:p>
            <a:r>
              <a:rPr lang="en-US" dirty="0" smtClean="0"/>
              <a:t>FMCSA Record Retention &amp; Recordkeeping Requirements </a:t>
            </a:r>
            <a:endParaRPr lang="en-US" dirty="0"/>
          </a:p>
        </p:txBody>
      </p:sp>
      <p:sp>
        <p:nvSpPr>
          <p:cNvPr id="6" name="Slide Number Placeholder 5"/>
          <p:cNvSpPr>
            <a:spLocks noGrp="1"/>
          </p:cNvSpPr>
          <p:nvPr>
            <p:ph type="sldNum" sz="quarter" idx="12"/>
          </p:nvPr>
        </p:nvSpPr>
        <p:spPr/>
        <p:txBody>
          <a:bodyPr/>
          <a:lstStyle/>
          <a:p>
            <a:fld id="{6D5B6149-2900-45F8-8CB1-98AD74BB3D4F}" type="slidenum">
              <a:rPr lang="en-US" smtClean="0"/>
              <a:t>3</a:t>
            </a:fld>
            <a:endParaRPr lang="en-US" dirty="0"/>
          </a:p>
        </p:txBody>
      </p:sp>
    </p:spTree>
    <p:extLst>
      <p:ext uri="{BB962C8B-B14F-4D97-AF65-F5344CB8AC3E}">
        <p14:creationId xmlns:p14="http://schemas.microsoft.com/office/powerpoint/2010/main" val="3702493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Safety Management Controls</a:t>
            </a:r>
            <a:endParaRPr lang="en-US" b="1" dirty="0">
              <a:solidFill>
                <a:schemeClr val="accent1">
                  <a:lumMod val="50000"/>
                </a:schemeClr>
              </a:solidFill>
            </a:endParaRPr>
          </a:p>
        </p:txBody>
      </p:sp>
      <p:sp>
        <p:nvSpPr>
          <p:cNvPr id="3" name="Rectangle 2"/>
          <p:cNvSpPr/>
          <p:nvPr/>
        </p:nvSpPr>
        <p:spPr>
          <a:xfrm>
            <a:off x="514350" y="1651338"/>
            <a:ext cx="11172825" cy="4031873"/>
          </a:xfrm>
          <a:prstGeom prst="rect">
            <a:avLst/>
          </a:prstGeom>
        </p:spPr>
        <p:txBody>
          <a:bodyPr wrap="square">
            <a:spAutoFit/>
          </a:bodyPr>
          <a:lstStyle/>
          <a:p>
            <a:pPr marL="914400" lvl="1" indent="-457200">
              <a:buFont typeface="Wingdings" panose="05000000000000000000" pitchFamily="2" charset="2"/>
              <a:buChar char="Ø"/>
            </a:pPr>
            <a:r>
              <a:rPr lang="en-US" sz="3200" dirty="0" smtClean="0">
                <a:solidFill>
                  <a:schemeClr val="accent1">
                    <a:lumMod val="50000"/>
                  </a:schemeClr>
                </a:solidFill>
              </a:rPr>
              <a:t>Even though not specified in regulations, FMCSA would expect to see:</a:t>
            </a:r>
          </a:p>
          <a:p>
            <a:pPr marL="1371600" lvl="2" indent="-457200">
              <a:buFont typeface="Arial" panose="020B0604020202020204" pitchFamily="34" charset="0"/>
              <a:buChar char="•"/>
            </a:pPr>
            <a:r>
              <a:rPr lang="en-US" sz="3200" dirty="0" smtClean="0">
                <a:solidFill>
                  <a:schemeClr val="accent1">
                    <a:lumMod val="50000"/>
                  </a:schemeClr>
                </a:solidFill>
              </a:rPr>
              <a:t>Training in all major areas of the FMCSRs</a:t>
            </a:r>
          </a:p>
          <a:p>
            <a:pPr marL="1371600" lvl="2" indent="-457200">
              <a:buFont typeface="Arial" panose="020B0604020202020204" pitchFamily="34" charset="0"/>
              <a:buChar char="•"/>
            </a:pPr>
            <a:r>
              <a:rPr lang="en-US" sz="3200" dirty="0" smtClean="0">
                <a:solidFill>
                  <a:schemeClr val="accent1">
                    <a:lumMod val="50000"/>
                  </a:schemeClr>
                </a:solidFill>
              </a:rPr>
              <a:t>Policies and procedures on major areas</a:t>
            </a:r>
          </a:p>
          <a:p>
            <a:pPr marL="1371600" lvl="2" indent="-457200">
              <a:buFont typeface="Arial" panose="020B0604020202020204" pitchFamily="34" charset="0"/>
              <a:buChar char="•"/>
            </a:pPr>
            <a:r>
              <a:rPr lang="en-US" sz="3200" dirty="0" smtClean="0">
                <a:solidFill>
                  <a:schemeClr val="accent1">
                    <a:lumMod val="50000"/>
                  </a:schemeClr>
                </a:solidFill>
              </a:rPr>
              <a:t>Systematic monitoring and tracking of records</a:t>
            </a:r>
          </a:p>
          <a:p>
            <a:pPr marL="914400" lvl="1" indent="-457200">
              <a:buFont typeface="Wingdings" panose="05000000000000000000" pitchFamily="2" charset="2"/>
              <a:buChar char="Ø"/>
            </a:pPr>
            <a:endParaRPr lang="en-US" sz="3200" dirty="0" smtClean="0">
              <a:solidFill>
                <a:schemeClr val="accent1">
                  <a:lumMod val="50000"/>
                </a:schemeClr>
              </a:solidFill>
            </a:endParaRPr>
          </a:p>
          <a:p>
            <a:pPr marL="914400" lvl="1" indent="-457200">
              <a:buFont typeface="Wingdings" panose="05000000000000000000" pitchFamily="2" charset="2"/>
              <a:buChar char="Ø"/>
            </a:pPr>
            <a:r>
              <a:rPr lang="en-US" sz="3200" dirty="0" smtClean="0">
                <a:solidFill>
                  <a:schemeClr val="accent1">
                    <a:lumMod val="50000"/>
                  </a:schemeClr>
                </a:solidFill>
              </a:rPr>
              <a:t>No mandatory retention periods because they are best practices to show compliance </a:t>
            </a: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30</a:t>
            </a:fld>
            <a:endParaRPr lang="en-US" dirty="0"/>
          </a:p>
        </p:txBody>
      </p:sp>
    </p:spTree>
    <p:extLst>
      <p:ext uri="{BB962C8B-B14F-4D97-AF65-F5344CB8AC3E}">
        <p14:creationId xmlns:p14="http://schemas.microsoft.com/office/powerpoint/2010/main" val="2066847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Potential Liability</a:t>
            </a:r>
            <a:endParaRPr lang="en-US" b="1" dirty="0">
              <a:solidFill>
                <a:schemeClr val="accent1">
                  <a:lumMod val="50000"/>
                </a:schemeClr>
              </a:solidFill>
            </a:endParaRPr>
          </a:p>
        </p:txBody>
      </p:sp>
      <p:sp>
        <p:nvSpPr>
          <p:cNvPr id="3" name="Rectangle 2"/>
          <p:cNvSpPr/>
          <p:nvPr/>
        </p:nvSpPr>
        <p:spPr>
          <a:xfrm>
            <a:off x="657225" y="1562785"/>
            <a:ext cx="10877550" cy="2123658"/>
          </a:xfrm>
          <a:prstGeom prst="rect">
            <a:avLst/>
          </a:prstGeom>
        </p:spPr>
        <p:txBody>
          <a:bodyPr wrap="square">
            <a:spAutoFit/>
          </a:bodyPr>
          <a:lstStyle/>
          <a:p>
            <a:r>
              <a:rPr lang="en-US" sz="4400" dirty="0" smtClean="0">
                <a:solidFill>
                  <a:schemeClr val="accent1">
                    <a:lumMod val="50000"/>
                  </a:schemeClr>
                </a:solidFill>
              </a:rPr>
              <a:t>Be sure to speak with legal counsel before tossing if the vehicle or driver record is connected to a lawsuit</a:t>
            </a:r>
            <a:endParaRPr lang="en-US" sz="4400" dirty="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31</a:t>
            </a:fld>
            <a:endParaRPr lang="en-US" dirty="0"/>
          </a:p>
        </p:txBody>
      </p:sp>
    </p:spTree>
    <p:extLst>
      <p:ext uri="{BB962C8B-B14F-4D97-AF65-F5344CB8AC3E}">
        <p14:creationId xmlns:p14="http://schemas.microsoft.com/office/powerpoint/2010/main" val="1071589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Best Practices</a:t>
            </a:r>
            <a:endParaRPr lang="en-US" b="1" dirty="0">
              <a:solidFill>
                <a:schemeClr val="accent1">
                  <a:lumMod val="50000"/>
                </a:schemeClr>
              </a:solidFill>
            </a:endParaRPr>
          </a:p>
        </p:txBody>
      </p:sp>
      <p:sp>
        <p:nvSpPr>
          <p:cNvPr id="3" name="Rectangle 2"/>
          <p:cNvSpPr/>
          <p:nvPr/>
        </p:nvSpPr>
        <p:spPr>
          <a:xfrm>
            <a:off x="742950" y="1556861"/>
            <a:ext cx="10877550" cy="3539430"/>
          </a:xfrm>
          <a:prstGeom prst="rect">
            <a:avLst/>
          </a:prstGeom>
        </p:spPr>
        <p:txBody>
          <a:bodyPr wrap="square">
            <a:spAutoFit/>
          </a:bodyPr>
          <a:lstStyle/>
          <a:p>
            <a:pPr marL="457200" indent="-457200">
              <a:buFont typeface="Wingdings" panose="05000000000000000000" pitchFamily="2" charset="2"/>
              <a:buChar char="Ø"/>
            </a:pPr>
            <a:r>
              <a:rPr lang="en-US" sz="3200" dirty="0" smtClean="0">
                <a:solidFill>
                  <a:schemeClr val="accent1">
                    <a:lumMod val="50000"/>
                  </a:schemeClr>
                </a:solidFill>
              </a:rPr>
              <a:t>FMCSRs list </a:t>
            </a:r>
            <a:r>
              <a:rPr lang="en-US" sz="3200" u="sng" dirty="0" smtClean="0">
                <a:solidFill>
                  <a:schemeClr val="accent1">
                    <a:lumMod val="50000"/>
                  </a:schemeClr>
                </a:solidFill>
              </a:rPr>
              <a:t>minimum</a:t>
            </a:r>
            <a:r>
              <a:rPr lang="en-US" sz="3200" dirty="0" smtClean="0">
                <a:solidFill>
                  <a:schemeClr val="accent1">
                    <a:lumMod val="50000"/>
                  </a:schemeClr>
                </a:solidFill>
              </a:rPr>
              <a:t> retention periods</a:t>
            </a:r>
          </a:p>
          <a:p>
            <a:pPr marL="457200" indent="-457200">
              <a:buFont typeface="Wingdings" panose="05000000000000000000" pitchFamily="2" charset="2"/>
              <a:buChar char="Ø"/>
            </a:pPr>
            <a:endParaRPr lang="en-US" sz="3200" dirty="0" smtClean="0">
              <a:solidFill>
                <a:schemeClr val="accent1">
                  <a:lumMod val="50000"/>
                </a:schemeClr>
              </a:solidFill>
            </a:endParaRPr>
          </a:p>
          <a:p>
            <a:pPr marL="457200" indent="-457200">
              <a:buFont typeface="Wingdings" panose="05000000000000000000" pitchFamily="2" charset="2"/>
              <a:buChar char="Ø"/>
            </a:pPr>
            <a:r>
              <a:rPr lang="en-US" sz="3200" dirty="0" smtClean="0">
                <a:solidFill>
                  <a:schemeClr val="accent1">
                    <a:lumMod val="50000"/>
                  </a:schemeClr>
                </a:solidFill>
              </a:rPr>
              <a:t>Optional records in your files can and will be audited for violations if presented to enforcement</a:t>
            </a:r>
          </a:p>
          <a:p>
            <a:pPr marL="457200" indent="-457200">
              <a:buFont typeface="Wingdings" panose="05000000000000000000" pitchFamily="2" charset="2"/>
              <a:buChar char="Ø"/>
            </a:pPr>
            <a:endParaRPr lang="en-US" sz="3200" dirty="0" smtClean="0">
              <a:solidFill>
                <a:schemeClr val="accent1">
                  <a:lumMod val="50000"/>
                </a:schemeClr>
              </a:solidFill>
            </a:endParaRPr>
          </a:p>
          <a:p>
            <a:pPr marL="457200" indent="-457200">
              <a:buFont typeface="Wingdings" panose="05000000000000000000" pitchFamily="2" charset="2"/>
              <a:buChar char="Ø"/>
            </a:pPr>
            <a:r>
              <a:rPr lang="en-US" sz="3200" dirty="0" smtClean="0">
                <a:solidFill>
                  <a:schemeClr val="accent1">
                    <a:lumMod val="50000"/>
                  </a:schemeClr>
                </a:solidFill>
              </a:rPr>
              <a:t>Errors in recordkeeping should never be corrected by anything that could be considered fraudulent</a:t>
            </a:r>
            <a:endParaRPr lang="en-US" sz="3200" dirty="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32</a:t>
            </a:fld>
            <a:endParaRPr lang="en-US" dirty="0"/>
          </a:p>
        </p:txBody>
      </p:sp>
    </p:spTree>
    <p:extLst>
      <p:ext uri="{BB962C8B-B14F-4D97-AF65-F5344CB8AC3E}">
        <p14:creationId xmlns:p14="http://schemas.microsoft.com/office/powerpoint/2010/main" val="3814138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0675" y="284163"/>
            <a:ext cx="9144000" cy="1058862"/>
          </a:xfrm>
        </p:spPr>
        <p:txBody>
          <a:bodyPr>
            <a:normAutofit/>
          </a:bodyPr>
          <a:lstStyle/>
          <a:p>
            <a:r>
              <a:rPr lang="en-US" b="1" dirty="0" smtClean="0">
                <a:solidFill>
                  <a:schemeClr val="accent1">
                    <a:lumMod val="50000"/>
                  </a:schemeClr>
                </a:solidFill>
              </a:rPr>
              <a:t>FMCSA Recordkeeping Basics</a:t>
            </a:r>
            <a:endParaRPr lang="en-US" b="1" dirty="0">
              <a:solidFill>
                <a:schemeClr val="accent1">
                  <a:lumMod val="50000"/>
                </a:schemeClr>
              </a:solidFill>
            </a:endParaRPr>
          </a:p>
        </p:txBody>
      </p:sp>
      <p:sp>
        <p:nvSpPr>
          <p:cNvPr id="3" name="Rectangle 2"/>
          <p:cNvSpPr/>
          <p:nvPr/>
        </p:nvSpPr>
        <p:spPr>
          <a:xfrm>
            <a:off x="1905000" y="1446937"/>
            <a:ext cx="8515350" cy="3539430"/>
          </a:xfrm>
          <a:prstGeom prst="rect">
            <a:avLst/>
          </a:prstGeom>
        </p:spPr>
        <p:txBody>
          <a:bodyPr wrap="square">
            <a:spAutoFit/>
          </a:bodyPr>
          <a:lstStyle/>
          <a:p>
            <a:r>
              <a:rPr lang="en-US" sz="2800" b="1" dirty="0" smtClean="0">
                <a:solidFill>
                  <a:schemeClr val="accent1">
                    <a:lumMod val="50000"/>
                  </a:schemeClr>
                </a:solidFill>
              </a:rPr>
              <a:t>Electronic signatures:</a:t>
            </a:r>
          </a:p>
          <a:p>
            <a:pPr marL="914400" lvl="1" indent="-457200">
              <a:buFont typeface="Wingdings" panose="05000000000000000000" pitchFamily="2" charset="2"/>
              <a:buChar char="Ø"/>
            </a:pPr>
            <a:r>
              <a:rPr lang="en-US" sz="2800" dirty="0" smtClean="0">
                <a:solidFill>
                  <a:schemeClr val="accent1">
                    <a:lumMod val="50000"/>
                  </a:schemeClr>
                </a:solidFill>
              </a:rPr>
              <a:t>Must be able to authenticate user</a:t>
            </a:r>
          </a:p>
          <a:p>
            <a:pPr lvl="1"/>
            <a:r>
              <a:rPr lang="en-US" sz="2800" dirty="0" smtClean="0">
                <a:solidFill>
                  <a:schemeClr val="accent1">
                    <a:lumMod val="50000"/>
                  </a:schemeClr>
                </a:solidFill>
              </a:rPr>
              <a:t> </a:t>
            </a:r>
          </a:p>
          <a:p>
            <a:pPr marL="914400" lvl="1" indent="-457200">
              <a:buFont typeface="Wingdings" panose="05000000000000000000" pitchFamily="2" charset="2"/>
              <a:buChar char="Ø"/>
            </a:pPr>
            <a:r>
              <a:rPr lang="en-US" sz="2800" dirty="0" smtClean="0">
                <a:solidFill>
                  <a:schemeClr val="accent1">
                    <a:lumMod val="50000"/>
                  </a:schemeClr>
                </a:solidFill>
              </a:rPr>
              <a:t>Examples may include username &amp; password or stylus/mouse for signature</a:t>
            </a:r>
          </a:p>
          <a:p>
            <a:pPr marL="914400" lvl="1" indent="-457200">
              <a:buFont typeface="Wingdings" panose="05000000000000000000" pitchFamily="2" charset="2"/>
              <a:buChar char="Ø"/>
            </a:pPr>
            <a:endParaRPr lang="en-US" sz="2800" dirty="0" smtClean="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If in doubt if your technology meets FMCSA’s guidance, contact agency for clarification</a:t>
            </a:r>
            <a:endParaRPr lang="en-US" sz="2800" dirty="0">
              <a:solidFill>
                <a:schemeClr val="accent1">
                  <a:lumMod val="50000"/>
                </a:schemeClr>
              </a:solidFill>
            </a:endParaRPr>
          </a:p>
        </p:txBody>
      </p:sp>
      <p:sp>
        <p:nvSpPr>
          <p:cNvPr id="5" name="Footer Placeholder 4"/>
          <p:cNvSpPr>
            <a:spLocks noGrp="1"/>
          </p:cNvSpPr>
          <p:nvPr>
            <p:ph type="ftr" sz="quarter" idx="11"/>
          </p:nvPr>
        </p:nvSpPr>
        <p:spPr/>
        <p:txBody>
          <a:bodyPr/>
          <a:lstStyle/>
          <a:p>
            <a:r>
              <a:rPr lang="en-US" dirty="0" smtClean="0"/>
              <a:t>FMCSA Record Retention &amp; Recordkeeping Requirements </a:t>
            </a:r>
            <a:endParaRPr lang="en-US" dirty="0"/>
          </a:p>
        </p:txBody>
      </p:sp>
      <p:sp>
        <p:nvSpPr>
          <p:cNvPr id="6" name="Slide Number Placeholder 5"/>
          <p:cNvSpPr>
            <a:spLocks noGrp="1"/>
          </p:cNvSpPr>
          <p:nvPr>
            <p:ph type="sldNum" sz="quarter" idx="12"/>
          </p:nvPr>
        </p:nvSpPr>
        <p:spPr/>
        <p:txBody>
          <a:bodyPr/>
          <a:lstStyle/>
          <a:p>
            <a:fld id="{6D5B6149-2900-45F8-8CB1-98AD74BB3D4F}" type="slidenum">
              <a:rPr lang="en-US" smtClean="0"/>
              <a:t>4</a:t>
            </a:fld>
            <a:endParaRPr lang="en-US" dirty="0"/>
          </a:p>
        </p:txBody>
      </p:sp>
    </p:spTree>
    <p:extLst>
      <p:ext uri="{BB962C8B-B14F-4D97-AF65-F5344CB8AC3E}">
        <p14:creationId xmlns:p14="http://schemas.microsoft.com/office/powerpoint/2010/main" val="2324521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0675" y="284163"/>
            <a:ext cx="9144000" cy="1058862"/>
          </a:xfrm>
        </p:spPr>
        <p:txBody>
          <a:bodyPr>
            <a:normAutofit/>
          </a:bodyPr>
          <a:lstStyle/>
          <a:p>
            <a:r>
              <a:rPr lang="en-US" b="1" dirty="0" smtClean="0">
                <a:solidFill>
                  <a:schemeClr val="accent1">
                    <a:lumMod val="50000"/>
                  </a:schemeClr>
                </a:solidFill>
              </a:rPr>
              <a:t>FMCSA Recordkeeping Basics</a:t>
            </a:r>
            <a:endParaRPr lang="en-US" b="1" dirty="0">
              <a:solidFill>
                <a:schemeClr val="accent1">
                  <a:lumMod val="50000"/>
                </a:schemeClr>
              </a:solidFill>
            </a:endParaRPr>
          </a:p>
        </p:txBody>
      </p:sp>
      <p:sp>
        <p:nvSpPr>
          <p:cNvPr id="4" name="Rectangle 3"/>
          <p:cNvSpPr/>
          <p:nvPr/>
        </p:nvSpPr>
        <p:spPr>
          <a:xfrm>
            <a:off x="1304926" y="1542187"/>
            <a:ext cx="9953624" cy="3108543"/>
          </a:xfrm>
          <a:prstGeom prst="rect">
            <a:avLst/>
          </a:prstGeom>
        </p:spPr>
        <p:txBody>
          <a:bodyPr wrap="square">
            <a:spAutoFit/>
          </a:bodyPr>
          <a:lstStyle/>
          <a:p>
            <a:r>
              <a:rPr lang="en-US" sz="2800" b="1" dirty="0" smtClean="0">
                <a:solidFill>
                  <a:schemeClr val="accent1">
                    <a:lumMod val="50000"/>
                  </a:schemeClr>
                </a:solidFill>
              </a:rPr>
              <a:t>Security:</a:t>
            </a:r>
          </a:p>
          <a:p>
            <a:pPr marL="914400" lvl="1" indent="-457200">
              <a:buFont typeface="Wingdings" panose="05000000000000000000" pitchFamily="2" charset="2"/>
              <a:buChar char="Ø"/>
            </a:pPr>
            <a:r>
              <a:rPr lang="en-US" sz="2800" dirty="0" smtClean="0">
                <a:solidFill>
                  <a:schemeClr val="accent1">
                    <a:lumMod val="50000"/>
                  </a:schemeClr>
                </a:solidFill>
              </a:rPr>
              <a:t>Only certain FMCSA documents require secured location and controlled access</a:t>
            </a:r>
          </a:p>
          <a:p>
            <a:pPr marL="914400" lvl="1" indent="-457200">
              <a:buFont typeface="Wingdings" panose="05000000000000000000" pitchFamily="2" charset="2"/>
              <a:buChar char="Ø"/>
            </a:pPr>
            <a:endParaRPr lang="en-US" sz="2800" dirty="0" smtClean="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Employers have obligations and liabilities to protect personal identifiable information on employees and applicants under other agencies</a:t>
            </a:r>
            <a:endParaRPr lang="en-US" sz="2800" dirty="0">
              <a:solidFill>
                <a:schemeClr val="accent1">
                  <a:lumMod val="50000"/>
                </a:schemeClr>
              </a:solidFill>
            </a:endParaRPr>
          </a:p>
        </p:txBody>
      </p:sp>
      <p:sp>
        <p:nvSpPr>
          <p:cNvPr id="5" name="Footer Placeholder 4"/>
          <p:cNvSpPr>
            <a:spLocks noGrp="1"/>
          </p:cNvSpPr>
          <p:nvPr>
            <p:ph type="ftr" sz="quarter" idx="11"/>
          </p:nvPr>
        </p:nvSpPr>
        <p:spPr/>
        <p:txBody>
          <a:bodyPr/>
          <a:lstStyle/>
          <a:p>
            <a:r>
              <a:rPr lang="en-US" dirty="0" smtClean="0"/>
              <a:t>FMCSA Record Retention &amp; Recordkeeping Requirements </a:t>
            </a:r>
            <a:endParaRPr lang="en-US" dirty="0"/>
          </a:p>
        </p:txBody>
      </p:sp>
      <p:sp>
        <p:nvSpPr>
          <p:cNvPr id="6" name="Slide Number Placeholder 5"/>
          <p:cNvSpPr>
            <a:spLocks noGrp="1"/>
          </p:cNvSpPr>
          <p:nvPr>
            <p:ph type="sldNum" sz="quarter" idx="12"/>
          </p:nvPr>
        </p:nvSpPr>
        <p:spPr/>
        <p:txBody>
          <a:bodyPr/>
          <a:lstStyle/>
          <a:p>
            <a:fld id="{6D5B6149-2900-45F8-8CB1-98AD74BB3D4F}" type="slidenum">
              <a:rPr lang="en-US" smtClean="0"/>
              <a:t>5</a:t>
            </a:fld>
            <a:endParaRPr lang="en-US" dirty="0"/>
          </a:p>
        </p:txBody>
      </p:sp>
    </p:spTree>
    <p:extLst>
      <p:ext uri="{BB962C8B-B14F-4D97-AF65-F5344CB8AC3E}">
        <p14:creationId xmlns:p14="http://schemas.microsoft.com/office/powerpoint/2010/main" val="41853730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9863"/>
            <a:ext cx="12087225"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pic>
        <p:nvPicPr>
          <p:cNvPr id="4"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282825" y="2220383"/>
            <a:ext cx="7699375" cy="278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838325" y="1368021"/>
            <a:ext cx="9715500" cy="523220"/>
          </a:xfrm>
          <a:prstGeom prst="rect">
            <a:avLst/>
          </a:prstGeom>
        </p:spPr>
        <p:txBody>
          <a:bodyPr wrap="square">
            <a:spAutoFit/>
          </a:bodyPr>
          <a:lstStyle/>
          <a:p>
            <a:r>
              <a:rPr lang="en-US" sz="2800" b="1" dirty="0" smtClean="0">
                <a:solidFill>
                  <a:schemeClr val="accent1">
                    <a:lumMod val="50000"/>
                  </a:schemeClr>
                </a:solidFill>
              </a:rPr>
              <a:t>DOT accidents as defined in §390.5 (i.e., towing, injury, fatality)</a:t>
            </a:r>
          </a:p>
        </p:txBody>
      </p:sp>
      <p:sp>
        <p:nvSpPr>
          <p:cNvPr id="6" name="Footer Placeholder 5"/>
          <p:cNvSpPr>
            <a:spLocks noGrp="1"/>
          </p:cNvSpPr>
          <p:nvPr>
            <p:ph type="ftr" sz="quarter" idx="11"/>
          </p:nvPr>
        </p:nvSpPr>
        <p:spPr/>
        <p:txBody>
          <a:bodyPr/>
          <a:lstStyle/>
          <a:p>
            <a:r>
              <a:rPr lang="en-US" dirty="0" smtClean="0"/>
              <a:t>FMCSA Record Retention &amp; Recordkeeping Requirements </a:t>
            </a:r>
            <a:endParaRPr lang="en-US" dirty="0"/>
          </a:p>
        </p:txBody>
      </p:sp>
      <p:sp>
        <p:nvSpPr>
          <p:cNvPr id="7" name="Slide Number Placeholder 6"/>
          <p:cNvSpPr>
            <a:spLocks noGrp="1"/>
          </p:cNvSpPr>
          <p:nvPr>
            <p:ph type="sldNum" sz="quarter" idx="12"/>
          </p:nvPr>
        </p:nvSpPr>
        <p:spPr/>
        <p:txBody>
          <a:bodyPr/>
          <a:lstStyle/>
          <a:p>
            <a:fld id="{6D5B6149-2900-45F8-8CB1-98AD74BB3D4F}" type="slidenum">
              <a:rPr lang="en-US" smtClean="0"/>
              <a:t>6</a:t>
            </a:fld>
            <a:endParaRPr lang="en-US" dirty="0"/>
          </a:p>
        </p:txBody>
      </p:sp>
    </p:spTree>
    <p:extLst>
      <p:ext uri="{BB962C8B-B14F-4D97-AF65-F5344CB8AC3E}">
        <p14:creationId xmlns:p14="http://schemas.microsoft.com/office/powerpoint/2010/main" val="2127243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2466975" y="1343710"/>
            <a:ext cx="7715250" cy="1015663"/>
          </a:xfrm>
          <a:prstGeom prst="rect">
            <a:avLst/>
          </a:prstGeom>
        </p:spPr>
        <p:txBody>
          <a:bodyPr wrap="square">
            <a:spAutoFit/>
          </a:bodyPr>
          <a:lstStyle/>
          <a:p>
            <a:r>
              <a:rPr lang="en-US" sz="2800" b="1" dirty="0" smtClean="0">
                <a:solidFill>
                  <a:schemeClr val="accent1">
                    <a:lumMod val="50000"/>
                  </a:schemeClr>
                </a:solidFill>
              </a:rPr>
              <a:t>Sections 391.51 &amp; 391.53 Driver Qualification:</a:t>
            </a:r>
          </a:p>
          <a:p>
            <a:endParaRPr 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2515539345"/>
              </p:ext>
            </p:extLst>
          </p:nvPr>
        </p:nvGraphicFramePr>
        <p:xfrm>
          <a:off x="2616581" y="2187575"/>
          <a:ext cx="6958838" cy="3699492"/>
        </p:xfrm>
        <a:graphic>
          <a:graphicData uri="http://schemas.openxmlformats.org/drawingml/2006/table">
            <a:tbl>
              <a:tblPr firstRow="1" bandRow="1">
                <a:tableStyleId>{5C22544A-7EE6-4342-B048-85BDC9FD1C3A}</a:tableStyleId>
              </a:tblPr>
              <a:tblGrid>
                <a:gridCol w="3810000"/>
                <a:gridCol w="1015238"/>
                <a:gridCol w="2133600"/>
              </a:tblGrid>
              <a:tr h="339443">
                <a:tc>
                  <a:txBody>
                    <a:bodyPr/>
                    <a:lstStyle/>
                    <a:p>
                      <a:r>
                        <a:rPr lang="en-US" sz="1400" b="1" dirty="0" smtClean="0"/>
                        <a:t>Document</a:t>
                      </a:r>
                      <a:endParaRPr lang="en-US" sz="1400" b="1" dirty="0"/>
                    </a:p>
                  </a:txBody>
                  <a:tcPr/>
                </a:tc>
                <a:tc>
                  <a:txBody>
                    <a:bodyPr/>
                    <a:lstStyle/>
                    <a:p>
                      <a:r>
                        <a:rPr lang="en-US" sz="1400" b="1" dirty="0" smtClean="0"/>
                        <a:t>Regulation</a:t>
                      </a:r>
                      <a:endParaRPr lang="en-US" sz="1400" b="1" dirty="0"/>
                    </a:p>
                  </a:txBody>
                  <a:tcPr/>
                </a:tc>
                <a:tc>
                  <a:txBody>
                    <a:bodyPr/>
                    <a:lstStyle/>
                    <a:p>
                      <a:r>
                        <a:rPr lang="en-US" sz="1400" b="1" dirty="0" smtClean="0"/>
                        <a:t>Retention</a:t>
                      </a:r>
                      <a:endParaRPr lang="en-US" sz="1400" b="1" dirty="0"/>
                    </a:p>
                  </a:txBody>
                  <a:tcPr/>
                </a:tc>
              </a:tr>
              <a:tr h="396240">
                <a:tc>
                  <a:txBody>
                    <a:bodyPr/>
                    <a:lstStyle/>
                    <a:p>
                      <a:r>
                        <a:rPr lang="en-US" sz="1400" b="1" dirty="0" smtClean="0"/>
                        <a:t>Driver application</a:t>
                      </a:r>
                      <a:endParaRPr lang="en-US" sz="1400" b="1" dirty="0"/>
                    </a:p>
                  </a:txBody>
                  <a:tcPr/>
                </a:tc>
                <a:tc>
                  <a:txBody>
                    <a:bodyPr/>
                    <a:lstStyle/>
                    <a:p>
                      <a:r>
                        <a:rPr lang="en-US" sz="1400" b="1" dirty="0" smtClean="0"/>
                        <a:t>§391.21</a:t>
                      </a:r>
                      <a:endParaRPr lang="en-US" sz="1400" b="1" dirty="0"/>
                    </a:p>
                  </a:txBody>
                  <a:tcPr/>
                </a:tc>
                <a:tc>
                  <a:txBody>
                    <a:bodyPr/>
                    <a:lstStyle/>
                    <a:p>
                      <a:r>
                        <a:rPr lang="en-US" sz="1400" b="1" dirty="0" smtClean="0"/>
                        <a:t>Employment,</a:t>
                      </a:r>
                      <a:r>
                        <a:rPr lang="en-US" sz="1400" b="1" baseline="0" dirty="0" smtClean="0"/>
                        <a:t> plus 3 years</a:t>
                      </a:r>
                      <a:endParaRPr lang="en-US" sz="1400" b="1" dirty="0"/>
                    </a:p>
                  </a:txBody>
                  <a:tcPr/>
                </a:tc>
              </a:tr>
              <a:tr h="381000">
                <a:tc>
                  <a:txBody>
                    <a:bodyPr/>
                    <a:lstStyle/>
                    <a:p>
                      <a:r>
                        <a:rPr lang="en-US" sz="1400" b="1" dirty="0" smtClean="0"/>
                        <a:t>Motor vehicle report (MVR)</a:t>
                      </a:r>
                      <a:r>
                        <a:rPr lang="en-US" sz="1400" b="1" baseline="0" dirty="0" smtClean="0"/>
                        <a:t> from hire</a:t>
                      </a:r>
                      <a:endParaRPr lang="en-US" sz="1400" b="1" dirty="0"/>
                    </a:p>
                  </a:txBody>
                  <a:tcPr/>
                </a:tc>
                <a:tc>
                  <a:txBody>
                    <a:bodyPr/>
                    <a:lstStyle/>
                    <a:p>
                      <a:r>
                        <a:rPr lang="en-US" sz="1400" b="1" dirty="0" smtClean="0"/>
                        <a:t>§391.23</a:t>
                      </a:r>
                      <a:endParaRPr lang="en-US" sz="1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Employment,</a:t>
                      </a:r>
                      <a:r>
                        <a:rPr lang="en-US" sz="1400" b="1" baseline="0" dirty="0" smtClean="0"/>
                        <a:t> plus 3 years</a:t>
                      </a:r>
                      <a:endParaRPr lang="en-US" sz="1400" b="1" dirty="0"/>
                    </a:p>
                  </a:txBody>
                  <a:tcPr/>
                </a:tc>
              </a:tr>
              <a:tr h="635917">
                <a:tc>
                  <a:txBody>
                    <a:bodyPr/>
                    <a:lstStyle/>
                    <a:p>
                      <a:r>
                        <a:rPr lang="en-US" sz="1400" b="1" dirty="0" smtClean="0"/>
                        <a:t>Road test/certificate or photocopy</a:t>
                      </a:r>
                      <a:r>
                        <a:rPr lang="en-US" sz="1400" b="1" baseline="0" dirty="0" smtClean="0"/>
                        <a:t> of CDL</a:t>
                      </a:r>
                      <a:endParaRPr lang="en-US" sz="1400" b="1" dirty="0"/>
                    </a:p>
                  </a:txBody>
                  <a:tcPr/>
                </a:tc>
                <a:tc>
                  <a:txBody>
                    <a:bodyPr/>
                    <a:lstStyle/>
                    <a:p>
                      <a:r>
                        <a:rPr lang="en-US" sz="1400" b="1" dirty="0" smtClean="0"/>
                        <a:t>§391.31</a:t>
                      </a:r>
                    </a:p>
                    <a:p>
                      <a:r>
                        <a:rPr lang="en-US" sz="1400" b="1" dirty="0" smtClean="0"/>
                        <a:t>§391.33</a:t>
                      </a:r>
                      <a:endParaRPr lang="en-US" sz="1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Employment,</a:t>
                      </a:r>
                      <a:r>
                        <a:rPr lang="en-US" sz="1400" b="1" baseline="0" dirty="0" smtClean="0"/>
                        <a:t> plus 3 years</a:t>
                      </a:r>
                      <a:endParaRPr lang="en-US" sz="1400" b="1" dirty="0"/>
                    </a:p>
                  </a:txBody>
                  <a:tcPr/>
                </a:tc>
              </a:tr>
              <a:tr h="411815">
                <a:tc>
                  <a:txBody>
                    <a:bodyPr/>
                    <a:lstStyle/>
                    <a:p>
                      <a:r>
                        <a:rPr lang="en-US" sz="1400" b="1" dirty="0" smtClean="0"/>
                        <a:t>Safety</a:t>
                      </a:r>
                      <a:r>
                        <a:rPr lang="en-US" sz="1400" b="1" baseline="0" dirty="0" smtClean="0"/>
                        <a:t> Performance History (10/30/2004 to present hire dates)</a:t>
                      </a:r>
                    </a:p>
                    <a:p>
                      <a:r>
                        <a:rPr lang="en-US" sz="1400" b="1" dirty="0" smtClean="0"/>
                        <a:t>Previous employer checks (prior to 10/30/2004) </a:t>
                      </a:r>
                      <a:endParaRPr lang="en-US" sz="1400" b="1" dirty="0"/>
                    </a:p>
                  </a:txBody>
                  <a:tcPr/>
                </a:tc>
                <a:tc>
                  <a:txBody>
                    <a:bodyPr/>
                    <a:lstStyle/>
                    <a:p>
                      <a:r>
                        <a:rPr lang="en-US" sz="1400" b="1" dirty="0" smtClean="0"/>
                        <a:t>§391.23</a:t>
                      </a:r>
                      <a:endParaRPr lang="en-US" sz="1400" b="1" dirty="0"/>
                    </a:p>
                  </a:txBody>
                  <a:tcPr/>
                </a:tc>
                <a:tc>
                  <a:txBody>
                    <a:bodyPr/>
                    <a:lstStyle/>
                    <a:p>
                      <a:r>
                        <a:rPr lang="en-US" sz="1400" b="1" dirty="0" smtClean="0"/>
                        <a:t>Employment, plus 3 years</a:t>
                      </a:r>
                      <a:endParaRPr lang="en-US" sz="1400" b="1" dirty="0"/>
                    </a:p>
                  </a:txBody>
                  <a:tcPr/>
                </a:tc>
              </a:tr>
              <a:tr h="377172">
                <a:tc>
                  <a:txBody>
                    <a:bodyPr/>
                    <a:lstStyle/>
                    <a:p>
                      <a:r>
                        <a:rPr lang="en-US" sz="1400" b="1" dirty="0" smtClean="0"/>
                        <a:t>Annual MVR</a:t>
                      </a:r>
                      <a:r>
                        <a:rPr lang="en-US" sz="1400" b="1" baseline="0" dirty="0" smtClean="0"/>
                        <a:t> &amp;</a:t>
                      </a:r>
                      <a:r>
                        <a:rPr lang="en-US" sz="1400" b="1" dirty="0" smtClean="0"/>
                        <a:t> annual review of driving record</a:t>
                      </a:r>
                      <a:endParaRPr lang="en-US" sz="1400" b="1" dirty="0"/>
                    </a:p>
                  </a:txBody>
                  <a:tcPr/>
                </a:tc>
                <a:tc>
                  <a:txBody>
                    <a:bodyPr/>
                    <a:lstStyle/>
                    <a:p>
                      <a:r>
                        <a:rPr lang="en-US" sz="1400" b="1" dirty="0" smtClean="0"/>
                        <a:t>§391.25</a:t>
                      </a:r>
                      <a:endParaRPr lang="en-US" sz="1400" b="1" dirty="0"/>
                    </a:p>
                  </a:txBody>
                  <a:tcPr/>
                </a:tc>
                <a:tc>
                  <a:txBody>
                    <a:bodyPr/>
                    <a:lstStyle/>
                    <a:p>
                      <a:r>
                        <a:rPr lang="en-US" sz="1400" b="1" dirty="0" smtClean="0"/>
                        <a:t>3 years</a:t>
                      </a:r>
                      <a:endParaRPr lang="en-US" sz="1400" b="1" dirty="0"/>
                    </a:p>
                  </a:txBody>
                  <a:tcPr/>
                </a:tc>
              </a:tr>
              <a:tr h="304800">
                <a:tc>
                  <a:txBody>
                    <a:bodyPr/>
                    <a:lstStyle/>
                    <a:p>
                      <a:r>
                        <a:rPr lang="en-US" sz="1400" b="1" dirty="0" smtClean="0"/>
                        <a:t>Annual list of violations</a:t>
                      </a:r>
                      <a:endParaRPr lang="en-US" sz="1400" b="1" dirty="0"/>
                    </a:p>
                  </a:txBody>
                  <a:tcPr/>
                </a:tc>
                <a:tc>
                  <a:txBody>
                    <a:bodyPr/>
                    <a:lstStyle/>
                    <a:p>
                      <a:r>
                        <a:rPr lang="en-US" sz="1400" b="1" dirty="0" smtClean="0"/>
                        <a:t>§391.27</a:t>
                      </a:r>
                      <a:endParaRPr lang="en-US" sz="1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3 years </a:t>
                      </a:r>
                      <a:endParaRPr lang="en-US" sz="1400" b="1" dirty="0"/>
                    </a:p>
                  </a:txBody>
                  <a:tcPr/>
                </a:tc>
              </a:tr>
              <a:tr h="533400">
                <a:tc>
                  <a:txBody>
                    <a:bodyPr/>
                    <a:lstStyle/>
                    <a:p>
                      <a:r>
                        <a:rPr lang="en-US" sz="1400" b="1" dirty="0" smtClean="0"/>
                        <a:t>Medical examiner’s Certificate &amp; any exemptions/waivers</a:t>
                      </a:r>
                      <a:endParaRPr lang="en-US" sz="1400" b="1" dirty="0"/>
                    </a:p>
                  </a:txBody>
                  <a:tcPr/>
                </a:tc>
                <a:tc>
                  <a:txBody>
                    <a:bodyPr/>
                    <a:lstStyle/>
                    <a:p>
                      <a:r>
                        <a:rPr lang="en-US" sz="1400" b="1" dirty="0" smtClean="0"/>
                        <a:t>§391.43</a:t>
                      </a:r>
                      <a:endParaRPr lang="en-US" sz="1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3 years </a:t>
                      </a:r>
                      <a:endParaRPr lang="en-US" sz="1400" b="1" dirty="0"/>
                    </a:p>
                  </a:txBody>
                  <a:tcPr/>
                </a:tc>
              </a:tr>
            </a:tbl>
          </a:graphicData>
        </a:graphic>
      </p:graphicFrame>
      <p:sp>
        <p:nvSpPr>
          <p:cNvPr id="5" name="Footer Placeholder 4"/>
          <p:cNvSpPr>
            <a:spLocks noGrp="1"/>
          </p:cNvSpPr>
          <p:nvPr>
            <p:ph type="ftr" sz="quarter" idx="11"/>
          </p:nvPr>
        </p:nvSpPr>
        <p:spPr/>
        <p:txBody>
          <a:bodyPr/>
          <a:lstStyle/>
          <a:p>
            <a:r>
              <a:rPr lang="en-US" dirty="0" smtClean="0"/>
              <a:t>FMCSA Record Retention &amp; Recordkeeping Requirements </a:t>
            </a:r>
            <a:endParaRPr lang="en-US" dirty="0"/>
          </a:p>
        </p:txBody>
      </p:sp>
      <p:sp>
        <p:nvSpPr>
          <p:cNvPr id="6" name="Slide Number Placeholder 5"/>
          <p:cNvSpPr>
            <a:spLocks noGrp="1"/>
          </p:cNvSpPr>
          <p:nvPr>
            <p:ph type="sldNum" sz="quarter" idx="12"/>
          </p:nvPr>
        </p:nvSpPr>
        <p:spPr/>
        <p:txBody>
          <a:bodyPr/>
          <a:lstStyle/>
          <a:p>
            <a:fld id="{6D5B6149-2900-45F8-8CB1-98AD74BB3D4F}" type="slidenum">
              <a:rPr lang="en-US" smtClean="0"/>
              <a:t>7</a:t>
            </a:fld>
            <a:endParaRPr lang="en-US" dirty="0"/>
          </a:p>
        </p:txBody>
      </p:sp>
    </p:spTree>
    <p:extLst>
      <p:ext uri="{BB962C8B-B14F-4D97-AF65-F5344CB8AC3E}">
        <p14:creationId xmlns:p14="http://schemas.microsoft.com/office/powerpoint/2010/main" val="2328135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2028826" y="1456462"/>
            <a:ext cx="8886824" cy="4401205"/>
          </a:xfrm>
          <a:prstGeom prst="rect">
            <a:avLst/>
          </a:prstGeom>
        </p:spPr>
        <p:txBody>
          <a:bodyPr wrap="square">
            <a:spAutoFit/>
          </a:bodyPr>
          <a:lstStyle/>
          <a:p>
            <a:r>
              <a:rPr lang="en-US" sz="2800" b="1" dirty="0" smtClean="0">
                <a:solidFill>
                  <a:schemeClr val="accent1">
                    <a:lumMod val="50000"/>
                  </a:schemeClr>
                </a:solidFill>
              </a:rPr>
              <a:t>Medical Examination Report Form (Long form):</a:t>
            </a:r>
          </a:p>
          <a:p>
            <a:endParaRPr lang="en-US" sz="2800" b="1" dirty="0" smtClean="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Not a required element in the DQ file</a:t>
            </a:r>
          </a:p>
          <a:p>
            <a:pPr marL="914400" lvl="1" indent="-457200">
              <a:buFont typeface="Wingdings" panose="05000000000000000000" pitchFamily="2" charset="2"/>
              <a:buChar char="Ø"/>
            </a:pPr>
            <a:endParaRPr lang="en-US" sz="2800" dirty="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Original is kept at examiner’s office</a:t>
            </a:r>
          </a:p>
          <a:p>
            <a:pPr marL="914400" lvl="1" indent="-457200">
              <a:buFont typeface="Wingdings" panose="05000000000000000000" pitchFamily="2" charset="2"/>
              <a:buChar char="Ø"/>
            </a:pPr>
            <a:endParaRPr lang="en-US" sz="2800" dirty="0" smtClean="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Motor carriers may request a copy providing it done within confines of HIPAA</a:t>
            </a:r>
          </a:p>
          <a:p>
            <a:pPr marL="914400" lvl="1" indent="-457200">
              <a:buFont typeface="Wingdings" panose="05000000000000000000" pitchFamily="2" charset="2"/>
              <a:buChar char="Ø"/>
            </a:pPr>
            <a:endParaRPr lang="en-US" sz="2800" dirty="0" smtClean="0">
              <a:solidFill>
                <a:schemeClr val="accent1">
                  <a:lumMod val="50000"/>
                </a:schemeClr>
              </a:solidFill>
            </a:endParaRPr>
          </a:p>
          <a:p>
            <a:pPr marL="914400" lvl="1" indent="-457200">
              <a:buFont typeface="Wingdings" panose="05000000000000000000" pitchFamily="2" charset="2"/>
              <a:buChar char="Ø"/>
            </a:pPr>
            <a:r>
              <a:rPr lang="en-US" sz="2800" dirty="0" smtClean="0">
                <a:solidFill>
                  <a:schemeClr val="accent1">
                    <a:lumMod val="50000"/>
                  </a:schemeClr>
                </a:solidFill>
              </a:rPr>
              <a:t>Form cannot be stored in DQ file or personnel file</a:t>
            </a:r>
            <a:endParaRPr lang="en-US" sz="2800" dirty="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smtClean="0"/>
              <a:t>FMCSA Record Retention &amp; Recordkeeping Requirements </a:t>
            </a:r>
            <a:endParaRPr lang="en-US" dirty="0"/>
          </a:p>
        </p:txBody>
      </p:sp>
      <p:sp>
        <p:nvSpPr>
          <p:cNvPr id="5" name="Slide Number Placeholder 4"/>
          <p:cNvSpPr>
            <a:spLocks noGrp="1"/>
          </p:cNvSpPr>
          <p:nvPr>
            <p:ph type="sldNum" sz="quarter" idx="12"/>
          </p:nvPr>
        </p:nvSpPr>
        <p:spPr/>
        <p:txBody>
          <a:bodyPr/>
          <a:lstStyle/>
          <a:p>
            <a:fld id="{6D5B6149-2900-45F8-8CB1-98AD74BB3D4F}" type="slidenum">
              <a:rPr lang="en-US" smtClean="0"/>
              <a:t>8</a:t>
            </a:fld>
            <a:endParaRPr lang="en-US" dirty="0"/>
          </a:p>
        </p:txBody>
      </p:sp>
    </p:spTree>
    <p:extLst>
      <p:ext uri="{BB962C8B-B14F-4D97-AF65-F5344CB8AC3E}">
        <p14:creationId xmlns:p14="http://schemas.microsoft.com/office/powerpoint/2010/main" val="38205439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9725" y="169863"/>
            <a:ext cx="9144000" cy="1058862"/>
          </a:xfrm>
        </p:spPr>
        <p:txBody>
          <a:bodyPr/>
          <a:lstStyle/>
          <a:p>
            <a:r>
              <a:rPr lang="en-US" b="1" dirty="0" smtClean="0">
                <a:solidFill>
                  <a:schemeClr val="accent1">
                    <a:lumMod val="50000"/>
                  </a:schemeClr>
                </a:solidFill>
              </a:rPr>
              <a:t>FMCSA Record Retention</a:t>
            </a:r>
            <a:endParaRPr lang="en-US" b="1" dirty="0">
              <a:solidFill>
                <a:schemeClr val="accent1">
                  <a:lumMod val="50000"/>
                </a:schemeClr>
              </a:solidFill>
            </a:endParaRPr>
          </a:p>
        </p:txBody>
      </p:sp>
      <p:sp>
        <p:nvSpPr>
          <p:cNvPr id="3" name="Rectangle 2"/>
          <p:cNvSpPr/>
          <p:nvPr/>
        </p:nvSpPr>
        <p:spPr>
          <a:xfrm>
            <a:off x="2371724" y="1305610"/>
            <a:ext cx="8772525" cy="954107"/>
          </a:xfrm>
          <a:prstGeom prst="rect">
            <a:avLst/>
          </a:prstGeom>
        </p:spPr>
        <p:txBody>
          <a:bodyPr wrap="square">
            <a:spAutoFit/>
          </a:bodyPr>
          <a:lstStyle/>
          <a:p>
            <a:r>
              <a:rPr lang="en-US" sz="2800" b="1" dirty="0" smtClean="0">
                <a:solidFill>
                  <a:schemeClr val="accent1">
                    <a:lumMod val="50000"/>
                  </a:schemeClr>
                </a:solidFill>
              </a:rPr>
              <a:t>Record retention: §40.333/§382.401 (Drug and Alcohol)</a:t>
            </a:r>
          </a:p>
          <a:p>
            <a:endParaRPr lang="en-US" sz="2800" b="1" dirty="0"/>
          </a:p>
        </p:txBody>
      </p:sp>
      <p:graphicFrame>
        <p:nvGraphicFramePr>
          <p:cNvPr id="4" name="Table 3"/>
          <p:cNvGraphicFramePr>
            <a:graphicFrameLocks noGrp="1"/>
          </p:cNvGraphicFramePr>
          <p:nvPr>
            <p:extLst>
              <p:ext uri="{D42A27DB-BD31-4B8C-83A1-F6EECF244321}">
                <p14:modId xmlns:p14="http://schemas.microsoft.com/office/powerpoint/2010/main" val="2495891518"/>
              </p:ext>
            </p:extLst>
          </p:nvPr>
        </p:nvGraphicFramePr>
        <p:xfrm>
          <a:off x="2650172" y="1939925"/>
          <a:ext cx="7063105" cy="4302760"/>
        </p:xfrm>
        <a:graphic>
          <a:graphicData uri="http://schemas.openxmlformats.org/drawingml/2006/table">
            <a:tbl>
              <a:tblPr firstRow="1" bandRow="1">
                <a:tableStyleId>{5C22544A-7EE6-4342-B048-85BDC9FD1C3A}</a:tableStyleId>
              </a:tblPr>
              <a:tblGrid>
                <a:gridCol w="4398327"/>
                <a:gridCol w="2664778"/>
              </a:tblGrid>
              <a:tr h="370840">
                <a:tc>
                  <a:txBody>
                    <a:bodyPr/>
                    <a:lstStyle/>
                    <a:p>
                      <a:r>
                        <a:rPr lang="en-US" b="1" dirty="0" smtClean="0"/>
                        <a:t>Document</a:t>
                      </a:r>
                      <a:endParaRPr lang="en-US" b="1" dirty="0"/>
                    </a:p>
                  </a:txBody>
                  <a:tcPr/>
                </a:tc>
                <a:tc>
                  <a:txBody>
                    <a:bodyPr/>
                    <a:lstStyle/>
                    <a:p>
                      <a:r>
                        <a:rPr lang="en-US" b="1" dirty="0" smtClean="0"/>
                        <a:t>Retention</a:t>
                      </a:r>
                      <a:endParaRPr lang="en-US" b="1" dirty="0"/>
                    </a:p>
                  </a:txBody>
                  <a:tcPr/>
                </a:tc>
              </a:tr>
              <a:tr h="391160">
                <a:tc>
                  <a:txBody>
                    <a:bodyPr/>
                    <a:lstStyle/>
                    <a:p>
                      <a:pPr>
                        <a:buFont typeface="Arial" pitchFamily="34" charset="0"/>
                        <a:buChar char="•"/>
                      </a:pPr>
                      <a:r>
                        <a:rPr lang="en-US" b="1" dirty="0" smtClean="0"/>
                        <a:t>Negative  or cancelled</a:t>
                      </a:r>
                      <a:r>
                        <a:rPr lang="en-US" b="1" baseline="0" dirty="0" smtClean="0"/>
                        <a:t> test </a:t>
                      </a:r>
                      <a:r>
                        <a:rPr lang="en-US" b="1" dirty="0" smtClean="0"/>
                        <a:t>CCFs/MRO results (except return-to-duty</a:t>
                      </a:r>
                      <a:r>
                        <a:rPr lang="en-US" b="1" baseline="0" dirty="0" smtClean="0"/>
                        <a:t> and follow-up)</a:t>
                      </a:r>
                      <a:endParaRPr lang="en-US" b="1" dirty="0"/>
                    </a:p>
                  </a:txBody>
                  <a:tcPr/>
                </a:tc>
                <a:tc>
                  <a:txBody>
                    <a:bodyPr/>
                    <a:lstStyle/>
                    <a:p>
                      <a:r>
                        <a:rPr lang="en-US" b="1" dirty="0" smtClean="0"/>
                        <a:t>1 yr from</a:t>
                      </a:r>
                      <a:r>
                        <a:rPr lang="en-US" b="1" baseline="0" dirty="0" smtClean="0"/>
                        <a:t> document date</a:t>
                      </a:r>
                      <a:endParaRPr lang="en-US" b="1" dirty="0"/>
                    </a:p>
                  </a:txBody>
                  <a:tcPr/>
                </a:tc>
              </a:tr>
              <a:tr h="370840">
                <a:tc>
                  <a:txBody>
                    <a:bodyPr/>
                    <a:lstStyle/>
                    <a:p>
                      <a:pPr>
                        <a:buFont typeface="Arial" pitchFamily="34" charset="0"/>
                        <a:buChar char="•"/>
                      </a:pPr>
                      <a:r>
                        <a:rPr lang="en-US" b="1" dirty="0" smtClean="0"/>
                        <a:t>Positive tests CCFs/MRO results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1" dirty="0" smtClean="0"/>
                        <a:t>Records of refusals</a:t>
                      </a:r>
                      <a:r>
                        <a:rPr lang="en-US" b="1" baseline="0" dirty="0" smtClean="0"/>
                        <a:t> to test</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1" dirty="0" smtClean="0"/>
                        <a:t>Return-to-duty and follow-up</a:t>
                      </a:r>
                      <a:r>
                        <a:rPr lang="en-US" b="1" baseline="0" dirty="0" smtClean="0"/>
                        <a:t> CCFs/MRO results (positive or negative)</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1" baseline="0" dirty="0" smtClean="0"/>
                        <a:t>SAP reports</a:t>
                      </a:r>
                      <a:endParaRPr lang="en-US" b="1" dirty="0"/>
                    </a:p>
                  </a:txBody>
                  <a:tcPr/>
                </a:tc>
                <a:tc>
                  <a:txBody>
                    <a:bodyPr/>
                    <a:lstStyle/>
                    <a:p>
                      <a:r>
                        <a:rPr lang="en-US" b="1" dirty="0" smtClean="0"/>
                        <a:t>5 yrs</a:t>
                      </a:r>
                      <a:r>
                        <a:rPr lang="en-US" b="1" baseline="0" dirty="0" smtClean="0"/>
                        <a:t> from document date</a:t>
                      </a:r>
                      <a:endParaRPr lang="en-US" b="1" dirty="0"/>
                    </a:p>
                  </a:txBody>
                  <a:tcPr/>
                </a:tc>
              </a:tr>
              <a:tr h="370840">
                <a:tc>
                  <a:txBody>
                    <a:bodyPr/>
                    <a:lstStyle/>
                    <a:p>
                      <a:r>
                        <a:rPr lang="en-US" b="1" dirty="0" smtClean="0"/>
                        <a:t>Documentation on previous DOT pre-employment tests (§40.25(j))</a:t>
                      </a: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1" dirty="0" smtClean="0"/>
                        <a:t>Violation</a:t>
                      </a:r>
                      <a:r>
                        <a:rPr lang="en-US" b="1" baseline="0" dirty="0" smtClean="0"/>
                        <a:t> noted – 5yrs (along with RTD records)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1" baseline="0" dirty="0" smtClean="0"/>
                        <a:t>No violation – 3 yrs</a:t>
                      </a:r>
                      <a:endParaRPr lang="en-US" b="1" dirty="0"/>
                    </a:p>
                  </a:txBody>
                  <a:tcPr/>
                </a:tc>
              </a:tr>
              <a:tr h="370840">
                <a:tc>
                  <a:txBody>
                    <a:bodyPr/>
                    <a:lstStyle/>
                    <a:p>
                      <a:r>
                        <a:rPr lang="en-US" b="1" dirty="0" smtClean="0"/>
                        <a:t>Signed</a:t>
                      </a:r>
                      <a:r>
                        <a:rPr lang="en-US" b="1" baseline="0" dirty="0" smtClean="0"/>
                        <a:t> receipt for policy &amp; educational materials</a:t>
                      </a:r>
                      <a:endParaRPr lang="en-US" b="1" dirty="0"/>
                    </a:p>
                  </a:txBody>
                  <a:tcPr/>
                </a:tc>
                <a:tc>
                  <a:txBody>
                    <a:bodyPr/>
                    <a:lstStyle/>
                    <a:p>
                      <a:r>
                        <a:rPr lang="en-US" b="1" dirty="0" smtClean="0"/>
                        <a:t>Employmen</a:t>
                      </a:r>
                      <a:r>
                        <a:rPr lang="en-US" b="1" baseline="0" dirty="0" smtClean="0"/>
                        <a:t>t, plus 2 yrs</a:t>
                      </a:r>
                      <a:endParaRPr lang="en-US" b="1" dirty="0"/>
                    </a:p>
                  </a:txBody>
                  <a:tcPr/>
                </a:tc>
              </a:tr>
            </a:tbl>
          </a:graphicData>
        </a:graphic>
      </p:graphicFrame>
      <p:sp>
        <p:nvSpPr>
          <p:cNvPr id="5" name="Footer Placeholder 4"/>
          <p:cNvSpPr>
            <a:spLocks noGrp="1"/>
          </p:cNvSpPr>
          <p:nvPr>
            <p:ph type="ftr" sz="quarter" idx="11"/>
          </p:nvPr>
        </p:nvSpPr>
        <p:spPr/>
        <p:txBody>
          <a:bodyPr/>
          <a:lstStyle/>
          <a:p>
            <a:r>
              <a:rPr lang="en-US" dirty="0" smtClean="0"/>
              <a:t>FMCSA Record Retention &amp; Recordkeeping Requirements </a:t>
            </a:r>
            <a:endParaRPr lang="en-US" dirty="0"/>
          </a:p>
        </p:txBody>
      </p:sp>
      <p:sp>
        <p:nvSpPr>
          <p:cNvPr id="6" name="Slide Number Placeholder 5"/>
          <p:cNvSpPr>
            <a:spLocks noGrp="1"/>
          </p:cNvSpPr>
          <p:nvPr>
            <p:ph type="sldNum" sz="quarter" idx="12"/>
          </p:nvPr>
        </p:nvSpPr>
        <p:spPr/>
        <p:txBody>
          <a:bodyPr/>
          <a:lstStyle/>
          <a:p>
            <a:fld id="{6D5B6149-2900-45F8-8CB1-98AD74BB3D4F}" type="slidenum">
              <a:rPr lang="en-US" smtClean="0"/>
              <a:t>9</a:t>
            </a:fld>
            <a:endParaRPr lang="en-US" dirty="0"/>
          </a:p>
        </p:txBody>
      </p:sp>
    </p:spTree>
    <p:extLst>
      <p:ext uri="{BB962C8B-B14F-4D97-AF65-F5344CB8AC3E}">
        <p14:creationId xmlns:p14="http://schemas.microsoft.com/office/powerpoint/2010/main" val="42425674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TotalTime>
  <Words>1979</Words>
  <Application>Microsoft Office PowerPoint</Application>
  <PresentationFormat>Widescreen</PresentationFormat>
  <Paragraphs>368</Paragraphs>
  <Slides>32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Calibri Light</vt:lpstr>
      <vt:lpstr>Courier New</vt:lpstr>
      <vt:lpstr>Wingdings</vt:lpstr>
      <vt:lpstr>Office Theme</vt:lpstr>
      <vt:lpstr>FMCSA Record Retention &amp;  Recordkeeping Basics</vt:lpstr>
      <vt:lpstr>FMCSA Recordkeeping Basics</vt:lpstr>
      <vt:lpstr>FMCSA Recordkeeping Basics</vt:lpstr>
      <vt:lpstr>FMCSA Recordkeeping Basics</vt:lpstr>
      <vt:lpstr>FMCSA Recordkeeping Basics</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FMCSA Record Retention</vt:lpstr>
      <vt:lpstr>Safety Management Controls</vt:lpstr>
      <vt:lpstr>Potential Liability</vt:lpstr>
      <vt:lpstr>Best Practices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FMCSA Record Retention</dc:title>
  <dc:creator>Commodor Hall</dc:creator>
  <cp:lastModifiedBy>Commodor Hall</cp:lastModifiedBy>
  <cp:revision>17</cp:revision>
  <cp:lastPrinted>2014-08-07T17:31:23Z</cp:lastPrinted>
  <dcterms:created xsi:type="dcterms:W3CDTF">2014-08-06T15:11:21Z</dcterms:created>
  <dcterms:modified xsi:type="dcterms:W3CDTF">2014-09-25T17:03:09Z</dcterms:modified>
</cp:coreProperties>
</file>