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4.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5.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6.xml" ContentType="application/vnd.openxmlformats-officedocument.presentationml.comments+xml"/>
  <Override PartName="/ppt/notesSlides/notesSlide49.xml" ContentType="application/vnd.openxmlformats-officedocument.presentationml.notesSlide+xml"/>
  <Override PartName="/ppt/comments/comment7.xml" ContentType="application/vnd.openxmlformats-officedocument.presentationml.comments+xml"/>
  <Override PartName="/ppt/notesSlides/notesSlide50.xml" ContentType="application/vnd.openxmlformats-officedocument.presentationml.notesSlide+xml"/>
  <Override PartName="/ppt/comments/comment8.xml" ContentType="application/vnd.openxmlformats-officedocument.presentationml.comments+xml"/>
  <Override PartName="/ppt/notesSlides/notesSlide51.xml" ContentType="application/vnd.openxmlformats-officedocument.presentationml.notesSlide+xml"/>
  <Override PartName="/ppt/comments/comment9.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9"/>
  </p:notesMasterIdLst>
  <p:sldIdLst>
    <p:sldId id="324" r:id="rId2"/>
    <p:sldId id="325" r:id="rId3"/>
    <p:sldId id="326" r:id="rId4"/>
    <p:sldId id="327" r:id="rId5"/>
    <p:sldId id="313" r:id="rId6"/>
    <p:sldId id="323" r:id="rId7"/>
    <p:sldId id="381" r:id="rId8"/>
    <p:sldId id="380" r:id="rId9"/>
    <p:sldId id="382" r:id="rId10"/>
    <p:sldId id="379" r:id="rId11"/>
    <p:sldId id="378" r:id="rId12"/>
    <p:sldId id="375" r:id="rId13"/>
    <p:sldId id="377" r:id="rId14"/>
    <p:sldId id="376" r:id="rId15"/>
    <p:sldId id="374" r:id="rId16"/>
    <p:sldId id="334" r:id="rId17"/>
    <p:sldId id="398" r:id="rId18"/>
    <p:sldId id="399" r:id="rId19"/>
    <p:sldId id="333" r:id="rId20"/>
    <p:sldId id="328" r:id="rId21"/>
    <p:sldId id="329" r:id="rId22"/>
    <p:sldId id="330" r:id="rId23"/>
    <p:sldId id="331" r:id="rId24"/>
    <p:sldId id="332" r:id="rId25"/>
    <p:sldId id="335" r:id="rId26"/>
    <p:sldId id="366" r:id="rId27"/>
    <p:sldId id="367" r:id="rId28"/>
    <p:sldId id="400" r:id="rId29"/>
    <p:sldId id="337" r:id="rId30"/>
    <p:sldId id="417" r:id="rId31"/>
    <p:sldId id="418" r:id="rId32"/>
    <p:sldId id="416" r:id="rId33"/>
    <p:sldId id="280" r:id="rId34"/>
    <p:sldId id="282" r:id="rId35"/>
    <p:sldId id="306" r:id="rId36"/>
    <p:sldId id="307" r:id="rId37"/>
    <p:sldId id="308" r:id="rId38"/>
    <p:sldId id="423" r:id="rId39"/>
    <p:sldId id="309" r:id="rId40"/>
    <p:sldId id="424" r:id="rId41"/>
    <p:sldId id="310" r:id="rId42"/>
    <p:sldId id="425" r:id="rId43"/>
    <p:sldId id="311" r:id="rId44"/>
    <p:sldId id="289" r:id="rId45"/>
    <p:sldId id="290" r:id="rId46"/>
    <p:sldId id="291" r:id="rId47"/>
    <p:sldId id="292" r:id="rId48"/>
    <p:sldId id="293" r:id="rId49"/>
    <p:sldId id="270" r:id="rId50"/>
    <p:sldId id="336" r:id="rId51"/>
    <p:sldId id="269" r:id="rId52"/>
    <p:sldId id="260" r:id="rId53"/>
    <p:sldId id="261" r:id="rId54"/>
    <p:sldId id="262" r:id="rId55"/>
    <p:sldId id="263" r:id="rId56"/>
    <p:sldId id="264" r:id="rId57"/>
    <p:sldId id="265" r:id="rId58"/>
    <p:sldId id="411" r:id="rId59"/>
    <p:sldId id="266" r:id="rId60"/>
    <p:sldId id="294" r:id="rId61"/>
    <p:sldId id="259" r:id="rId62"/>
    <p:sldId id="271" r:id="rId63"/>
    <p:sldId id="297" r:id="rId64"/>
    <p:sldId id="258" r:id="rId65"/>
    <p:sldId id="426" r:id="rId66"/>
    <p:sldId id="427" r:id="rId67"/>
    <p:sldId id="295" r:id="rId68"/>
    <p:sldId id="296" r:id="rId69"/>
    <p:sldId id="298" r:id="rId70"/>
    <p:sldId id="299" r:id="rId71"/>
    <p:sldId id="428" r:id="rId72"/>
    <p:sldId id="300" r:id="rId73"/>
    <p:sldId id="301" r:id="rId74"/>
    <p:sldId id="302" r:id="rId75"/>
    <p:sldId id="339" r:id="rId76"/>
    <p:sldId id="368" r:id="rId77"/>
    <p:sldId id="397" r:id="rId78"/>
    <p:sldId id="396" r:id="rId79"/>
    <p:sldId id="272" r:id="rId80"/>
    <p:sldId id="354" r:id="rId81"/>
    <p:sldId id="401" r:id="rId82"/>
    <p:sldId id="402" r:id="rId83"/>
    <p:sldId id="403" r:id="rId84"/>
    <p:sldId id="404" r:id="rId85"/>
    <p:sldId id="346" r:id="rId86"/>
    <p:sldId id="348" r:id="rId87"/>
    <p:sldId id="429" r:id="rId88"/>
    <p:sldId id="349" r:id="rId89"/>
    <p:sldId id="350" r:id="rId90"/>
    <p:sldId id="405" r:id="rId91"/>
    <p:sldId id="419" r:id="rId92"/>
    <p:sldId id="406" r:id="rId93"/>
    <p:sldId id="347" r:id="rId94"/>
    <p:sldId id="351" r:id="rId95"/>
    <p:sldId id="352" r:id="rId96"/>
    <p:sldId id="353" r:id="rId97"/>
    <p:sldId id="407" r:id="rId98"/>
    <p:sldId id="408" r:id="rId99"/>
    <p:sldId id="412" r:id="rId100"/>
    <p:sldId id="273" r:id="rId101"/>
    <p:sldId id="355" r:id="rId102"/>
    <p:sldId id="356" r:id="rId103"/>
    <p:sldId id="430" r:id="rId104"/>
    <p:sldId id="409" r:id="rId105"/>
    <p:sldId id="360" r:id="rId106"/>
    <p:sldId id="431" r:id="rId107"/>
    <p:sldId id="361" r:id="rId108"/>
    <p:sldId id="358" r:id="rId109"/>
    <p:sldId id="432" r:id="rId110"/>
    <p:sldId id="359" r:id="rId111"/>
    <p:sldId id="268" r:id="rId112"/>
    <p:sldId id="420" r:id="rId113"/>
    <p:sldId id="414" r:id="rId114"/>
    <p:sldId id="341" r:id="rId115"/>
    <p:sldId id="343" r:id="rId116"/>
    <p:sldId id="372" r:id="rId117"/>
    <p:sldId id="342" r:id="rId118"/>
    <p:sldId id="421" r:id="rId119"/>
    <p:sldId id="279" r:id="rId120"/>
    <p:sldId id="422" r:id="rId121"/>
    <p:sldId id="278" r:id="rId122"/>
    <p:sldId id="277" r:id="rId123"/>
    <p:sldId id="344" r:id="rId124"/>
    <p:sldId id="345" r:id="rId125"/>
    <p:sldId id="433" r:id="rId126"/>
    <p:sldId id="370" r:id="rId127"/>
    <p:sldId id="371" r:id="rId128"/>
    <p:sldId id="276" r:id="rId129"/>
    <p:sldId id="434" r:id="rId130"/>
    <p:sldId id="338" r:id="rId131"/>
    <p:sldId id="373" r:id="rId132"/>
    <p:sldId id="369" r:id="rId133"/>
    <p:sldId id="340" r:id="rId134"/>
    <p:sldId id="357" r:id="rId135"/>
    <p:sldId id="363" r:id="rId136"/>
    <p:sldId id="435" r:id="rId137"/>
    <p:sldId id="362" r:id="rId138"/>
    <p:sldId id="436" r:id="rId139"/>
    <p:sldId id="364" r:id="rId140"/>
    <p:sldId id="410" r:id="rId141"/>
    <p:sldId id="413" r:id="rId142"/>
    <p:sldId id="383" r:id="rId143"/>
    <p:sldId id="384" r:id="rId144"/>
    <p:sldId id="385" r:id="rId145"/>
    <p:sldId id="386" r:id="rId146"/>
    <p:sldId id="387" r:id="rId147"/>
    <p:sldId id="388" r:id="rId148"/>
    <p:sldId id="389" r:id="rId149"/>
    <p:sldId id="390" r:id="rId150"/>
    <p:sldId id="391" r:id="rId151"/>
    <p:sldId id="392" r:id="rId152"/>
    <p:sldId id="393" r:id="rId153"/>
    <p:sldId id="365" r:id="rId154"/>
    <p:sldId id="394" r:id="rId155"/>
    <p:sldId id="395" r:id="rId156"/>
    <p:sldId id="287" r:id="rId157"/>
    <p:sldId id="288"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Kunze" initials="KK" lastIdx="10" clrIdx="0">
    <p:extLst>
      <p:ext uri="{19B8F6BF-5375-455C-9EA6-DF929625EA0E}">
        <p15:presenceInfo xmlns:p15="http://schemas.microsoft.com/office/powerpoint/2012/main" userId="deeaa596331c257a" providerId="Windows Live"/>
      </p:ext>
    </p:extLst>
  </p:cmAuthor>
  <p:cmAuthor id="2" name="Tony Smith" initials="tsmith" lastIdx="10" clrIdx="1">
    <p:extLst>
      <p:ext uri="{19B8F6BF-5375-455C-9EA6-DF929625EA0E}">
        <p15:presenceInfo xmlns:p15="http://schemas.microsoft.com/office/powerpoint/2012/main" userId="Tony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271" autoAdjust="0"/>
  </p:normalViewPr>
  <p:slideViewPr>
    <p:cSldViewPr snapToGrid="0">
      <p:cViewPr varScale="1">
        <p:scale>
          <a:sx n="63" d="100"/>
          <a:sy n="63" d="100"/>
        </p:scale>
        <p:origin x="72" y="302"/>
      </p:cViewPr>
      <p:guideLst/>
    </p:cSldViewPr>
  </p:slideViewPr>
  <p:notesTextViewPr>
    <p:cViewPr>
      <p:scale>
        <a:sx n="1" d="1"/>
        <a:sy n="1" d="1"/>
      </p:scale>
      <p:origin x="0" y="0"/>
    </p:cViewPr>
  </p:notesTextViewPr>
  <p:sorterViewPr>
    <p:cViewPr>
      <p:scale>
        <a:sx n="100" d="100"/>
        <a:sy n="100" d="100"/>
      </p:scale>
      <p:origin x="0" y="-3472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15T15:56:01.928" idx="1">
    <p:pos x="10" y="10"/>
    <p:text/>
    <p:extLst>
      <p:ext uri="{C676402C-5697-4E1C-873F-D02D1690AC5C}">
        <p15:threadingInfo xmlns:p15="http://schemas.microsoft.com/office/powerpoint/2012/main" timeZoneBias="240"/>
      </p:ext>
    </p:extLst>
  </p:cm>
  <p:cm authorId="2" dt="2021-06-25T17:36:48.806" idx="2">
    <p:pos x="10" y="106"/>
    <p:text>i don't understand this comment</p:text>
    <p:extLst>
      <p:ext uri="{C676402C-5697-4E1C-873F-D02D1690AC5C}">
        <p15:threadingInfo xmlns:p15="http://schemas.microsoft.com/office/powerpoint/2012/main" timeZoneBias="24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6-15T15:56:33.775" idx="2">
    <p:pos x="10" y="10"/>
    <p:text>I think this is an easy answer if you guess.  Since they are never allowed to be propped open you could put in a qualifier (like "for short periods of time" or when the building is occupied"  to lead them to say yes.</p:text>
    <p:extLst>
      <p:ext uri="{C676402C-5697-4E1C-873F-D02D1690AC5C}">
        <p15:threadingInfo xmlns:p15="http://schemas.microsoft.com/office/powerpoint/2012/main" timeZoneBias="240"/>
      </p:ext>
    </p:extLst>
  </p:cm>
  <p:cm authorId="2" dt="2021-06-25T17:36:34.718" idx="1">
    <p:pos x="10" y="106"/>
    <p:text>agreed. change made.</p:text>
    <p:extLst>
      <p:ext uri="{C676402C-5697-4E1C-873F-D02D1690AC5C}">
        <p15:threadingInfo xmlns:p15="http://schemas.microsoft.com/office/powerpoint/2012/main" timeZoneBias="24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6-15T16:07:55.370" idx="3">
    <p:pos x="10" y="10"/>
    <p:text>You could add International Fire Code 2021</p:text>
    <p:extLst>
      <p:ext uri="{C676402C-5697-4E1C-873F-D02D1690AC5C}">
        <p15:threadingInfo xmlns:p15="http://schemas.microsoft.com/office/powerpoint/2012/main" timeZoneBias="240"/>
      </p:ext>
    </p:extLst>
  </p:cm>
  <p:cm authorId="1" dt="2021-06-15T16:08:49.107" idx="4">
    <p:pos x="106" y="106"/>
    <p:text>State and local codes are almost always based on national standards with some added constraints.</p:text>
    <p:extLst>
      <p:ext uri="{C676402C-5697-4E1C-873F-D02D1690AC5C}">
        <p15:threadingInfo xmlns:p15="http://schemas.microsoft.com/office/powerpoint/2012/main" timeZoneBias="240"/>
      </p:ext>
    </p:extLst>
  </p:cm>
  <p:cm authorId="2" dt="2021-06-25T17:41:42.429" idx="3">
    <p:pos x="106" y="202"/>
    <p:text>added bullet for 2021 IFC</p:text>
    <p:extLst>
      <p:ext uri="{C676402C-5697-4E1C-873F-D02D1690AC5C}">
        <p15:threadingInfo xmlns:p15="http://schemas.microsoft.com/office/powerpoint/2012/main" timeZoneBias="240">
          <p15:parentCm authorId="1" idx="4"/>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6-15T16:12:08.100" idx="5">
    <p:pos x="10" y="10"/>
    <p:text>We should also have a section before this on Fire Prevention Plans.  I always like to talk about prevention before response.</p:text>
    <p:extLst>
      <p:ext uri="{C676402C-5697-4E1C-873F-D02D1690AC5C}">
        <p15:threadingInfo xmlns:p15="http://schemas.microsoft.com/office/powerpoint/2012/main" timeZoneBias="240"/>
      </p:ext>
    </p:extLst>
  </p:cm>
  <p:cm authorId="2" dt="2021-06-25T18:03:35.935" idx="5">
    <p:pos x="10" y="106"/>
    <p:text>Added FPP slides to cover OSHA 1910.39</p:text>
    <p:extLst>
      <p:ext uri="{C676402C-5697-4E1C-873F-D02D1690AC5C}">
        <p15:threadingInfo xmlns:p15="http://schemas.microsoft.com/office/powerpoint/2012/main" timeZoneBias="240">
          <p15:parentCm authorId="1" idx="5"/>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6-15T16:15:59.876" idx="6">
    <p:pos x="10" y="10"/>
    <p:text>You can choose to evacuate during a fire rather than providing extinguishers.  If you choose to provide extinguisher you must locate and identify them correctly, inspect and maintain them and train employees to use them effectively and SAFELY.  Then include the last bullet point.</p:text>
    <p:extLst>
      <p:ext uri="{C676402C-5697-4E1C-873F-D02D1690AC5C}">
        <p15:threadingInfo xmlns:p15="http://schemas.microsoft.com/office/powerpoint/2012/main" timeZoneBias="240"/>
      </p:ext>
    </p:extLst>
  </p:cm>
  <p:cm authorId="2" dt="2021-06-25T18:07:24.411" idx="6">
    <p:pos x="10" y="106"/>
    <p:text>added and moved bullet pts 3 &amp; 4</p:text>
    <p:extLst>
      <p:ext uri="{C676402C-5697-4E1C-873F-D02D1690AC5C}">
        <p15:threadingInfo xmlns:p15="http://schemas.microsoft.com/office/powerpoint/2012/main" timeZoneBias="240">
          <p15:parentCm authorId="1"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6-15T16:24:33.559" idx="7">
    <p:pos x="10" y="10"/>
    <p:text>The word "Ash" helps you remember this.</p:text>
    <p:extLst>
      <p:ext uri="{C676402C-5697-4E1C-873F-D02D1690AC5C}">
        <p15:threadingInfo xmlns:p15="http://schemas.microsoft.com/office/powerpoint/2012/main" timeZoneBias="240"/>
      </p:ext>
    </p:extLst>
  </p:cm>
  <p:cm authorId="2" dt="2021-06-25T18:08:33.285" idx="7">
    <p:pos x="10" y="106"/>
    <p:text>got it. added this to presenter's notes under the slide</p:text>
    <p:extLst>
      <p:ext uri="{C676402C-5697-4E1C-873F-D02D1690AC5C}">
        <p15:threadingInfo xmlns:p15="http://schemas.microsoft.com/office/powerpoint/2012/main" timeZoneBias="240">
          <p15:parentCm authorId="1" idx="7"/>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6-15T16:25:04.745" idx="8">
    <p:pos x="10" y="10"/>
    <p:text>The word "Boil" helps you remember this.</p:text>
    <p:extLst>
      <p:ext uri="{C676402C-5697-4E1C-873F-D02D1690AC5C}">
        <p15:threadingInfo xmlns:p15="http://schemas.microsoft.com/office/powerpoint/2012/main" timeZoneBias="240"/>
      </p:ext>
    </p:extLst>
  </p:cm>
  <p:cm authorId="2" dt="2021-06-25T18:10:03.863" idx="8">
    <p:pos x="10" y="106"/>
    <p:text>got it. added to speaker's notes below this slide</p:text>
    <p:extLst>
      <p:ext uri="{C676402C-5697-4E1C-873F-D02D1690AC5C}">
        <p15:threadingInfo xmlns:p15="http://schemas.microsoft.com/office/powerpoint/2012/main" timeZoneBias="240">
          <p15:parentCm authorId="1" idx="8"/>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6-15T16:25:19.592" idx="9">
    <p:pos x="10" y="10"/>
    <p:text>The words "Circuit or Conduct" help you remember this.</p:text>
    <p:extLst>
      <p:ext uri="{C676402C-5697-4E1C-873F-D02D1690AC5C}">
        <p15:threadingInfo xmlns:p15="http://schemas.microsoft.com/office/powerpoint/2012/main" timeZoneBias="240"/>
      </p:ext>
    </p:extLst>
  </p:cm>
  <p:cm authorId="2" dt="2021-06-25T18:14:38.407" idx="9">
    <p:pos x="10" y="106"/>
    <p:text>got it. added this to speaker"s notes under slide</p:text>
    <p:extLst>
      <p:ext uri="{C676402C-5697-4E1C-873F-D02D1690AC5C}">
        <p15:threadingInfo xmlns:p15="http://schemas.microsoft.com/office/powerpoint/2012/main" timeZoneBias="240">
          <p15:parentCm authorId="1" idx="9"/>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1-06-15T16:26:46.028" idx="10">
    <p:pos x="10" y="10"/>
    <p:text>These extinguishers are much different and only effective in very small fires.</p:text>
    <p:extLst>
      <p:ext uri="{C676402C-5697-4E1C-873F-D02D1690AC5C}">
        <p15:threadingInfo xmlns:p15="http://schemas.microsoft.com/office/powerpoint/2012/main" timeZoneBias="240"/>
      </p:ext>
    </p:extLst>
  </p:cm>
  <p:cm authorId="2" dt="2021-06-25T18:17:42.581" idx="10">
    <p:pos x="10" y="106"/>
    <p:text>got it. added this to speaker's notes under the slide</p:text>
    <p:extLst>
      <p:ext uri="{C676402C-5697-4E1C-873F-D02D1690AC5C}">
        <p15:threadingInfo xmlns:p15="http://schemas.microsoft.com/office/powerpoint/2012/main" timeZoneBias="240">
          <p15:parentCm authorId="1" idx="1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348FE-00AE-4663-8583-1AB6F9C39B53}"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08E7-5E0A-4C7F-9557-F25207725643}" type="slidenum">
              <a:rPr lang="en-US" smtClean="0"/>
              <a:t>‹#›</a:t>
            </a:fld>
            <a:endParaRPr lang="en-US"/>
          </a:p>
        </p:txBody>
      </p:sp>
    </p:spTree>
    <p:extLst>
      <p:ext uri="{BB962C8B-B14F-4D97-AF65-F5344CB8AC3E}">
        <p14:creationId xmlns:p14="http://schemas.microsoft.com/office/powerpoint/2010/main" val="367693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osha.gov/pls/oshaweb/owadisp.show_document?p_id=9752&amp;p_table=standard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osha.gov/laws-regs/interlinking/standards/1910.39"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osha.gov/laws-regs/interlinking/standards/1910.39(b)" TargetMode="External"/><Relationship Id="rId4" Type="http://schemas.openxmlformats.org/officeDocument/2006/relationships/hyperlink" Target="https://www.ecfr.gov/cgi-bin/text-idx?SID=65b279ee2e7530009034c1f152d451e5&amp;tpl=/ecfrbrowse/Title29/29tab_02.tp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osha.gov/laws-regs/interlinking/standards/1910.39"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osha.gov/laws-regs/interlinking/standards/1910.39(b)" TargetMode="External"/><Relationship Id="rId4" Type="http://schemas.openxmlformats.org/officeDocument/2006/relationships/hyperlink" Target="https://www.ecfr.gov/cgi-bin/text-idx?SID=65b279ee2e7530009034c1f152d451e5&amp;tpl=/ecfrbrowse/Title29/29tab_02.tpl"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5" Type="http://schemas.openxmlformats.org/officeDocument/2006/relationships/hyperlink" Target="https://www.osha.gov/etools/evacuation-plans-procedures/eap/develop-implement#accordion-74698-collapse1"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5" Type="http://schemas.openxmlformats.org/officeDocument/2006/relationships/hyperlink" Target="https://www.osha.gov/etools/evacuation-plans-procedures/eap/develop-implement#accordion-74698-collapse1"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13" Type="http://schemas.openxmlformats.org/officeDocument/2006/relationships/hyperlink" Target="https://www.osha.gov/laws-regs/regulations/standardnumber/1910/1910.38#1910.38(f)(3)"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12" Type="http://schemas.openxmlformats.org/officeDocument/2006/relationships/hyperlink" Target="https://www.osha.gov/laws-regs/regulations/standardnumber/1910/1910.38#1910.38(f)(2)"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8#1910.38(f)(1)"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e)"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 Id="rId14" Type="http://schemas.openxmlformats.org/officeDocument/2006/relationships/hyperlink" Target="https://www.osha.gov/laws-regs/regulations/standardnumber/1910/1910.39#1910.39(d)"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13" Type="http://schemas.openxmlformats.org/officeDocument/2006/relationships/hyperlink" Target="https://www.osha.gov/laws-regs/regulations/standardnumber/1910/1910.38#1910.38(f)(3)"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12" Type="http://schemas.openxmlformats.org/officeDocument/2006/relationships/hyperlink" Target="https://www.osha.gov/laws-regs/regulations/standardnumber/1910/1910.38#1910.38(f)(2)"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8#1910.38(f)(1)"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e)"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 Id="rId14" Type="http://schemas.openxmlformats.org/officeDocument/2006/relationships/hyperlink" Target="https://www.osha.gov/laws-regs/regulations/standardnumber/1910/1910.39#1910.39(d)"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12" Type="http://schemas.openxmlformats.org/officeDocument/2006/relationships/hyperlink" Target="https://www.osha.gov/etools/evacuation-plans-procedures/eap/develop-implement/high-hazard#accordion-74702-collapse2"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respiratory-protection"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bloodborne-pathogens"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9#1910.39(b)"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b)"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11" Type="http://schemas.openxmlformats.org/officeDocument/2006/relationships/hyperlink" Target="https://www.osha.gov/laws-regs/regulations/standardnumber/1910/1910.39#1910.39(b)" TargetMode="External"/><Relationship Id="rId5" Type="http://schemas.openxmlformats.org/officeDocument/2006/relationships/hyperlink" Target="https://www.osha.gov/etools/evacuation-plans-procedures/eap/develop-implement#accordion-74698-collapse1" TargetMode="External"/><Relationship Id="rId10" Type="http://schemas.openxmlformats.org/officeDocument/2006/relationships/hyperlink" Target="https://www.osha.gov/laws-regs/regulations/standardnumber/1910/1910.38#1910.38(b)"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osha.gov/etools/evacuation-plans-procedures/eap/develop-implement#accordion-74698-collapse4" TargetMode="External"/><Relationship Id="rId3" Type="http://schemas.openxmlformats.org/officeDocument/2006/relationships/hyperlink" Target="https://www.osha.gov/etools/evacuation-plans-procedures/eap/develop-implement/checklists" TargetMode="External"/><Relationship Id="rId7" Type="http://schemas.openxmlformats.org/officeDocument/2006/relationships/hyperlink" Target="https://www.osha.gov/etools/evacuation-plans-procedures/eap/develop-implement#accordion-74698-collapse3"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2" TargetMode="External"/><Relationship Id="rId5" Type="http://schemas.openxmlformats.org/officeDocument/2006/relationships/hyperlink" Target="https://www.osha.gov/etools/evacuation-plans-procedures/eap/develop-implement#accordion-74698-collapse1" TargetMode="External"/><Relationship Id="rId4" Type="http://schemas.openxmlformats.org/officeDocument/2006/relationships/hyperlink" Target="https://www.osha.gov/etools/evacuation-plans-procedures/eap" TargetMode="External"/><Relationship Id="rId9" Type="http://schemas.openxmlformats.org/officeDocument/2006/relationships/hyperlink" Target="https://www.osha.gov/etools/evacuation-plans-procedures/emergency-standards"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osha.gov/etools/evacuation-plans-procedures/emergency-standards" TargetMode="External"/><Relationship Id="rId3" Type="http://schemas.openxmlformats.org/officeDocument/2006/relationships/hyperlink" Target="https://www.osha.gov/etools/evacuation-plans-procedures/eap" TargetMode="External"/><Relationship Id="rId7" Type="http://schemas.openxmlformats.org/officeDocument/2006/relationships/hyperlink" Target="https://www.osha.gov/etools/evacuation-plans-procedures/eap/develop-implement#accordion-74698-collapse4"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3" TargetMode="External"/><Relationship Id="rId5" Type="http://schemas.openxmlformats.org/officeDocument/2006/relationships/hyperlink" Target="https://www.osha.gov/etools/evacuation-plans-procedures/eap/develop-implement#accordion-74698-collapse2" TargetMode="External"/><Relationship Id="rId4" Type="http://schemas.openxmlformats.org/officeDocument/2006/relationships/hyperlink" Target="https://www.osha.gov/etools/evacuation-plans-procedures/eap/develop-implement#accordion-74698-collapse1"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www.osha.gov/etools/evacuation-plans-procedures/emergency-standards" TargetMode="External"/><Relationship Id="rId3" Type="http://schemas.openxmlformats.org/officeDocument/2006/relationships/hyperlink" Target="https://www.osha.gov/etools/evacuation-plans-procedures/eap" TargetMode="External"/><Relationship Id="rId7" Type="http://schemas.openxmlformats.org/officeDocument/2006/relationships/hyperlink" Target="https://www.osha.gov/etools/evacuation-plans-procedures/eap/develop-implement#accordion-74698-collapse4"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3" TargetMode="External"/><Relationship Id="rId5" Type="http://schemas.openxmlformats.org/officeDocument/2006/relationships/hyperlink" Target="https://www.osha.gov/etools/evacuation-plans-procedures/eap/develop-implement#accordion-74698-collapse2" TargetMode="External"/><Relationship Id="rId4" Type="http://schemas.openxmlformats.org/officeDocument/2006/relationships/hyperlink" Target="https://www.osha.gov/etools/evacuation-plans-procedures/eap/develop-implement#accordion-74698-collapse1" TargetMode="Externa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osha.gov/etools/evacuation-plans-procedures/emergency-standards" TargetMode="External"/><Relationship Id="rId3" Type="http://schemas.openxmlformats.org/officeDocument/2006/relationships/hyperlink" Target="https://www.osha.gov/etools/evacuation-plans-procedures/eap" TargetMode="External"/><Relationship Id="rId7" Type="http://schemas.openxmlformats.org/officeDocument/2006/relationships/hyperlink" Target="https://www.osha.gov/etools/evacuation-plans-procedures/eap/develop-implement#accordion-74698-collapse4"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osha.gov/etools/evacuation-plans-procedures/eap/develop-implement#accordion-74698-collapse3" TargetMode="External"/><Relationship Id="rId5" Type="http://schemas.openxmlformats.org/officeDocument/2006/relationships/hyperlink" Target="https://www.osha.gov/etools/evacuation-plans-procedures/eap/develop-implement#accordion-74698-collapse2" TargetMode="External"/><Relationship Id="rId10" Type="http://schemas.openxmlformats.org/officeDocument/2006/relationships/hyperlink" Target="https://www.osha.gov/etools/evacuation-plans-procedures/emergency-standards/maintenance-safeguards-features" TargetMode="External"/><Relationship Id="rId4" Type="http://schemas.openxmlformats.org/officeDocument/2006/relationships/hyperlink" Target="https://www.osha.gov/etools/evacuation-plans-procedures/eap/develop-implement#accordion-74698-collapse1" TargetMode="External"/><Relationship Id="rId9" Type="http://schemas.openxmlformats.org/officeDocument/2006/relationships/hyperlink" Target="https://www.osha.gov/etools/evacuation-plans-procedures/emergency-standards/portable-extinguisher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b)(1)"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osha.gov/laws-regs/regulations/standardnumber/1910/1910.157#1910.157(b)(2)"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b)(2)"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osha.gov/laws-regs/regulations/standardnumber/1910/1910.157#1910.157(a)"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osha.gov/laws-regs/regulations/standardnumber/1910/1910.157#1910.157(c)(2)"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course was developed from funds received from The Occupational Safety &amp; Health Administration.</a:t>
            </a:r>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1</a:t>
            </a:fld>
            <a:endParaRPr lang="en-GB"/>
          </a:p>
        </p:txBody>
      </p:sp>
    </p:spTree>
    <p:extLst>
      <p:ext uri="{BB962C8B-B14F-4D97-AF65-F5344CB8AC3E}">
        <p14:creationId xmlns:p14="http://schemas.microsoft.com/office/powerpoint/2010/main" val="1764933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Exit pathways only need to be clear and accessible during business hours.</a:t>
            </a:r>
          </a:p>
          <a:p>
            <a:r>
              <a:rPr lang="en-US" sz="1200" kern="1200" dirty="0">
                <a:solidFill>
                  <a:schemeClr val="tx1"/>
                </a:solidFill>
                <a:effectLst/>
                <a:latin typeface="+mn-lt"/>
                <a:ea typeface="+mn-ea"/>
                <a:cs typeface="+mn-cs"/>
              </a:rPr>
              <a:t>True or </a:t>
            </a:r>
            <a:r>
              <a:rPr lang="en-US" sz="1200" b="1" kern="1200" dirty="0">
                <a:solidFill>
                  <a:schemeClr val="tx1"/>
                </a:solidFill>
                <a:effectLst/>
                <a:latin typeface="+mn-lt"/>
                <a:ea typeface="+mn-ea"/>
                <a:cs typeface="+mn-cs"/>
              </a:rPr>
              <a:t>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a:t>
            </a:fld>
            <a:endParaRPr lang="en-US"/>
          </a:p>
        </p:txBody>
      </p:sp>
    </p:spTree>
    <p:extLst>
      <p:ext uri="{BB962C8B-B14F-4D97-AF65-F5344CB8AC3E}">
        <p14:creationId xmlns:p14="http://schemas.microsoft.com/office/powerpoint/2010/main" val="45843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2’14” video from the television show Myth Busters shows the power of a compressed gas cylinder</a:t>
            </a:r>
            <a:r>
              <a:rPr lang="en-US" baseline="0" dirty="0"/>
              <a:t> when the regulator gets sheared off. It shows that it has the power to go through a brick wall.</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111</a:t>
            </a:fld>
            <a:endParaRPr lang="en-US"/>
          </a:p>
        </p:txBody>
      </p:sp>
    </p:spTree>
    <p:extLst>
      <p:ext uri="{BB962C8B-B14F-4D97-AF65-F5344CB8AC3E}">
        <p14:creationId xmlns:p14="http://schemas.microsoft.com/office/powerpoint/2010/main" val="32864032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CFR 1910.253(b)(2)</a:t>
            </a:r>
            <a:r>
              <a:rPr lang="en-US" baseline="0" dirty="0"/>
              <a:t> Storage of cylinders---general</a:t>
            </a:r>
          </a:p>
          <a:p>
            <a:r>
              <a:rPr lang="en-US" dirty="0"/>
              <a:t>https://www.osha.gov/laws-regs/regulations/standardnumber/1910/1910.253 </a:t>
            </a:r>
          </a:p>
        </p:txBody>
      </p:sp>
      <p:sp>
        <p:nvSpPr>
          <p:cNvPr id="4" name="Slide Number Placeholder 3"/>
          <p:cNvSpPr>
            <a:spLocks noGrp="1"/>
          </p:cNvSpPr>
          <p:nvPr>
            <p:ph type="sldNum" sz="quarter" idx="10"/>
          </p:nvPr>
        </p:nvSpPr>
        <p:spPr/>
        <p:txBody>
          <a:bodyPr/>
          <a:lstStyle/>
          <a:p>
            <a:fld id="{E79308E7-5E0A-4C7F-9557-F25207725643}" type="slidenum">
              <a:rPr lang="en-US" smtClean="0"/>
              <a:t>112</a:t>
            </a:fld>
            <a:endParaRPr lang="en-US"/>
          </a:p>
        </p:txBody>
      </p:sp>
    </p:spTree>
    <p:extLst>
      <p:ext uri="{BB962C8B-B14F-4D97-AF65-F5344CB8AC3E}">
        <p14:creationId xmlns:p14="http://schemas.microsoft.com/office/powerpoint/2010/main" val="30987970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113</a:t>
            </a:fld>
            <a:endParaRPr lang="en-US"/>
          </a:p>
        </p:txBody>
      </p:sp>
    </p:spTree>
    <p:extLst>
      <p:ext uri="{BB962C8B-B14F-4D97-AF65-F5344CB8AC3E}">
        <p14:creationId xmlns:p14="http://schemas.microsoft.com/office/powerpoint/2010/main" val="12091995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and/or NFPA code here…</a:t>
            </a:r>
          </a:p>
        </p:txBody>
      </p:sp>
      <p:sp>
        <p:nvSpPr>
          <p:cNvPr id="4" name="Slide Number Placeholder 3"/>
          <p:cNvSpPr>
            <a:spLocks noGrp="1"/>
          </p:cNvSpPr>
          <p:nvPr>
            <p:ph type="sldNum" sz="quarter" idx="10"/>
          </p:nvPr>
        </p:nvSpPr>
        <p:spPr/>
        <p:txBody>
          <a:bodyPr/>
          <a:lstStyle/>
          <a:p>
            <a:fld id="{E79308E7-5E0A-4C7F-9557-F25207725643}" type="slidenum">
              <a:rPr lang="en-US" smtClean="0"/>
              <a:t>114</a:t>
            </a:fld>
            <a:endParaRPr lang="en-US"/>
          </a:p>
        </p:txBody>
      </p:sp>
    </p:spTree>
    <p:extLst>
      <p:ext uri="{BB962C8B-B14F-4D97-AF65-F5344CB8AC3E}">
        <p14:creationId xmlns:p14="http://schemas.microsoft.com/office/powerpoint/2010/main" val="18595454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regulation</a:t>
            </a:r>
            <a:r>
              <a:rPr lang="en-US" baseline="0" dirty="0"/>
              <a:t>/std HERE…</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115</a:t>
            </a:fld>
            <a:endParaRPr lang="en-US"/>
          </a:p>
        </p:txBody>
      </p:sp>
    </p:spTree>
    <p:extLst>
      <p:ext uri="{BB962C8B-B14F-4D97-AF65-F5344CB8AC3E}">
        <p14:creationId xmlns:p14="http://schemas.microsoft.com/office/powerpoint/2010/main" val="41689565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regulation</a:t>
            </a:r>
            <a:r>
              <a:rPr lang="en-US" baseline="0" dirty="0"/>
              <a:t>/std HERE…</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116</a:t>
            </a:fld>
            <a:endParaRPr lang="en-US"/>
          </a:p>
        </p:txBody>
      </p:sp>
    </p:spTree>
    <p:extLst>
      <p:ext uri="{BB962C8B-B14F-4D97-AF65-F5344CB8AC3E}">
        <p14:creationId xmlns:p14="http://schemas.microsoft.com/office/powerpoint/2010/main" val="3636823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OSHA BPs</a:t>
            </a:r>
            <a:r>
              <a:rPr lang="en-US" baseline="0" dirty="0"/>
              <a:t> and regs here.</a:t>
            </a:r>
          </a:p>
          <a:p>
            <a:endParaRPr lang="en-US" baseline="0" dirty="0"/>
          </a:p>
          <a:p>
            <a:r>
              <a:rPr lang="en-US" baseline="0" dirty="0"/>
              <a:t>To, through, and away from…..</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121</a:t>
            </a:fld>
            <a:endParaRPr lang="en-US"/>
          </a:p>
        </p:txBody>
      </p:sp>
    </p:spTree>
    <p:extLst>
      <p:ext uri="{BB962C8B-B14F-4D97-AF65-F5344CB8AC3E}">
        <p14:creationId xmlns:p14="http://schemas.microsoft.com/office/powerpoint/2010/main" val="28514649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Housekeeping Procedures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facility must control the accumulations of flammable and combustible materials and residues so that they do not contribute to a fire.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 measures include:</a:t>
            </a:r>
          </a:p>
          <a:p>
            <a:pPr marL="228600" lvl="0" indent="-228600">
              <a:buFont typeface="+mj-lt"/>
              <a:buAutoNum type="alphaLcParenR"/>
            </a:pPr>
            <a:r>
              <a:rPr lang="en-US" sz="1200" kern="1200" dirty="0">
                <a:solidFill>
                  <a:schemeClr val="tx1"/>
                </a:solidFill>
                <a:effectLst/>
                <a:latin typeface="+mn-lt"/>
                <a:ea typeface="+mn-ea"/>
                <a:cs typeface="+mn-cs"/>
              </a:rPr>
              <a:t>Regular review of chemical usage and storage. </a:t>
            </a:r>
          </a:p>
          <a:p>
            <a:pPr marL="228600" lvl="0" indent="-228600">
              <a:buFont typeface="+mj-lt"/>
              <a:buAutoNum type="alphaLcParenR"/>
            </a:pPr>
            <a:r>
              <a:rPr lang="en-US" sz="1200" kern="1200" dirty="0">
                <a:solidFill>
                  <a:schemeClr val="tx1"/>
                </a:solidFill>
                <a:effectLst/>
                <a:latin typeface="+mn-lt"/>
                <a:ea typeface="+mn-ea"/>
                <a:cs typeface="+mn-cs"/>
              </a:rPr>
              <a:t>Flammable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Combustible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Paper, cardboard, plastic, &amp; other combustible material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Maintaining container-labeling requirements. </a:t>
            </a:r>
          </a:p>
          <a:p>
            <a:pPr marL="228600" lvl="0" indent="-228600">
              <a:buFont typeface="+mj-lt"/>
              <a:buAutoNum type="alphaLcParenR"/>
            </a:pPr>
            <a:r>
              <a:rPr lang="en-US" sz="1200" kern="1200" dirty="0">
                <a:solidFill>
                  <a:schemeClr val="tx1"/>
                </a:solidFill>
                <a:effectLst/>
                <a:latin typeface="+mn-lt"/>
                <a:ea typeface="+mn-ea"/>
                <a:cs typeface="+mn-cs"/>
              </a:rPr>
              <a:t>Maintaining clear access to means of egress such as aisle way, exit doors, &amp; exit discharge marking, definition,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Electrical room and hydraulic room housekeeping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Regular housekeeping audits of facility.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124</a:t>
            </a:fld>
            <a:endParaRPr lang="en-US"/>
          </a:p>
        </p:txBody>
      </p:sp>
    </p:spTree>
    <p:extLst>
      <p:ext uri="{BB962C8B-B14F-4D97-AF65-F5344CB8AC3E}">
        <p14:creationId xmlns:p14="http://schemas.microsoft.com/office/powerpoint/2010/main" val="39171959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Housekeeping Procedures</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facility must control the accumulations of flammable and combustible materials and residues so that they do not contribute to a fire.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Control measures include:</a:t>
            </a:r>
          </a:p>
          <a:p>
            <a:pPr marL="228600" lvl="0" indent="-228600">
              <a:buFont typeface="+mj-lt"/>
              <a:buAutoNum type="alphaLcParenR"/>
            </a:pPr>
            <a:r>
              <a:rPr lang="en-US" sz="1200" kern="1200" dirty="0">
                <a:solidFill>
                  <a:schemeClr val="tx1"/>
                </a:solidFill>
                <a:effectLst/>
                <a:latin typeface="+mn-lt"/>
                <a:ea typeface="+mn-ea"/>
                <a:cs typeface="+mn-cs"/>
              </a:rPr>
              <a:t>Regular review of chemical usage and storage. </a:t>
            </a:r>
          </a:p>
          <a:p>
            <a:pPr marL="228600" lvl="0" indent="-228600">
              <a:buFont typeface="+mj-lt"/>
              <a:buAutoNum type="alphaLcParenR"/>
            </a:pPr>
            <a:r>
              <a:rPr lang="en-US" sz="1200" kern="1200" dirty="0">
                <a:solidFill>
                  <a:schemeClr val="tx1"/>
                </a:solidFill>
                <a:effectLst/>
                <a:latin typeface="+mn-lt"/>
                <a:ea typeface="+mn-ea"/>
                <a:cs typeface="+mn-cs"/>
              </a:rPr>
              <a:t>Flammable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Combustible liquid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Paper, cardboard, plastic, &amp; other combustible material storage &amp; waste disposal procedures.</a:t>
            </a:r>
          </a:p>
          <a:p>
            <a:pPr marL="228600" lvl="0" indent="-228600">
              <a:buFont typeface="+mj-lt"/>
              <a:buAutoNum type="alphaLcParenR"/>
            </a:pPr>
            <a:r>
              <a:rPr lang="en-US" sz="1200" kern="1200" dirty="0">
                <a:solidFill>
                  <a:schemeClr val="tx1"/>
                </a:solidFill>
                <a:effectLst/>
                <a:latin typeface="+mn-lt"/>
                <a:ea typeface="+mn-ea"/>
                <a:cs typeface="+mn-cs"/>
              </a:rPr>
              <a:t>Maintaining container-labeling requirements. </a:t>
            </a:r>
          </a:p>
          <a:p>
            <a:pPr marL="228600" lvl="0" indent="-228600">
              <a:buFont typeface="+mj-lt"/>
              <a:buAutoNum type="alphaLcParenR"/>
            </a:pPr>
            <a:r>
              <a:rPr lang="en-US" sz="1200" kern="1200" dirty="0">
                <a:solidFill>
                  <a:schemeClr val="tx1"/>
                </a:solidFill>
                <a:effectLst/>
                <a:latin typeface="+mn-lt"/>
                <a:ea typeface="+mn-ea"/>
                <a:cs typeface="+mn-cs"/>
              </a:rPr>
              <a:t>Maintaining clear access to means of egress such as aisle way, exit doors, &amp; exit discharge marking, definition,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Electrical room and hydraulic room housekeeping &amp; maintenance procedures.</a:t>
            </a:r>
          </a:p>
          <a:p>
            <a:pPr marL="228600" lvl="0" indent="-228600">
              <a:buFont typeface="+mj-lt"/>
              <a:buAutoNum type="alphaLcParenR"/>
            </a:pPr>
            <a:r>
              <a:rPr lang="en-US" sz="1200" kern="1200" dirty="0">
                <a:solidFill>
                  <a:schemeClr val="tx1"/>
                </a:solidFill>
                <a:effectLst/>
                <a:latin typeface="+mn-lt"/>
                <a:ea typeface="+mn-ea"/>
                <a:cs typeface="+mn-cs"/>
              </a:rPr>
              <a:t>Regular housekeeping audits of facility.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125</a:t>
            </a:fld>
            <a:endParaRPr lang="en-US"/>
          </a:p>
        </p:txBody>
      </p:sp>
    </p:spTree>
    <p:extLst>
      <p:ext uri="{BB962C8B-B14F-4D97-AF65-F5344CB8AC3E}">
        <p14:creationId xmlns:p14="http://schemas.microsoft.com/office/powerpoint/2010/main" val="33248410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Materials</a:t>
            </a:r>
            <a:r>
              <a:rPr lang="en-US" sz="1200" baseline="0" dirty="0"/>
              <a:t> Handling and Storage</a:t>
            </a:r>
            <a:r>
              <a:rPr lang="en-US" sz="1200" dirty="0"/>
              <a:t> (Subpart N)</a:t>
            </a:r>
          </a:p>
          <a:p>
            <a:pPr marL="1371600" lvl="2" indent="-457200">
              <a:buFont typeface="Arial" panose="020B0604020202020204" pitchFamily="34" charset="0"/>
              <a:buChar char="•"/>
            </a:pPr>
            <a:r>
              <a:rPr lang="en-US" sz="2800" dirty="0"/>
              <a:t>Powered Industrial Trucks - https://www.osha.gov/laws-regs/regulations/standardnumber/1910/1910.178 </a:t>
            </a:r>
          </a:p>
        </p:txBody>
      </p:sp>
      <p:sp>
        <p:nvSpPr>
          <p:cNvPr id="4" name="Slide Number Placeholder 3"/>
          <p:cNvSpPr>
            <a:spLocks noGrp="1"/>
          </p:cNvSpPr>
          <p:nvPr>
            <p:ph type="sldNum" sz="quarter" idx="10"/>
          </p:nvPr>
        </p:nvSpPr>
        <p:spPr/>
        <p:txBody>
          <a:bodyPr/>
          <a:lstStyle/>
          <a:p>
            <a:fld id="{E79308E7-5E0A-4C7F-9557-F25207725643}" type="slidenum">
              <a:rPr lang="en-US" smtClean="0"/>
              <a:t>126</a:t>
            </a:fld>
            <a:endParaRPr lang="en-US"/>
          </a:p>
        </p:txBody>
      </p:sp>
    </p:spTree>
    <p:extLst>
      <p:ext uri="{BB962C8B-B14F-4D97-AF65-F5344CB8AC3E}">
        <p14:creationId xmlns:p14="http://schemas.microsoft.com/office/powerpoint/2010/main" val="123730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Always approach fires…</a:t>
            </a:r>
            <a:endParaRPr lang="en-US" sz="2000" dirty="0"/>
          </a:p>
          <a:p>
            <a:pPr marL="914400" lvl="1" indent="-457200">
              <a:buFont typeface="+mj-lt"/>
              <a:buAutoNum type="alphaUcPeriod"/>
            </a:pPr>
            <a:r>
              <a:rPr lang="en-US" dirty="0"/>
              <a:t>From a distance</a:t>
            </a:r>
            <a:endParaRPr lang="en-US" sz="1800" dirty="0"/>
          </a:p>
          <a:p>
            <a:pPr marL="914400" lvl="1" indent="-457200">
              <a:buFont typeface="+mj-lt"/>
              <a:buAutoNum type="alphaUcPeriod"/>
            </a:pPr>
            <a:r>
              <a:rPr lang="en-US" dirty="0"/>
              <a:t>Upwind</a:t>
            </a:r>
            <a:endParaRPr lang="en-US" sz="1800" dirty="0"/>
          </a:p>
          <a:p>
            <a:pPr marL="914400" lvl="1" indent="-457200">
              <a:buFont typeface="+mj-lt"/>
              <a:buAutoNum type="alphaUcPeriod"/>
            </a:pPr>
            <a:r>
              <a:rPr lang="en-US" dirty="0"/>
              <a:t>With a means of escape behind you</a:t>
            </a:r>
            <a:endParaRPr lang="en-US" sz="1800" dirty="0"/>
          </a:p>
          <a:p>
            <a:pPr marL="914400" lvl="1" indent="-457200">
              <a:buFont typeface="+mj-lt"/>
              <a:buAutoNum type="alphaUcPeriod"/>
            </a:pPr>
            <a:r>
              <a:rPr lang="en-US" b="1" u="sng"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a:t>
            </a:fld>
            <a:endParaRPr lang="en-US"/>
          </a:p>
        </p:txBody>
      </p:sp>
    </p:spTree>
    <p:extLst>
      <p:ext uri="{BB962C8B-B14F-4D97-AF65-F5344CB8AC3E}">
        <p14:creationId xmlns:p14="http://schemas.microsoft.com/office/powerpoint/2010/main" val="17029884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E79308E7-5E0A-4C7F-9557-F25207725643}" type="slidenum">
              <a:rPr lang="en-US" smtClean="0"/>
              <a:t>127</a:t>
            </a:fld>
            <a:endParaRPr lang="en-US"/>
          </a:p>
        </p:txBody>
      </p:sp>
    </p:spTree>
    <p:extLst>
      <p:ext uri="{BB962C8B-B14F-4D97-AF65-F5344CB8AC3E}">
        <p14:creationId xmlns:p14="http://schemas.microsoft.com/office/powerpoint/2010/main" val="24315563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dirty="0"/>
              <a:t>Eliminate fire hazards</a:t>
            </a:r>
          </a:p>
          <a:p>
            <a:pPr marL="0" indent="0">
              <a:buNone/>
            </a:pPr>
            <a:r>
              <a:rPr lang="en-US" dirty="0"/>
              <a:t/>
            </a:r>
            <a:br>
              <a:rPr lang="en-US" dirty="0"/>
            </a:br>
            <a:r>
              <a:rPr lang="en-US" sz="1200" dirty="0"/>
              <a:t>Employees are responsible for keeping unnecessary combustible materials from accumulating in the work area. Combustible waste should be “stored in covered metal receptacles and disposed of daily,” according to </a:t>
            </a:r>
            <a:r>
              <a:rPr lang="en-US" sz="1200" u="sng" dirty="0">
                <a:hlinkClick r:id="rId3"/>
              </a:rPr>
              <a:t>OSHA’s Hazardous Materials Standard (1910.106)</a:t>
            </a:r>
            <a:r>
              <a:rPr lang="en-US" sz="1200" dirty="0"/>
              <a:t>.</a:t>
            </a:r>
          </a:p>
          <a:p>
            <a:pPr marL="0" indent="0">
              <a:buNone/>
            </a:pPr>
            <a:endParaRPr lang="en-US" sz="1200" dirty="0"/>
          </a:p>
          <a:p>
            <a:pPr marL="171450" indent="-171450">
              <a:buFont typeface="Arial" panose="020B0604020202020204" pitchFamily="34" charset="0"/>
              <a:buChar char="•"/>
            </a:pPr>
            <a:r>
              <a:rPr lang="en-US" sz="1200" dirty="0"/>
              <a:t>The National Safety Council “Supervisors’ Safety Manual” includes these precautionary measures for fire safety:</a:t>
            </a:r>
          </a:p>
          <a:p>
            <a:pPr marL="171450" lvl="0" indent="-171450">
              <a:buFont typeface="Arial" panose="020B0604020202020204" pitchFamily="34" charset="0"/>
              <a:buChar char="•"/>
            </a:pPr>
            <a:r>
              <a:rPr lang="en-US" sz="1200" dirty="0"/>
              <a:t>Keep combustible materials in the work area only in amounts needed for the job. When they are unneeded, move them to an assigned safe storage area.</a:t>
            </a:r>
          </a:p>
          <a:p>
            <a:pPr marL="171450" lvl="0" indent="-171450">
              <a:buFont typeface="Arial" panose="020B0604020202020204" pitchFamily="34" charset="0"/>
              <a:buChar char="•"/>
            </a:pPr>
            <a:r>
              <a:rPr lang="en-US" sz="1200" dirty="0"/>
              <a:t>Store quick-burning, flammable materials in designated locations away from ignition sources.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128</a:t>
            </a:fld>
            <a:endParaRPr lang="en-US"/>
          </a:p>
        </p:txBody>
      </p:sp>
    </p:spTree>
    <p:extLst>
      <p:ext uri="{BB962C8B-B14F-4D97-AF65-F5344CB8AC3E}">
        <p14:creationId xmlns:p14="http://schemas.microsoft.com/office/powerpoint/2010/main" val="8100709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a:t>Eliminate fire hazards</a:t>
            </a:r>
          </a:p>
          <a:p>
            <a:pPr marL="171450" indent="-171450">
              <a:buFont typeface="Arial" panose="020B0604020202020204" pitchFamily="34" charset="0"/>
              <a:buChar char="•"/>
            </a:pPr>
            <a:r>
              <a:rPr lang="en-US" dirty="0"/>
              <a:t/>
            </a:r>
            <a:br>
              <a:rPr lang="en-US" dirty="0"/>
            </a:br>
            <a:r>
              <a:rPr lang="en-US" sz="1200" dirty="0"/>
              <a:t>Avoid contaminating clothes with flammable liquids. Change clothes if contamination occurs.</a:t>
            </a:r>
          </a:p>
          <a:p>
            <a:pPr marL="171450" indent="-171450">
              <a:buFont typeface="Arial" panose="020B0604020202020204" pitchFamily="34" charset="0"/>
              <a:buChar char="•"/>
            </a:pPr>
            <a:r>
              <a:rPr lang="en-US" sz="1200" dirty="0"/>
              <a:t>Keep passageways and fire doors free of obstructions. Stairwell doors should be kept closed. Do not store items in stairwells.</a:t>
            </a:r>
          </a:p>
          <a:p>
            <a:pPr marL="171450" indent="-171450">
              <a:buFont typeface="Arial" panose="020B0604020202020204" pitchFamily="34" charset="0"/>
              <a:buChar char="•"/>
            </a:pPr>
            <a:r>
              <a:rPr lang="en-US" sz="1200" dirty="0"/>
              <a:t>Keep materials at least 18 inches away from automatic sprinklers, fire extinguishers and sprinkler controls. The 18-inch distance is required, but 24 to 36 inches is recommended. Clearance of 3 feet is required between piled material and the ceiling. If stock is piled more than 15 feet high, clearance should be doubled. </a:t>
            </a:r>
          </a:p>
          <a:p>
            <a:pPr marL="171450" indent="-171450">
              <a:buFont typeface="Arial" panose="020B0604020202020204" pitchFamily="34" charset="0"/>
              <a:buChar char="•"/>
            </a:pPr>
            <a:r>
              <a:rPr lang="en-US" sz="1200" dirty="0"/>
              <a:t>Hazards in electrical areas should be reported, and work orders should be issued to fix them.</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129</a:t>
            </a:fld>
            <a:endParaRPr lang="en-US"/>
          </a:p>
        </p:txBody>
      </p:sp>
    </p:spTree>
    <p:extLst>
      <p:ext uri="{BB962C8B-B14F-4D97-AF65-F5344CB8AC3E}">
        <p14:creationId xmlns:p14="http://schemas.microsoft.com/office/powerpoint/2010/main" val="9154198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your local Fire Department</a:t>
            </a:r>
          </a:p>
          <a:p>
            <a:endParaRPr lang="en-US" dirty="0"/>
          </a:p>
          <a:p>
            <a:r>
              <a:rPr lang="en-US" dirty="0"/>
              <a:t>This is always</a:t>
            </a:r>
            <a:r>
              <a:rPr lang="en-US" baseline="0" dirty="0"/>
              <a:t> a good idea for safety and fire prevention. It also helps to build strong community relations.</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131</a:t>
            </a:fld>
            <a:endParaRPr lang="en-US"/>
          </a:p>
        </p:txBody>
      </p:sp>
    </p:spTree>
    <p:extLst>
      <p:ext uri="{BB962C8B-B14F-4D97-AF65-F5344CB8AC3E}">
        <p14:creationId xmlns:p14="http://schemas.microsoft.com/office/powerpoint/2010/main" val="22226586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your local Fire Department</a:t>
            </a:r>
          </a:p>
          <a:p>
            <a:endParaRPr lang="en-US" dirty="0"/>
          </a:p>
          <a:p>
            <a:r>
              <a:rPr lang="en-US" dirty="0"/>
              <a:t>This is always</a:t>
            </a:r>
            <a:r>
              <a:rPr lang="en-US" baseline="0" dirty="0"/>
              <a:t> a good idea for safety and fire prevention. It also helps to build strong community relations.</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132</a:t>
            </a:fld>
            <a:endParaRPr lang="en-US"/>
          </a:p>
        </p:txBody>
      </p:sp>
    </p:spTree>
    <p:extLst>
      <p:ext uri="{BB962C8B-B14F-4D97-AF65-F5344CB8AC3E}">
        <p14:creationId xmlns:p14="http://schemas.microsoft.com/office/powerpoint/2010/main" val="26695963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133</a:t>
            </a:fld>
            <a:endParaRPr lang="en-US"/>
          </a:p>
        </p:txBody>
      </p:sp>
    </p:spTree>
    <p:extLst>
      <p:ext uri="{BB962C8B-B14F-4D97-AF65-F5344CB8AC3E}">
        <p14:creationId xmlns:p14="http://schemas.microsoft.com/office/powerpoint/2010/main" val="3695746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Fire Prevention Plan </a:t>
            </a:r>
          </a:p>
          <a:p>
            <a:pPr marL="0" indent="0">
              <a:buNone/>
            </a:pPr>
            <a:r>
              <a:rPr lang="en-US" sz="8000" b="1" dirty="0"/>
              <a:t>Training, conducted on initial assignment, includes: </a:t>
            </a:r>
          </a:p>
          <a:p>
            <a:pPr marL="1771650" lvl="2" indent="-857250">
              <a:buFont typeface="Arial" panose="020B0604020202020204" pitchFamily="34" charset="0"/>
              <a:buChar char="•"/>
            </a:pPr>
            <a:r>
              <a:rPr lang="en-US" sz="6400" dirty="0"/>
              <a:t>How to recognize fuel sources and ignition sources,</a:t>
            </a:r>
          </a:p>
          <a:p>
            <a:pPr marL="1771650" lvl="2" indent="-857250">
              <a:buFont typeface="Arial" panose="020B0604020202020204" pitchFamily="34" charset="0"/>
              <a:buChar char="•"/>
            </a:pPr>
            <a:r>
              <a:rPr lang="en-US" sz="6400" dirty="0"/>
              <a:t>How fires start and spread,</a:t>
            </a:r>
          </a:p>
          <a:p>
            <a:pPr marL="1771650" lvl="2" indent="-857250">
              <a:buFont typeface="Arial" panose="020B0604020202020204" pitchFamily="34" charset="0"/>
              <a:buChar char="•"/>
            </a:pPr>
            <a:r>
              <a:rPr lang="en-US" sz="6400" dirty="0"/>
              <a:t>How to identify major hazards in their workplace,</a:t>
            </a:r>
          </a:p>
          <a:p>
            <a:pPr marL="1771650" lvl="2" indent="-857250">
              <a:buFont typeface="Arial" panose="020B0604020202020204" pitchFamily="34" charset="0"/>
              <a:buChar char="•"/>
            </a:pPr>
            <a:r>
              <a:rPr lang="en-US" sz="6400" dirty="0"/>
              <a:t>Know the controls that the company utilizes to reduce fire risk,</a:t>
            </a:r>
          </a:p>
          <a:p>
            <a:pPr marL="1771650" lvl="2" indent="-857250">
              <a:buFont typeface="Arial" panose="020B0604020202020204" pitchFamily="34" charset="0"/>
              <a:buChar char="•"/>
            </a:pPr>
            <a:r>
              <a:rPr lang="en-US" sz="6400" dirty="0"/>
              <a:t>Knowing YOUR role in the fire prevention process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134</a:t>
            </a:fld>
            <a:endParaRPr lang="en-US"/>
          </a:p>
        </p:txBody>
      </p:sp>
    </p:spTree>
    <p:extLst>
      <p:ext uri="{BB962C8B-B14F-4D97-AF65-F5344CB8AC3E}">
        <p14:creationId xmlns:p14="http://schemas.microsoft.com/office/powerpoint/2010/main" val="23271238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Fire Prevention Equipment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facility manager/supervisor must ensure employees are provided training if we expect them to use fire prevention equipment. Employees shall not use fire prevention equipment without appropriate training. Training, before an individual is assigned responsibility to fight an incipient stage fire, includes: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fires. – Covered in new hire safety orientation.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 prevention equipment. – Covered in new hire safety orientation.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Location of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to use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Limitations of fire prevention equipment.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Proper care and maintenance of assigned fire prevention equipment. </a:t>
            </a:r>
          </a:p>
          <a:p>
            <a:r>
              <a:rPr lang="en-US" sz="1200" kern="1200" dirty="0">
                <a:solidFill>
                  <a:schemeClr val="tx1"/>
                </a:solidFill>
                <a:effectLst/>
                <a:latin typeface="+mn-lt"/>
                <a:ea typeface="+mn-ea"/>
                <a:cs typeface="+mn-cs"/>
              </a:rPr>
              <a:t>Employees must demonstrate an understanding of the training and the ability to use the equipment properly before they are allowed to perform work requiring the use of the equipment. </a:t>
            </a:r>
          </a:p>
          <a:p>
            <a:r>
              <a:rPr lang="en-US" sz="1200" kern="1200" dirty="0">
                <a:solidFill>
                  <a:schemeClr val="tx1"/>
                </a:solidFill>
                <a:effectLst/>
                <a:latin typeface="+mn-lt"/>
                <a:ea typeface="+mn-ea"/>
                <a:cs typeface="+mn-cs"/>
              </a:rPr>
              <a:t>If the facility manager has reason to believe an employee does not have the understanding or skill required the employee must be retrained.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135</a:t>
            </a:fld>
            <a:endParaRPr lang="en-US"/>
          </a:p>
        </p:txBody>
      </p:sp>
    </p:spTree>
    <p:extLst>
      <p:ext uri="{BB962C8B-B14F-4D97-AF65-F5344CB8AC3E}">
        <p14:creationId xmlns:p14="http://schemas.microsoft.com/office/powerpoint/2010/main" val="25784272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Fire Prevention Equipment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facility manager/supervisor must ensure employees are provided training if we expect them to use fire prevention equipment. Employees shall not use fire prevention equipment without appropriate training. Training, before an individual is assigned responsibility to fight an incipient stage fire, includes: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fires. – Covered in new hire safety orientation.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Types of fire prevention equipment. – Covered in new hire safety orientation.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Location of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to use fire prevention equipment. - Responsibility of facility management.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Limitations of fire prevention equipment.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Proper care and maintenance of assigned fire prevention equipment. </a:t>
            </a:r>
          </a:p>
          <a:p>
            <a:r>
              <a:rPr lang="en-US" sz="1200" kern="1200" dirty="0">
                <a:solidFill>
                  <a:schemeClr val="tx1"/>
                </a:solidFill>
                <a:effectLst/>
                <a:latin typeface="+mn-lt"/>
                <a:ea typeface="+mn-ea"/>
                <a:cs typeface="+mn-cs"/>
              </a:rPr>
              <a:t>Employees must demonstrate an understanding of the training and the ability to use the equipment properly before they are allowed to perform work requiring the use of the equipment. </a:t>
            </a:r>
          </a:p>
          <a:p>
            <a:r>
              <a:rPr lang="en-US" sz="1200" kern="1200" dirty="0">
                <a:solidFill>
                  <a:schemeClr val="tx1"/>
                </a:solidFill>
                <a:effectLst/>
                <a:latin typeface="+mn-lt"/>
                <a:ea typeface="+mn-ea"/>
                <a:cs typeface="+mn-cs"/>
              </a:rPr>
              <a:t>If the facility manager has reason to believe an employee does not have the understanding or skill required the employee must be retrained.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136</a:t>
            </a:fld>
            <a:endParaRPr lang="en-US"/>
          </a:p>
        </p:txBody>
      </p:sp>
    </p:spTree>
    <p:extLst>
      <p:ext uri="{BB962C8B-B14F-4D97-AF65-F5344CB8AC3E}">
        <p14:creationId xmlns:p14="http://schemas.microsoft.com/office/powerpoint/2010/main" val="37632753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1910.252(a)(2)(iii)Fire watch.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1910.252(a)(2)(iii)(A)(1)Appreciable combustible material, in building construction or contents, closer than 35 feet (10.7 m) to the point of operation.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1910.252(a)(2)(iii)(A)(2)Appreciable combustibles are more than 35 feet (10.7 m) away but are easily ignited by sparks.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1910.252(a)(2)(iv)Authorization. Before cutting or welding is permitted, the area shall be inspected by the individual responsible for authorizing cutting and welding operations. He shall designate precautions to be followed in granting authorization to proceed preferably in the form of a written permit.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1910.252(a)(2)(v)Floors. Where combustible materials such as paper clippings, wood shavings, or textile fibers are on the floor, the floor shall be swept clean for a radius of 35 feet (10.7 m). Combustible floors shall be kept wet, covered with damp sand, or protected by fire-resistant shields. Where floors have been wet down, personnel operating arc welding or cutting equipment shall be protected from possible shock.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1910.252(a)(2)(vi)Prohibited areas. Cutting or welding shall not be permitted in the following situations: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1910.252(a)(2)(vi)(A)In areas not authorized by management.</a:t>
            </a:r>
          </a:p>
          <a:p>
            <a:pPr lvl="0"/>
            <a:endParaRPr lang="en-US" sz="1200" u="sng"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137</a:t>
            </a:fld>
            <a:endParaRPr lang="en-US"/>
          </a:p>
        </p:txBody>
      </p:sp>
    </p:spTree>
    <p:extLst>
      <p:ext uri="{BB962C8B-B14F-4D97-AF65-F5344CB8AC3E}">
        <p14:creationId xmlns:p14="http://schemas.microsoft.com/office/powerpoint/2010/main" val="82003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OSHA only requires fire prevention plan training for employees upon hiring or assignment to a new position.</a:t>
            </a:r>
          </a:p>
          <a:p>
            <a:pPr marL="0" indent="0" algn="l">
              <a:buNone/>
            </a:pPr>
            <a:r>
              <a:rPr lang="en-US" dirty="0"/>
              <a:t>True or </a:t>
            </a:r>
            <a:r>
              <a:rPr lang="en-US" b="1" dirty="0"/>
              <a:t>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a:t>
            </a:fld>
            <a:endParaRPr lang="en-US"/>
          </a:p>
        </p:txBody>
      </p:sp>
    </p:spTree>
    <p:extLst>
      <p:ext uri="{BB962C8B-B14F-4D97-AF65-F5344CB8AC3E}">
        <p14:creationId xmlns:p14="http://schemas.microsoft.com/office/powerpoint/2010/main" val="6565483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1910.252(a)(2)(iii)Fire watch.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1910.252(a)(2)(iii)(A)(1)Appreciable combustible material, in building construction or contents, closer than 35 feet (10.7 m) to the point of operation.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1910.252(a)(2)(iii)(A)(2)Appreciable combustibles are more than 35 feet (10.7 m) away but are easily ignited by sparks.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1910.252(a)(2)(iv)Authorization. Before cutting or welding is permitted, the area shall be inspected by the individual responsible for authorizing cutting and welding operations. He shall designate precautions to be followed in granting authorization to proceed preferably in the form of a written permit.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1910.252(a)(2)(v)Floors. Where combustible materials such as paper clippings, wood shavings, or textile fibers are on the floor, the floor shall be swept clean for a radius of 35 feet (10.7 m). Combustible floors shall be kept wet, covered with damp sand, or protected by fire-resistant shields. Where floors have been wet down, personnel operating arc welding or cutting equipment shall be protected from possible shock.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1910.252(a)(2)(vi)Prohibited areas. Cutting or welding shall not be permitted in the following situations: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1910.252(a)(2)(vi)(A)In areas not authorized by management.</a:t>
            </a:r>
          </a:p>
          <a:p>
            <a:pPr lvl="0"/>
            <a:endParaRPr lang="en-US" sz="1200" u="sng"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138</a:t>
            </a:fld>
            <a:endParaRPr lang="en-US"/>
          </a:p>
        </p:txBody>
      </p:sp>
    </p:spTree>
    <p:extLst>
      <p:ext uri="{BB962C8B-B14F-4D97-AF65-F5344CB8AC3E}">
        <p14:creationId xmlns:p14="http://schemas.microsoft.com/office/powerpoint/2010/main" val="28146124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139</a:t>
            </a:fld>
            <a:endParaRPr lang="en-US"/>
          </a:p>
        </p:txBody>
      </p:sp>
    </p:spTree>
    <p:extLst>
      <p:ext uri="{BB962C8B-B14F-4D97-AF65-F5344CB8AC3E}">
        <p14:creationId xmlns:p14="http://schemas.microsoft.com/office/powerpoint/2010/main" val="35098862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140</a:t>
            </a:fld>
            <a:endParaRPr lang="en-US"/>
          </a:p>
        </p:txBody>
      </p:sp>
    </p:spTree>
    <p:extLst>
      <p:ext uri="{BB962C8B-B14F-4D97-AF65-F5344CB8AC3E}">
        <p14:creationId xmlns:p14="http://schemas.microsoft.com/office/powerpoint/2010/main" val="7034942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Group Work – 15</a:t>
            </a:r>
            <a:r>
              <a:rPr lang="en-US" baseline="0" dirty="0"/>
              <a:t> – 20 minute exercise with Class</a:t>
            </a:r>
            <a:endParaRPr lang="en-US" dirty="0"/>
          </a:p>
          <a:p>
            <a:pPr marL="171450" indent="-171450">
              <a:buFont typeface="Arial" panose="020B0604020202020204" pitchFamily="34" charset="0"/>
              <a:buChar char="•"/>
            </a:pPr>
            <a:r>
              <a:rPr lang="en-US" dirty="0"/>
              <a:t>Using annual and monthly fire prevention and housekeeping checklists </a:t>
            </a:r>
          </a:p>
          <a:p>
            <a:pPr marL="628650" lvl="1" indent="-171450">
              <a:buFont typeface="Arial" panose="020B0604020202020204" pitchFamily="34" charset="0"/>
              <a:buChar char="•"/>
            </a:pPr>
            <a:r>
              <a:rPr lang="en-US" dirty="0"/>
              <a:t>Identify potential fuel</a:t>
            </a:r>
            <a:r>
              <a:rPr lang="en-US" baseline="0" dirty="0"/>
              <a:t> and ignition sources around the facility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To discuss areas of the facility with the highest</a:t>
            </a:r>
            <a:r>
              <a:rPr lang="en-US" baseline="0" dirty="0"/>
              <a:t> fire potential</a:t>
            </a:r>
            <a:endParaRPr lang="en-US" dirty="0"/>
          </a:p>
          <a:p>
            <a:pPr marL="628650" lvl="1" indent="-171450">
              <a:buFont typeface="Arial" panose="020B0604020202020204" pitchFamily="34" charset="0"/>
              <a:buChar char="•"/>
            </a:pPr>
            <a:r>
              <a:rPr lang="en-US" dirty="0"/>
              <a:t>Discuss</a:t>
            </a:r>
            <a:r>
              <a:rPr lang="en-US" baseline="0" dirty="0"/>
              <a:t> fire suppression methods to be used in the event of a fire</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141</a:t>
            </a:fld>
            <a:endParaRPr lang="en-US"/>
          </a:p>
        </p:txBody>
      </p:sp>
    </p:spTree>
    <p:extLst>
      <p:ext uri="{BB962C8B-B14F-4D97-AF65-F5344CB8AC3E}">
        <p14:creationId xmlns:p14="http://schemas.microsoft.com/office/powerpoint/2010/main" val="21389726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All exit doors must open freely when the building is occupied. </a:t>
            </a:r>
          </a:p>
          <a:p>
            <a:pPr marL="0" indent="0" algn="l">
              <a:buNone/>
            </a:pPr>
            <a:r>
              <a:rPr lang="en-US" b="1" u="sng" dirty="0"/>
              <a:t>True </a:t>
            </a:r>
            <a:r>
              <a:rPr lang="en-US" b="0" u="sng" dirty="0"/>
              <a:t>or False</a:t>
            </a:r>
            <a:endParaRPr lang="en-US" b="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143</a:t>
            </a:fld>
            <a:endParaRPr lang="en-US"/>
          </a:p>
        </p:txBody>
      </p:sp>
    </p:spTree>
    <p:extLst>
      <p:ext uri="{BB962C8B-B14F-4D97-AF65-F5344CB8AC3E}">
        <p14:creationId xmlns:p14="http://schemas.microsoft.com/office/powerpoint/2010/main" val="21494077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the proper fire extinguisher type for a gasoline or diesel fuel fire?</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A</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b="1" u="sng" kern="1200" dirty="0">
                <a:solidFill>
                  <a:schemeClr val="tx1"/>
                </a:solidFill>
                <a:effectLst/>
                <a:latin typeface="+mn-lt"/>
                <a:ea typeface="+mn-ea"/>
                <a:cs typeface="+mn-cs"/>
              </a:rPr>
              <a:t>Class B</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C</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D</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All of the above</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144</a:t>
            </a:fld>
            <a:endParaRPr lang="en-US"/>
          </a:p>
        </p:txBody>
      </p:sp>
    </p:spTree>
    <p:extLst>
      <p:ext uri="{BB962C8B-B14F-4D97-AF65-F5344CB8AC3E}">
        <p14:creationId xmlns:p14="http://schemas.microsoft.com/office/powerpoint/2010/main" val="32909073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is the proper fire extinguisher type for paper, wood or cardboard fires?</a:t>
            </a:r>
            <a:endParaRPr lang="en-US" sz="2000" dirty="0"/>
          </a:p>
          <a:p>
            <a:pPr marL="914400" lvl="1" indent="-457200">
              <a:buFont typeface="+mj-lt"/>
              <a:buAutoNum type="alphaUcPeriod"/>
            </a:pPr>
            <a:r>
              <a:rPr lang="en-US" b="1" u="sng"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145</a:t>
            </a:fld>
            <a:endParaRPr lang="en-US"/>
          </a:p>
        </p:txBody>
      </p:sp>
    </p:spTree>
    <p:extLst>
      <p:ext uri="{BB962C8B-B14F-4D97-AF65-F5344CB8AC3E}">
        <p14:creationId xmlns:p14="http://schemas.microsoft.com/office/powerpoint/2010/main" val="344217053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Oxygen and propane cylinders can be stored together.</a:t>
            </a:r>
          </a:p>
          <a:p>
            <a:pPr marL="0" indent="0" algn="l">
              <a:buNone/>
            </a:pPr>
            <a:r>
              <a:rPr lang="en-US" dirty="0"/>
              <a:t>True or </a:t>
            </a:r>
            <a:r>
              <a:rPr lang="en-US" b="1" dirty="0"/>
              <a:t>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146</a:t>
            </a:fld>
            <a:endParaRPr lang="en-US"/>
          </a:p>
        </p:txBody>
      </p:sp>
    </p:spTree>
    <p:extLst>
      <p:ext uri="{BB962C8B-B14F-4D97-AF65-F5344CB8AC3E}">
        <p14:creationId xmlns:p14="http://schemas.microsoft.com/office/powerpoint/2010/main" val="24954905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Fire doors can be propped or blocked open.</a:t>
            </a:r>
          </a:p>
          <a:p>
            <a:pPr marL="0" indent="0" algn="l">
              <a:buNone/>
            </a:pPr>
            <a:r>
              <a:rPr lang="en-US" dirty="0"/>
              <a:t>True or </a:t>
            </a:r>
            <a:r>
              <a:rPr lang="en-US" b="1" dirty="0"/>
              <a:t>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147</a:t>
            </a:fld>
            <a:endParaRPr lang="en-US"/>
          </a:p>
        </p:txBody>
      </p:sp>
    </p:spTree>
    <p:extLst>
      <p:ext uri="{BB962C8B-B14F-4D97-AF65-F5344CB8AC3E}">
        <p14:creationId xmlns:p14="http://schemas.microsoft.com/office/powerpoint/2010/main" val="6642135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Exit pathways only need to be clear and accessible during business hours.</a:t>
            </a:r>
          </a:p>
          <a:p>
            <a:r>
              <a:rPr lang="en-US" sz="1200" kern="1200" dirty="0">
                <a:solidFill>
                  <a:schemeClr val="tx1"/>
                </a:solidFill>
                <a:effectLst/>
                <a:latin typeface="+mn-lt"/>
                <a:ea typeface="+mn-ea"/>
                <a:cs typeface="+mn-cs"/>
              </a:rPr>
              <a:t>True or </a:t>
            </a:r>
            <a:r>
              <a:rPr lang="en-US" sz="1200" b="1" kern="1200" dirty="0">
                <a:solidFill>
                  <a:schemeClr val="tx1"/>
                </a:solidFill>
                <a:effectLst/>
                <a:latin typeface="+mn-lt"/>
                <a:ea typeface="+mn-ea"/>
                <a:cs typeface="+mn-cs"/>
              </a:rPr>
              <a:t>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148</a:t>
            </a:fld>
            <a:endParaRPr lang="en-US"/>
          </a:p>
        </p:txBody>
      </p:sp>
    </p:spTree>
    <p:extLst>
      <p:ext uri="{BB962C8B-B14F-4D97-AF65-F5344CB8AC3E}">
        <p14:creationId xmlns:p14="http://schemas.microsoft.com/office/powerpoint/2010/main" val="670302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does the acronym RACE stand for?</a:t>
            </a:r>
            <a:endParaRPr lang="en-US" sz="2000" dirty="0"/>
          </a:p>
          <a:p>
            <a:pPr marL="914400" lvl="1" indent="-457200">
              <a:buFont typeface="+mj-lt"/>
              <a:buAutoNum type="alphaUcPeriod"/>
            </a:pPr>
            <a:r>
              <a:rPr lang="en-US" b="1" u="sng" dirty="0"/>
              <a:t>Remove all victims, Alert responders, Confine the fire, Extinguish the fire</a:t>
            </a:r>
            <a:endParaRPr lang="en-US" sz="1800" dirty="0"/>
          </a:p>
          <a:p>
            <a:pPr marL="914400" lvl="1" indent="-457200">
              <a:buFont typeface="+mj-lt"/>
              <a:buAutoNum type="alphaUcPeriod"/>
            </a:pPr>
            <a:r>
              <a:rPr lang="en-US" dirty="0"/>
              <a:t>Remove all belongings, Ask for help, Catch the fire, Extinguish the fire</a:t>
            </a:r>
            <a:endParaRPr lang="en-US" sz="1800" dirty="0"/>
          </a:p>
          <a:p>
            <a:pPr marL="914400" lvl="1" indent="-457200">
              <a:buFont typeface="+mj-lt"/>
              <a:buAutoNum type="alphaUcPeriod"/>
            </a:pPr>
            <a:r>
              <a:rPr lang="en-US" dirty="0"/>
              <a:t>Run from the fire, Alert the neighbors, Call for backup, Extinguish the fire</a:t>
            </a:r>
            <a:endParaRPr lang="en-US" sz="1800" dirty="0"/>
          </a:p>
          <a:p>
            <a:pPr marL="914400" lvl="1" indent="-457200">
              <a:buFont typeface="+mj-lt"/>
              <a:buAutoNum type="alphaUcPeriod"/>
            </a:pPr>
            <a:r>
              <a:rPr lang="en-US" dirty="0"/>
              <a:t>Remove all victims, Alert responders, Catch the wind, Extinguish the fire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a:t>
            </a:fld>
            <a:endParaRPr lang="en-US"/>
          </a:p>
        </p:txBody>
      </p:sp>
    </p:spTree>
    <p:extLst>
      <p:ext uri="{BB962C8B-B14F-4D97-AF65-F5344CB8AC3E}">
        <p14:creationId xmlns:p14="http://schemas.microsoft.com/office/powerpoint/2010/main" val="35560694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Always approach fires…</a:t>
            </a:r>
            <a:endParaRPr lang="en-US" sz="2000" dirty="0"/>
          </a:p>
          <a:p>
            <a:pPr marL="914400" lvl="1" indent="-457200">
              <a:buFont typeface="+mj-lt"/>
              <a:buAutoNum type="alphaUcPeriod"/>
            </a:pPr>
            <a:r>
              <a:rPr lang="en-US" dirty="0"/>
              <a:t>From a distance</a:t>
            </a:r>
            <a:endParaRPr lang="en-US" sz="1800" dirty="0"/>
          </a:p>
          <a:p>
            <a:pPr marL="914400" lvl="1" indent="-457200">
              <a:buFont typeface="+mj-lt"/>
              <a:buAutoNum type="alphaUcPeriod"/>
            </a:pPr>
            <a:r>
              <a:rPr lang="en-US" dirty="0"/>
              <a:t>Upwind</a:t>
            </a:r>
            <a:endParaRPr lang="en-US" sz="1800" dirty="0"/>
          </a:p>
          <a:p>
            <a:pPr marL="914400" lvl="1" indent="-457200">
              <a:buFont typeface="+mj-lt"/>
              <a:buAutoNum type="alphaUcPeriod"/>
            </a:pPr>
            <a:r>
              <a:rPr lang="en-US" dirty="0"/>
              <a:t>With a means of escape behind you</a:t>
            </a:r>
            <a:endParaRPr lang="en-US" sz="1800" dirty="0"/>
          </a:p>
          <a:p>
            <a:pPr marL="914400" lvl="1" indent="-457200">
              <a:buFont typeface="+mj-lt"/>
              <a:buAutoNum type="alphaUcPeriod"/>
            </a:pPr>
            <a:r>
              <a:rPr lang="en-US" b="1" u="sng"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149</a:t>
            </a:fld>
            <a:endParaRPr lang="en-US"/>
          </a:p>
        </p:txBody>
      </p:sp>
    </p:spTree>
    <p:extLst>
      <p:ext uri="{BB962C8B-B14F-4D97-AF65-F5344CB8AC3E}">
        <p14:creationId xmlns:p14="http://schemas.microsoft.com/office/powerpoint/2010/main" val="26710490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OSHA only requires fire prevention plan training for employees upon hiring or assignment to a new position.</a:t>
            </a:r>
          </a:p>
          <a:p>
            <a:pPr marL="0" indent="0" algn="l">
              <a:buNone/>
            </a:pPr>
            <a:r>
              <a:rPr lang="en-US" dirty="0"/>
              <a:t>True or </a:t>
            </a:r>
            <a:r>
              <a:rPr lang="en-US" b="1" dirty="0"/>
              <a:t>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150</a:t>
            </a:fld>
            <a:endParaRPr lang="en-US"/>
          </a:p>
        </p:txBody>
      </p:sp>
    </p:spTree>
    <p:extLst>
      <p:ext uri="{BB962C8B-B14F-4D97-AF65-F5344CB8AC3E}">
        <p14:creationId xmlns:p14="http://schemas.microsoft.com/office/powerpoint/2010/main" val="11523442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does the acronym RACE stand for?</a:t>
            </a:r>
            <a:endParaRPr lang="en-US" sz="2000" dirty="0"/>
          </a:p>
          <a:p>
            <a:pPr marL="914400" lvl="1" indent="-457200">
              <a:buFont typeface="+mj-lt"/>
              <a:buAutoNum type="alphaUcPeriod"/>
            </a:pPr>
            <a:r>
              <a:rPr lang="en-US" b="1" u="sng" dirty="0"/>
              <a:t>Remove all victims, Alert responders, Confine the fire, Extinguish the fire</a:t>
            </a:r>
            <a:endParaRPr lang="en-US" sz="1800" dirty="0"/>
          </a:p>
          <a:p>
            <a:pPr marL="914400" lvl="1" indent="-457200">
              <a:buFont typeface="+mj-lt"/>
              <a:buAutoNum type="alphaUcPeriod"/>
            </a:pPr>
            <a:r>
              <a:rPr lang="en-US" dirty="0"/>
              <a:t>Remove all belongings, Ask for help, Catch the fire, Extinguish the fire</a:t>
            </a:r>
            <a:endParaRPr lang="en-US" sz="1800" dirty="0"/>
          </a:p>
          <a:p>
            <a:pPr marL="914400" lvl="1" indent="-457200">
              <a:buFont typeface="+mj-lt"/>
              <a:buAutoNum type="alphaUcPeriod"/>
            </a:pPr>
            <a:r>
              <a:rPr lang="en-US" dirty="0"/>
              <a:t>Run from the fire, Alert the neighbors, Call for backup, Extinguish the fire</a:t>
            </a:r>
            <a:endParaRPr lang="en-US" sz="1800" dirty="0"/>
          </a:p>
          <a:p>
            <a:pPr marL="914400" lvl="1" indent="-457200">
              <a:buFont typeface="+mj-lt"/>
              <a:buAutoNum type="alphaUcPeriod"/>
            </a:pPr>
            <a:r>
              <a:rPr lang="en-US" dirty="0"/>
              <a:t>Remove all victims, Alert responders, Catch the wind, Extinguish the fire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151</a:t>
            </a:fld>
            <a:endParaRPr lang="en-US"/>
          </a:p>
        </p:txBody>
      </p:sp>
    </p:spTree>
    <p:extLst>
      <p:ext uri="{BB962C8B-B14F-4D97-AF65-F5344CB8AC3E}">
        <p14:creationId xmlns:p14="http://schemas.microsoft.com/office/powerpoint/2010/main" val="8275393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mtClean="0"/>
              <a:t>What does OSHA require as part of a fire prevention plan?</a:t>
            </a:r>
            <a:endParaRPr lang="en-US" sz="2000" smtClean="0"/>
          </a:p>
          <a:p>
            <a:pPr marL="914400" lvl="1" indent="-457200">
              <a:buFont typeface="+mj-lt"/>
              <a:buAutoNum type="alphaUcPeriod"/>
            </a:pPr>
            <a:r>
              <a:rPr lang="en-US" smtClean="0"/>
              <a:t>A list of all major hazards</a:t>
            </a:r>
            <a:endParaRPr lang="en-US" sz="1800" smtClean="0"/>
          </a:p>
          <a:p>
            <a:pPr marL="914400" lvl="1" indent="-457200">
              <a:buFont typeface="+mj-lt"/>
              <a:buAutoNum type="alphaUcPeriod"/>
            </a:pPr>
            <a:r>
              <a:rPr lang="en-US" smtClean="0"/>
              <a:t>Name or job title of employees responsible for controlling fuel source hazards</a:t>
            </a:r>
            <a:endParaRPr lang="en-US" sz="1800" smtClean="0"/>
          </a:p>
          <a:p>
            <a:pPr marL="914400" lvl="1" indent="-457200">
              <a:buFont typeface="+mj-lt"/>
              <a:buAutoNum type="alphaUcPeriod"/>
            </a:pPr>
            <a:r>
              <a:rPr lang="en-US" smtClean="0"/>
              <a:t>Type of fire protection equipment necessary to control each major hazard</a:t>
            </a:r>
            <a:endParaRPr lang="en-US" sz="1800" smtClean="0"/>
          </a:p>
          <a:p>
            <a:pPr marL="914400" lvl="1" indent="-457200">
              <a:buFont typeface="+mj-lt"/>
              <a:buAutoNum type="alphaUcPeriod"/>
            </a:pPr>
            <a:r>
              <a:rPr lang="en-US" b="1" u="sng" smtClean="0"/>
              <a:t>All of the above</a:t>
            </a:r>
            <a:endParaRPr lang="en-US" sz="1800" smtClean="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152</a:t>
            </a:fld>
            <a:endParaRPr lang="en-US"/>
          </a:p>
        </p:txBody>
      </p:sp>
    </p:spTree>
    <p:extLst>
      <p:ext uri="{BB962C8B-B14F-4D97-AF65-F5344CB8AC3E}">
        <p14:creationId xmlns:p14="http://schemas.microsoft.com/office/powerpoint/2010/main" val="23367446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153</a:t>
            </a:fld>
            <a:endParaRPr lang="en-US"/>
          </a:p>
        </p:txBody>
      </p:sp>
    </p:spTree>
    <p:extLst>
      <p:ext uri="{BB962C8B-B14F-4D97-AF65-F5344CB8AC3E}">
        <p14:creationId xmlns:p14="http://schemas.microsoft.com/office/powerpoint/2010/main" val="39482367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154</a:t>
            </a:fld>
            <a:endParaRPr lang="en-US"/>
          </a:p>
        </p:txBody>
      </p:sp>
    </p:spTree>
    <p:extLst>
      <p:ext uri="{BB962C8B-B14F-4D97-AF65-F5344CB8AC3E}">
        <p14:creationId xmlns:p14="http://schemas.microsoft.com/office/powerpoint/2010/main" val="12403623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155</a:t>
            </a:fld>
            <a:endParaRPr lang="en-US"/>
          </a:p>
        </p:txBody>
      </p:sp>
    </p:spTree>
    <p:extLst>
      <p:ext uri="{BB962C8B-B14F-4D97-AF65-F5344CB8AC3E}">
        <p14:creationId xmlns:p14="http://schemas.microsoft.com/office/powerpoint/2010/main" val="25315210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157</a:t>
            </a:fld>
            <a:endParaRPr lang="en-US"/>
          </a:p>
        </p:txBody>
      </p:sp>
    </p:spTree>
    <p:extLst>
      <p:ext uri="{BB962C8B-B14F-4D97-AF65-F5344CB8AC3E}">
        <p14:creationId xmlns:p14="http://schemas.microsoft.com/office/powerpoint/2010/main" val="378956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does OSHA require as part of a fire prevention plan?</a:t>
            </a:r>
            <a:endParaRPr lang="en-US" sz="2000" dirty="0"/>
          </a:p>
          <a:p>
            <a:pPr marL="914400" lvl="1" indent="-457200">
              <a:buFont typeface="+mj-lt"/>
              <a:buAutoNum type="alphaUcPeriod"/>
            </a:pPr>
            <a:r>
              <a:rPr lang="en-US" dirty="0"/>
              <a:t>A list of all major hazards</a:t>
            </a:r>
            <a:endParaRPr lang="en-US" sz="1800" dirty="0"/>
          </a:p>
          <a:p>
            <a:pPr marL="914400" lvl="1" indent="-457200">
              <a:buFont typeface="+mj-lt"/>
              <a:buAutoNum type="alphaUcPeriod"/>
            </a:pPr>
            <a:r>
              <a:rPr lang="en-US" dirty="0"/>
              <a:t>Name or job title of employees responsible for controlling fuel source hazards</a:t>
            </a:r>
            <a:endParaRPr lang="en-US" sz="1800" dirty="0"/>
          </a:p>
          <a:p>
            <a:pPr marL="914400" lvl="1" indent="-457200">
              <a:buFont typeface="+mj-lt"/>
              <a:buAutoNum type="alphaUcPeriod"/>
            </a:pPr>
            <a:r>
              <a:rPr lang="en-US" dirty="0"/>
              <a:t>Type of fire protection equipment necessary to control each major hazard</a:t>
            </a:r>
            <a:endParaRPr lang="en-US" sz="1800" dirty="0"/>
          </a:p>
          <a:p>
            <a:pPr marL="914400" lvl="1" indent="-457200">
              <a:buFont typeface="+mj-lt"/>
              <a:buAutoNum type="alphaUcPeriod"/>
            </a:pPr>
            <a:r>
              <a:rPr lang="en-US" b="1" u="sng"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15</a:t>
            </a:fld>
            <a:endParaRPr lang="en-US"/>
          </a:p>
        </p:txBody>
      </p:sp>
    </p:spTree>
    <p:extLst>
      <p:ext uri="{BB962C8B-B14F-4D97-AF65-F5344CB8AC3E}">
        <p14:creationId xmlns:p14="http://schemas.microsoft.com/office/powerpoint/2010/main" val="109160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u="none" dirty="0"/>
              <a:t>Discuss with attendees how we came</a:t>
            </a:r>
            <a:r>
              <a:rPr lang="en-US" sz="1600" b="0" u="none" baseline="0" dirty="0"/>
              <a:t> to these conclusions through analysis in the field with scrap recyclers and MRFs.</a:t>
            </a:r>
            <a:endParaRPr lang="en-US" sz="1600" b="0" u="none" dirty="0"/>
          </a:p>
          <a:p>
            <a:r>
              <a:rPr lang="en-US" sz="1600" b="0" u="none" dirty="0"/>
              <a:t>These are areas that you</a:t>
            </a:r>
            <a:r>
              <a:rPr lang="en-US" sz="1600" b="0" u="none" baseline="0" dirty="0"/>
              <a:t> should be looking in to within your FPP, EAP, etc.</a:t>
            </a:r>
            <a:endParaRPr lang="en-US" sz="1600" b="0" u="none" dirty="0"/>
          </a:p>
          <a:p>
            <a:endParaRPr lang="en-US" sz="1600" b="1" u="sng" dirty="0"/>
          </a:p>
          <a:p>
            <a:r>
              <a:rPr lang="en-US" sz="1600" b="1" u="sng" dirty="0"/>
              <a:t>High Priority Issues</a:t>
            </a:r>
          </a:p>
          <a:p>
            <a:pPr marL="171450" indent="-171450">
              <a:buFont typeface="Arial" panose="020B0604020202020204" pitchFamily="34" charset="0"/>
              <a:buChar char="•"/>
            </a:pPr>
            <a:r>
              <a:rPr lang="en-US" dirty="0"/>
              <a:t>The Fire Prevention Plan needs to be updated </a:t>
            </a:r>
          </a:p>
          <a:p>
            <a:pPr marL="171450" indent="-171450">
              <a:buFont typeface="Arial" panose="020B0604020202020204" pitchFamily="34" charset="0"/>
              <a:buChar char="•"/>
            </a:pPr>
            <a:r>
              <a:rPr lang="en-US" dirty="0"/>
              <a:t>The Emergency Action Plan needs to be updated </a:t>
            </a:r>
          </a:p>
          <a:p>
            <a:pPr marL="171450" indent="-171450">
              <a:buFont typeface="Arial" panose="020B0604020202020204" pitchFamily="34" charset="0"/>
              <a:buChar char="•"/>
            </a:pPr>
            <a:r>
              <a:rPr lang="en-US" dirty="0"/>
              <a:t>Perform Hot Work Safely </a:t>
            </a:r>
          </a:p>
          <a:p>
            <a:pPr marL="171450" indent="-171450">
              <a:buFont typeface="Arial" panose="020B0604020202020204" pitchFamily="34" charset="0"/>
              <a:buChar char="•"/>
            </a:pPr>
            <a:r>
              <a:rPr lang="en-US" dirty="0"/>
              <a:t>Conduct emergency drills at least annually on all shifts </a:t>
            </a:r>
          </a:p>
          <a:p>
            <a:pPr marL="171450" indent="-171450">
              <a:buFont typeface="Arial" panose="020B0604020202020204" pitchFamily="34" charset="0"/>
              <a:buChar char="•"/>
            </a:pPr>
            <a:r>
              <a:rPr lang="en-US" dirty="0"/>
              <a:t>Provide proper emergency exit lighting </a:t>
            </a:r>
          </a:p>
          <a:p>
            <a:pPr marL="171450" indent="-171450">
              <a:buFont typeface="Arial" panose="020B0604020202020204" pitchFamily="34" charset="0"/>
              <a:buChar char="•"/>
            </a:pPr>
            <a:r>
              <a:rPr lang="en-US" dirty="0"/>
              <a:t>Clearly mark street address for emergency responders </a:t>
            </a:r>
          </a:p>
          <a:p>
            <a:pPr marL="171450" indent="-171450">
              <a:buFont typeface="Arial" panose="020B0604020202020204" pitchFamily="34" charset="0"/>
              <a:buChar char="•"/>
            </a:pPr>
            <a:r>
              <a:rPr lang="en-US" dirty="0"/>
              <a:t>Eliminate housekeeping deficiencies that block access and egress </a:t>
            </a:r>
          </a:p>
          <a:p>
            <a:pPr marL="171450" indent="-171450">
              <a:buFont typeface="Arial" panose="020B0604020202020204" pitchFamily="34" charset="0"/>
              <a:buChar char="•"/>
            </a:pPr>
            <a:r>
              <a:rPr lang="en-US" dirty="0"/>
              <a:t>Provide Designated Smoking Areas to control smoking </a:t>
            </a:r>
          </a:p>
          <a:p>
            <a:pPr marL="171450" indent="-171450">
              <a:buFont typeface="Arial" panose="020B0604020202020204" pitchFamily="34" charset="0"/>
              <a:buChar char="•"/>
            </a:pPr>
            <a:r>
              <a:rPr lang="en-US" dirty="0"/>
              <a:t>Provide annual hands-on fire extinguisher training </a:t>
            </a:r>
          </a:p>
          <a:p>
            <a:pPr marL="171450" indent="-171450">
              <a:buFont typeface="Arial" panose="020B0604020202020204" pitchFamily="34" charset="0"/>
              <a:buChar char="•"/>
            </a:pPr>
            <a:r>
              <a:rPr lang="en-US" dirty="0"/>
              <a:t>Address issues that prevent 9-1-1 calls </a:t>
            </a:r>
          </a:p>
          <a:p>
            <a:pPr marL="171450" indent="-171450">
              <a:buFont typeface="Arial" panose="020B0604020202020204" pitchFamily="34" charset="0"/>
              <a:buChar char="•"/>
            </a:pPr>
            <a:r>
              <a:rPr lang="en-US" dirty="0"/>
              <a:t>Contact FD for all unexpected fires </a:t>
            </a:r>
          </a:p>
          <a:p>
            <a:pPr marL="171450" indent="-171450">
              <a:buFont typeface="Arial" panose="020B0604020202020204" pitchFamily="34" charset="0"/>
              <a:buChar char="•"/>
            </a:pPr>
            <a:r>
              <a:rPr lang="en-US" dirty="0"/>
              <a:t>Control process spillage of flammables/combustibles Inspect, test and maintain fire hose systems as required </a:t>
            </a:r>
          </a:p>
          <a:p>
            <a:pPr marL="171450" indent="-171450">
              <a:buFont typeface="Arial" panose="020B0604020202020204" pitchFamily="34" charset="0"/>
              <a:buChar char="•"/>
            </a:pPr>
            <a:r>
              <a:rPr lang="en-US" dirty="0"/>
              <a:t>Keep exit routes accessible </a:t>
            </a:r>
          </a:p>
          <a:p>
            <a:pPr marL="171450" indent="-171450">
              <a:buFont typeface="Arial" panose="020B0604020202020204" pitchFamily="34" charset="0"/>
              <a:buChar char="•"/>
            </a:pPr>
            <a:r>
              <a:rPr lang="en-US" dirty="0"/>
              <a:t>Train employees on FPP and EAP annually </a:t>
            </a:r>
          </a:p>
          <a:p>
            <a:pPr marL="171450" indent="-171450">
              <a:buFont typeface="Arial" panose="020B0604020202020204" pitchFamily="34" charset="0"/>
              <a:buChar char="•"/>
            </a:pPr>
            <a:r>
              <a:rPr lang="en-US" dirty="0"/>
              <a:t>Control process spillage in hydraulic rooms </a:t>
            </a:r>
          </a:p>
          <a:p>
            <a:pPr marL="171450" indent="-171450">
              <a:buFont typeface="Arial" panose="020B0604020202020204" pitchFamily="34" charset="0"/>
              <a:buChar char="•"/>
            </a:pPr>
            <a:r>
              <a:rPr lang="en-US" dirty="0"/>
              <a:t>Identify access gates with numbers or letters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16</a:t>
            </a:fld>
            <a:endParaRPr lang="en-US"/>
          </a:p>
        </p:txBody>
      </p:sp>
    </p:spTree>
    <p:extLst>
      <p:ext uri="{BB962C8B-B14F-4D97-AF65-F5344CB8AC3E}">
        <p14:creationId xmlns:p14="http://schemas.microsoft.com/office/powerpoint/2010/main" val="983933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u="none" dirty="0"/>
              <a:t>Discuss with attendees how we came</a:t>
            </a:r>
            <a:r>
              <a:rPr lang="en-US" sz="1600" b="0" u="none" baseline="0" dirty="0"/>
              <a:t> to these conclusions through analysis in the field with scrap recyclers and MRFs.</a:t>
            </a:r>
            <a:endParaRPr lang="en-US" sz="1600" b="0" u="none" dirty="0"/>
          </a:p>
          <a:p>
            <a:r>
              <a:rPr lang="en-US" sz="1600" b="0" u="none" dirty="0"/>
              <a:t>Our study showed….these are issues seen in the field.</a:t>
            </a:r>
          </a:p>
          <a:p>
            <a:endParaRPr lang="en-US" sz="1600" b="1" u="sng" dirty="0"/>
          </a:p>
          <a:p>
            <a:r>
              <a:rPr lang="en-US" sz="1600" b="1" u="sng" dirty="0"/>
              <a:t>High Priority Issues</a:t>
            </a:r>
          </a:p>
          <a:p>
            <a:pPr marL="171450" indent="-171450">
              <a:buFont typeface="Arial" panose="020B0604020202020204" pitchFamily="34" charset="0"/>
              <a:buChar char="•"/>
            </a:pPr>
            <a:r>
              <a:rPr lang="en-US" dirty="0"/>
              <a:t>The Fire Prevention Plan needs to be updated </a:t>
            </a:r>
          </a:p>
          <a:p>
            <a:pPr marL="171450" indent="-171450">
              <a:buFont typeface="Arial" panose="020B0604020202020204" pitchFamily="34" charset="0"/>
              <a:buChar char="•"/>
            </a:pPr>
            <a:r>
              <a:rPr lang="en-US" dirty="0"/>
              <a:t>The Emergency Action Plan needs to be updated </a:t>
            </a:r>
          </a:p>
          <a:p>
            <a:pPr marL="171450" indent="-171450">
              <a:buFont typeface="Arial" panose="020B0604020202020204" pitchFamily="34" charset="0"/>
              <a:buChar char="•"/>
            </a:pPr>
            <a:r>
              <a:rPr lang="en-US" dirty="0"/>
              <a:t>Perform Hot Work Safely </a:t>
            </a:r>
          </a:p>
          <a:p>
            <a:pPr marL="171450" indent="-171450">
              <a:buFont typeface="Arial" panose="020B0604020202020204" pitchFamily="34" charset="0"/>
              <a:buChar char="•"/>
            </a:pPr>
            <a:r>
              <a:rPr lang="en-US" dirty="0"/>
              <a:t>Conduct emergency drills at least annually on all shifts </a:t>
            </a:r>
          </a:p>
          <a:p>
            <a:pPr marL="171450" indent="-171450">
              <a:buFont typeface="Arial" panose="020B0604020202020204" pitchFamily="34" charset="0"/>
              <a:buChar char="•"/>
            </a:pPr>
            <a:r>
              <a:rPr lang="en-US" dirty="0"/>
              <a:t>Provide proper emergency exit lighting </a:t>
            </a:r>
          </a:p>
          <a:p>
            <a:pPr marL="171450" indent="-171450">
              <a:buFont typeface="Arial" panose="020B0604020202020204" pitchFamily="34" charset="0"/>
              <a:buChar char="•"/>
            </a:pPr>
            <a:r>
              <a:rPr lang="en-US" dirty="0"/>
              <a:t>Clearly mark street address for emergency responders </a:t>
            </a:r>
          </a:p>
          <a:p>
            <a:pPr marL="171450" indent="-171450">
              <a:buFont typeface="Arial" panose="020B0604020202020204" pitchFamily="34" charset="0"/>
              <a:buChar char="•"/>
            </a:pPr>
            <a:r>
              <a:rPr lang="en-US" dirty="0"/>
              <a:t>Eliminate housekeeping deficiencies that block access and egress </a:t>
            </a:r>
          </a:p>
          <a:p>
            <a:pPr marL="171450" indent="-171450">
              <a:buFont typeface="Arial" panose="020B0604020202020204" pitchFamily="34" charset="0"/>
              <a:buChar char="•"/>
            </a:pPr>
            <a:r>
              <a:rPr lang="en-US" dirty="0"/>
              <a:t>Provide Designated Smoking Areas to control smoking </a:t>
            </a:r>
          </a:p>
          <a:p>
            <a:pPr marL="171450" indent="-171450">
              <a:buFont typeface="Arial" panose="020B0604020202020204" pitchFamily="34" charset="0"/>
              <a:buChar char="•"/>
            </a:pPr>
            <a:r>
              <a:rPr lang="en-US" dirty="0"/>
              <a:t>Provide annual hands-on fire extinguisher training </a:t>
            </a:r>
          </a:p>
          <a:p>
            <a:pPr marL="171450" indent="-171450">
              <a:buFont typeface="Arial" panose="020B0604020202020204" pitchFamily="34" charset="0"/>
              <a:buChar char="•"/>
            </a:pPr>
            <a:r>
              <a:rPr lang="en-US" dirty="0"/>
              <a:t>Address issues that prevent 9-1-1 calls </a:t>
            </a:r>
          </a:p>
          <a:p>
            <a:pPr marL="171450" indent="-171450">
              <a:buFont typeface="Arial" panose="020B0604020202020204" pitchFamily="34" charset="0"/>
              <a:buChar char="•"/>
            </a:pPr>
            <a:r>
              <a:rPr lang="en-US" dirty="0"/>
              <a:t>Contact FD for all unexpected fires </a:t>
            </a:r>
          </a:p>
          <a:p>
            <a:pPr marL="171450" indent="-171450">
              <a:buFont typeface="Arial" panose="020B0604020202020204" pitchFamily="34" charset="0"/>
              <a:buChar char="•"/>
            </a:pPr>
            <a:r>
              <a:rPr lang="en-US" dirty="0"/>
              <a:t>Control process spillage of flammables/combustibles Inspect, test and maintain fire hose systems as required </a:t>
            </a:r>
          </a:p>
          <a:p>
            <a:pPr marL="171450" indent="-171450">
              <a:buFont typeface="Arial" panose="020B0604020202020204" pitchFamily="34" charset="0"/>
              <a:buChar char="•"/>
            </a:pPr>
            <a:r>
              <a:rPr lang="en-US" dirty="0"/>
              <a:t>Keep exit routes accessible </a:t>
            </a:r>
          </a:p>
          <a:p>
            <a:pPr marL="171450" indent="-171450">
              <a:buFont typeface="Arial" panose="020B0604020202020204" pitchFamily="34" charset="0"/>
              <a:buChar char="•"/>
            </a:pPr>
            <a:r>
              <a:rPr lang="en-US" dirty="0"/>
              <a:t>Train employees on FPP and EAP annually </a:t>
            </a:r>
          </a:p>
          <a:p>
            <a:pPr marL="171450" indent="-171450">
              <a:buFont typeface="Arial" panose="020B0604020202020204" pitchFamily="34" charset="0"/>
              <a:buChar char="•"/>
            </a:pPr>
            <a:r>
              <a:rPr lang="en-US" dirty="0"/>
              <a:t>Control process spillage in hydraulic rooms </a:t>
            </a:r>
          </a:p>
          <a:p>
            <a:pPr marL="171450" indent="-171450">
              <a:buFont typeface="Arial" panose="020B0604020202020204" pitchFamily="34" charset="0"/>
              <a:buChar char="•"/>
            </a:pPr>
            <a:r>
              <a:rPr lang="en-US" dirty="0"/>
              <a:t>Identify access gates with numbers or letters </a:t>
            </a:r>
          </a:p>
        </p:txBody>
      </p:sp>
      <p:sp>
        <p:nvSpPr>
          <p:cNvPr id="4" name="Slide Number Placeholder 3"/>
          <p:cNvSpPr>
            <a:spLocks noGrp="1"/>
          </p:cNvSpPr>
          <p:nvPr>
            <p:ph type="sldNum" sz="quarter" idx="10"/>
          </p:nvPr>
        </p:nvSpPr>
        <p:spPr/>
        <p:txBody>
          <a:bodyPr/>
          <a:lstStyle/>
          <a:p>
            <a:fld id="{E79308E7-5E0A-4C7F-9557-F25207725643}" type="slidenum">
              <a:rPr lang="en-US" smtClean="0"/>
              <a:t>17</a:t>
            </a:fld>
            <a:endParaRPr lang="en-US"/>
          </a:p>
        </p:txBody>
      </p:sp>
    </p:spTree>
    <p:extLst>
      <p:ext uri="{BB962C8B-B14F-4D97-AF65-F5344CB8AC3E}">
        <p14:creationId xmlns:p14="http://schemas.microsoft.com/office/powerpoint/2010/main" val="4091409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u="none" dirty="0"/>
              <a:t>Discuss with attendees how we came</a:t>
            </a:r>
            <a:r>
              <a:rPr lang="en-US" sz="1600" b="0" u="none" baseline="0" dirty="0"/>
              <a:t> to these conclusions through analysis in the field with scrap recyclers and MRFs.</a:t>
            </a:r>
            <a:endParaRPr lang="en-US" sz="1600" b="0" u="none" dirty="0"/>
          </a:p>
          <a:p>
            <a:r>
              <a:rPr lang="en-US" sz="1600" b="0" u="none" dirty="0"/>
              <a:t>These are areas that you</a:t>
            </a:r>
            <a:r>
              <a:rPr lang="en-US" sz="1600" b="0" u="none" baseline="0" dirty="0"/>
              <a:t> should be looking in to within your FPP, EAP, etc.</a:t>
            </a:r>
            <a:endParaRPr lang="en-US" sz="1600" b="0" u="none" dirty="0"/>
          </a:p>
          <a:p>
            <a:endParaRPr lang="en-US" sz="1600" b="1" u="sng" dirty="0"/>
          </a:p>
          <a:p>
            <a:r>
              <a:rPr lang="en-US" sz="1600" b="1" u="sng" dirty="0"/>
              <a:t>High Priority Issues</a:t>
            </a:r>
          </a:p>
          <a:p>
            <a:pPr marL="171450" indent="-171450">
              <a:buFont typeface="Arial" panose="020B0604020202020204" pitchFamily="34" charset="0"/>
              <a:buChar char="•"/>
            </a:pPr>
            <a:r>
              <a:rPr lang="en-US" dirty="0"/>
              <a:t>The Fire Prevention Plan needs to be updated </a:t>
            </a:r>
          </a:p>
          <a:p>
            <a:pPr marL="171450" indent="-171450">
              <a:buFont typeface="Arial" panose="020B0604020202020204" pitchFamily="34" charset="0"/>
              <a:buChar char="•"/>
            </a:pPr>
            <a:r>
              <a:rPr lang="en-US" dirty="0"/>
              <a:t>The Emergency Action Plan needs to be updated </a:t>
            </a:r>
          </a:p>
          <a:p>
            <a:pPr marL="171450" indent="-171450">
              <a:buFont typeface="Arial" panose="020B0604020202020204" pitchFamily="34" charset="0"/>
              <a:buChar char="•"/>
            </a:pPr>
            <a:r>
              <a:rPr lang="en-US" dirty="0"/>
              <a:t>Perform Hot Work Safely </a:t>
            </a:r>
          </a:p>
          <a:p>
            <a:pPr marL="171450" indent="-171450">
              <a:buFont typeface="Arial" panose="020B0604020202020204" pitchFamily="34" charset="0"/>
              <a:buChar char="•"/>
            </a:pPr>
            <a:r>
              <a:rPr lang="en-US" dirty="0"/>
              <a:t>Conduct emergency drills at least annually on all shifts </a:t>
            </a:r>
          </a:p>
          <a:p>
            <a:pPr marL="171450" indent="-171450">
              <a:buFont typeface="Arial" panose="020B0604020202020204" pitchFamily="34" charset="0"/>
              <a:buChar char="•"/>
            </a:pPr>
            <a:r>
              <a:rPr lang="en-US" dirty="0"/>
              <a:t>Provide proper emergency exit lighting </a:t>
            </a:r>
          </a:p>
          <a:p>
            <a:pPr marL="171450" indent="-171450">
              <a:buFont typeface="Arial" panose="020B0604020202020204" pitchFamily="34" charset="0"/>
              <a:buChar char="•"/>
            </a:pPr>
            <a:r>
              <a:rPr lang="en-US" dirty="0"/>
              <a:t>Clearly mark street address for emergency responders </a:t>
            </a:r>
          </a:p>
          <a:p>
            <a:pPr marL="171450" indent="-171450">
              <a:buFont typeface="Arial" panose="020B0604020202020204" pitchFamily="34" charset="0"/>
              <a:buChar char="•"/>
            </a:pPr>
            <a:r>
              <a:rPr lang="en-US" dirty="0"/>
              <a:t>Eliminate housekeeping deficiencies that block access and egress </a:t>
            </a:r>
          </a:p>
          <a:p>
            <a:pPr marL="171450" indent="-171450">
              <a:buFont typeface="Arial" panose="020B0604020202020204" pitchFamily="34" charset="0"/>
              <a:buChar char="•"/>
            </a:pPr>
            <a:r>
              <a:rPr lang="en-US" dirty="0"/>
              <a:t>Provide Designated Smoking Areas to control smoking </a:t>
            </a:r>
          </a:p>
          <a:p>
            <a:pPr marL="171450" indent="-171450">
              <a:buFont typeface="Arial" panose="020B0604020202020204" pitchFamily="34" charset="0"/>
              <a:buChar char="•"/>
            </a:pPr>
            <a:r>
              <a:rPr lang="en-US" dirty="0"/>
              <a:t>Provide annual hands-on fire extinguisher training </a:t>
            </a:r>
          </a:p>
          <a:p>
            <a:pPr marL="171450" indent="-171450">
              <a:buFont typeface="Arial" panose="020B0604020202020204" pitchFamily="34" charset="0"/>
              <a:buChar char="•"/>
            </a:pPr>
            <a:r>
              <a:rPr lang="en-US" dirty="0"/>
              <a:t>Address issues that prevent 9-1-1 calls </a:t>
            </a:r>
          </a:p>
          <a:p>
            <a:pPr marL="171450" indent="-171450">
              <a:buFont typeface="Arial" panose="020B0604020202020204" pitchFamily="34" charset="0"/>
              <a:buChar char="•"/>
            </a:pPr>
            <a:r>
              <a:rPr lang="en-US" dirty="0"/>
              <a:t>Contact FD for all unexpected fires </a:t>
            </a:r>
          </a:p>
          <a:p>
            <a:pPr marL="171450" indent="-171450">
              <a:buFont typeface="Arial" panose="020B0604020202020204" pitchFamily="34" charset="0"/>
              <a:buChar char="•"/>
            </a:pPr>
            <a:r>
              <a:rPr lang="en-US" dirty="0"/>
              <a:t>Control process spillage of flammables/combustibles Inspect, test and maintain fire hose systems as required </a:t>
            </a:r>
          </a:p>
          <a:p>
            <a:pPr marL="171450" indent="-171450">
              <a:buFont typeface="Arial" panose="020B0604020202020204" pitchFamily="34" charset="0"/>
              <a:buChar char="•"/>
            </a:pPr>
            <a:r>
              <a:rPr lang="en-US" dirty="0"/>
              <a:t>Keep exit routes accessible </a:t>
            </a:r>
          </a:p>
          <a:p>
            <a:pPr marL="171450" indent="-171450">
              <a:buFont typeface="Arial" panose="020B0604020202020204" pitchFamily="34" charset="0"/>
              <a:buChar char="•"/>
            </a:pPr>
            <a:r>
              <a:rPr lang="en-US" dirty="0"/>
              <a:t>Train employees on FPP and EAP annually </a:t>
            </a:r>
          </a:p>
          <a:p>
            <a:pPr marL="171450" indent="-171450">
              <a:buFont typeface="Arial" panose="020B0604020202020204" pitchFamily="34" charset="0"/>
              <a:buChar char="•"/>
            </a:pPr>
            <a:r>
              <a:rPr lang="en-US" dirty="0"/>
              <a:t>Control process spillage in hydraulic rooms </a:t>
            </a:r>
          </a:p>
          <a:p>
            <a:pPr marL="171450" indent="-171450">
              <a:buFont typeface="Arial" panose="020B0604020202020204" pitchFamily="34" charset="0"/>
              <a:buChar char="•"/>
            </a:pPr>
            <a:r>
              <a:rPr lang="en-US" dirty="0"/>
              <a:t>Identify access gates with numbers or letters </a:t>
            </a:r>
          </a:p>
        </p:txBody>
      </p:sp>
      <p:sp>
        <p:nvSpPr>
          <p:cNvPr id="4" name="Slide Number Placeholder 3"/>
          <p:cNvSpPr>
            <a:spLocks noGrp="1"/>
          </p:cNvSpPr>
          <p:nvPr>
            <p:ph type="sldNum" sz="quarter" idx="10"/>
          </p:nvPr>
        </p:nvSpPr>
        <p:spPr/>
        <p:txBody>
          <a:bodyPr/>
          <a:lstStyle/>
          <a:p>
            <a:fld id="{E79308E7-5E0A-4C7F-9557-F25207725643}" type="slidenum">
              <a:rPr lang="en-US" smtClean="0"/>
              <a:t>18</a:t>
            </a:fld>
            <a:endParaRPr lang="en-US"/>
          </a:p>
        </p:txBody>
      </p:sp>
    </p:spTree>
    <p:extLst>
      <p:ext uri="{BB962C8B-B14F-4D97-AF65-F5344CB8AC3E}">
        <p14:creationId xmlns:p14="http://schemas.microsoft.com/office/powerpoint/2010/main" val="4035186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point to discuss employee/employer rights</a:t>
            </a:r>
            <a:r>
              <a:rPr lang="en-US" baseline="0" dirty="0"/>
              <a:t> and responsibilities and whistleblower protection</a:t>
            </a:r>
          </a:p>
          <a:p>
            <a:endParaRPr lang="en-US" baseline="0" dirty="0"/>
          </a:p>
          <a:p>
            <a:r>
              <a:rPr lang="en-US" baseline="0" dirty="0"/>
              <a:t>Whistleblower protection - https://www.whistleblowers.gov/wb_filing_time_limits.html</a:t>
            </a:r>
          </a:p>
          <a:p>
            <a:endParaRPr lang="en-US" baseline="0" dirty="0"/>
          </a:p>
          <a:p>
            <a:r>
              <a:rPr lang="en-US" sz="1200" b="1" i="0" kern="1200" dirty="0">
                <a:solidFill>
                  <a:schemeClr val="tx1"/>
                </a:solidFill>
                <a:effectLst/>
                <a:latin typeface="+mn-lt"/>
                <a:ea typeface="+mn-ea"/>
                <a:cs typeface="+mn-cs"/>
              </a:rPr>
              <a:t>Section 11(c) of the Occupational Safety &amp; Health Act (OSHA). [29 U.S.C. §660(c)]</a:t>
            </a:r>
            <a:r>
              <a:rPr lang="en-US" sz="1200" b="0" i="0" kern="1200" dirty="0">
                <a:solidFill>
                  <a:schemeClr val="tx1"/>
                </a:solidFill>
                <a:effectLst/>
                <a:latin typeface="+mn-lt"/>
                <a:ea typeface="+mn-ea"/>
                <a:cs typeface="+mn-cs"/>
              </a:rPr>
              <a:t> Section 11(c) provides protection for employees who exercise a variety of rights guaranteed under the Act, such as filing a safety and health complaint with OSHA, participating in an inspection, etc.</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Employees have 30 days to file in the event of these adverse actions of employers.</a:t>
            </a:r>
            <a:endParaRPr lang="en-US" baseline="0" dirty="0"/>
          </a:p>
          <a:p>
            <a:endParaRPr lang="en-US" baseline="0" dirty="0"/>
          </a:p>
          <a:p>
            <a:r>
              <a:rPr lang="en-US" sz="1200" b="0" i="0" kern="1200" cap="all" dirty="0">
                <a:solidFill>
                  <a:schemeClr val="tx1"/>
                </a:solidFill>
                <a:effectLst/>
                <a:latin typeface="+mn-lt"/>
                <a:ea typeface="+mn-ea"/>
                <a:cs typeface="+mn-cs"/>
              </a:rPr>
              <a:t>PROTECTION FROM WORKPLACE RETALIATION</a:t>
            </a:r>
          </a:p>
          <a:p>
            <a:r>
              <a:rPr lang="en-US" sz="1200" b="0" i="0" kern="1200" dirty="0">
                <a:solidFill>
                  <a:schemeClr val="tx1"/>
                </a:solidFill>
                <a:effectLst/>
                <a:latin typeface="+mn-lt"/>
                <a:ea typeface="+mn-ea"/>
                <a:cs typeface="+mn-cs"/>
              </a:rPr>
              <a:t>Protection from workplace retaliation means that an employer cannot take an "adverse action" against workers, such 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Firing or laying off</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Blacklisting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Demoting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Denying overtime 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Disciplining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Denial of benefits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Failure to hire or rehire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Intimidation/harassment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Making threats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Reassignment affecting prospects for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Reducing pay or hours</a:t>
            </a:r>
          </a:p>
          <a:p>
            <a:endParaRPr lang="en-US" dirty="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11885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point to discuss employee/employer rights</a:t>
            </a:r>
            <a:r>
              <a:rPr lang="en-US" baseline="0" dirty="0"/>
              <a:t> and responsibilities and whistleblower protection</a:t>
            </a:r>
          </a:p>
          <a:p>
            <a:endParaRPr lang="en-US" baseline="0" dirty="0"/>
          </a:p>
          <a:p>
            <a:r>
              <a:rPr lang="en-US" baseline="0" dirty="0"/>
              <a:t>Whistleblower protection - https://www.whistleblowers.gov/wb_filing_time_limits.html</a:t>
            </a:r>
          </a:p>
          <a:p>
            <a:endParaRPr lang="en-US" baseline="0" dirty="0"/>
          </a:p>
          <a:p>
            <a:r>
              <a:rPr lang="en-US" sz="1200" b="1" i="0" kern="1200" dirty="0">
                <a:solidFill>
                  <a:schemeClr val="tx1"/>
                </a:solidFill>
                <a:effectLst/>
                <a:latin typeface="+mn-lt"/>
                <a:ea typeface="+mn-ea"/>
                <a:cs typeface="+mn-cs"/>
              </a:rPr>
              <a:t>Section 11(c) of the Occupational Safety &amp; Health Act (OSHA). [29 U.S.C. §660(c)]</a:t>
            </a:r>
            <a:r>
              <a:rPr lang="en-US" sz="1200" b="0" i="0" kern="1200" dirty="0">
                <a:solidFill>
                  <a:schemeClr val="tx1"/>
                </a:solidFill>
                <a:effectLst/>
                <a:latin typeface="+mn-lt"/>
                <a:ea typeface="+mn-ea"/>
                <a:cs typeface="+mn-cs"/>
              </a:rPr>
              <a:t> Section 11(c) provides protection for employees who exercise a variety of rights guaranteed under the Act, such as filing a safety and health complaint with OSHA, participating in an inspection, etc.</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Employees have 30 days to file in the event of these adverse actions of employers.</a:t>
            </a:r>
            <a:endParaRPr lang="en-US" baseline="0" dirty="0"/>
          </a:p>
          <a:p>
            <a:endParaRPr lang="en-US" baseline="0" dirty="0"/>
          </a:p>
          <a:p>
            <a:r>
              <a:rPr lang="en-US" sz="1200" b="0" i="0" kern="1200" cap="all" dirty="0">
                <a:solidFill>
                  <a:schemeClr val="tx1"/>
                </a:solidFill>
                <a:effectLst/>
                <a:latin typeface="+mn-lt"/>
                <a:ea typeface="+mn-ea"/>
                <a:cs typeface="+mn-cs"/>
              </a:rPr>
              <a:t>PROTECTION FROM WORKPLACE RETALIATION</a:t>
            </a:r>
          </a:p>
          <a:p>
            <a:r>
              <a:rPr lang="en-US" sz="1200" b="0" i="0" kern="1200" dirty="0">
                <a:solidFill>
                  <a:schemeClr val="tx1"/>
                </a:solidFill>
                <a:effectLst/>
                <a:latin typeface="+mn-lt"/>
                <a:ea typeface="+mn-ea"/>
                <a:cs typeface="+mn-cs"/>
              </a:rPr>
              <a:t>Protection from workplace retaliation means that an employer cannot take an "adverse action" against workers, such as: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Firing or laying off</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Blacklisting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Demoting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Denying overtime 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Disciplining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Denial of benefits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Failure to hire or rehire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Intimidation/harassment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Making threats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Reassignment affecting prospects for promotion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Reducing pay or hours</a:t>
            </a:r>
          </a:p>
          <a:p>
            <a:endParaRPr lang="en-US" dirty="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26210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on this briefly at</a:t>
            </a:r>
            <a:r>
              <a:rPr lang="en-US" baseline="0" dirty="0"/>
              <a:t> the beginning of the presentation. Be sure to remind all attendees that it is their responsibility to know and understand all requirements and regulations that pertain to their operations.</a:t>
            </a:r>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2</a:t>
            </a:fld>
            <a:endParaRPr lang="en-GB"/>
          </a:p>
        </p:txBody>
      </p:sp>
    </p:spTree>
    <p:extLst>
      <p:ext uri="{BB962C8B-B14F-4D97-AF65-F5344CB8AC3E}">
        <p14:creationId xmlns:p14="http://schemas.microsoft.com/office/powerpoint/2010/main" val="282481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OSHA’s mission</a:t>
            </a:r>
          </a:p>
          <a:p>
            <a:pPr marL="285750" indent="-285750">
              <a:spcBef>
                <a:spcPct val="20000"/>
              </a:spcBef>
              <a:buSzPct val="90000"/>
              <a:buFont typeface="Arial" panose="020B0604020202020204" pitchFamily="34" charset="0"/>
              <a:buChar char="•"/>
              <a:defRPr/>
            </a:pPr>
            <a:r>
              <a:rPr lang="en-US" altLang="en-US" sz="1200" kern="0" dirty="0">
                <a:solidFill>
                  <a:prstClr val="black"/>
                </a:solidFill>
                <a:cs typeface="Arial" panose="020B0604020202020204" pitchFamily="34" charset="0"/>
              </a:rPr>
              <a:t>Assure safe and healthful workplaces, and preserve human resources</a:t>
            </a:r>
          </a:p>
          <a:p>
            <a:pPr marL="285750" indent="-285750">
              <a:spcBef>
                <a:spcPct val="20000"/>
              </a:spcBef>
              <a:buSzPct val="90000"/>
              <a:buFont typeface="Arial" panose="020B0604020202020204" pitchFamily="34" charset="0"/>
              <a:buChar char="•"/>
              <a:defRPr/>
            </a:pPr>
            <a:endParaRPr lang="en-US" altLang="en-US" sz="1200" kern="0" dirty="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n-US" altLang="en-US" sz="1200" kern="0" dirty="0">
                <a:solidFill>
                  <a:prstClr val="black"/>
                </a:solidFill>
                <a:cs typeface="Arial" panose="020B0604020202020204" pitchFamily="34" charset="0"/>
              </a:rPr>
              <a:t>Establish training programs</a:t>
            </a:r>
          </a:p>
          <a:p>
            <a:pPr marL="285750" indent="-285750">
              <a:spcBef>
                <a:spcPct val="20000"/>
              </a:spcBef>
              <a:buSzPct val="90000"/>
              <a:buFont typeface="Arial" panose="020B0604020202020204" pitchFamily="34" charset="0"/>
              <a:buChar char="•"/>
              <a:defRPr/>
            </a:pPr>
            <a:endParaRPr lang="en-US" altLang="en-US" sz="1200" kern="0" dirty="0">
              <a:solidFill>
                <a:prstClr val="black"/>
              </a:solidFill>
              <a:cs typeface="Arial" panose="020B0604020202020204" pitchFamily="34" charset="0"/>
            </a:endParaRPr>
          </a:p>
          <a:p>
            <a:pPr marL="285750" indent="-285750">
              <a:spcBef>
                <a:spcPct val="20000"/>
              </a:spcBef>
              <a:buSzPct val="90000"/>
              <a:buFont typeface="Arial" panose="020B0604020202020204" pitchFamily="34" charset="0"/>
              <a:buChar char="•"/>
              <a:defRPr/>
            </a:pPr>
            <a:r>
              <a:rPr lang="en-US" altLang="en-US" sz="1200" kern="0" dirty="0">
                <a:solidFill>
                  <a:prstClr val="black"/>
                </a:solidFill>
                <a:cs typeface="Arial" panose="020B0604020202020204" pitchFamily="34" charset="0"/>
              </a:rPr>
              <a:t>Develop mandatory job safety and health standards and enforce them effectively</a:t>
            </a:r>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193669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the right to speak up. It is illegal for your employer to fire your contacting OSHA. Have an open dialog with your supervisor and management</a:t>
            </a:r>
            <a:r>
              <a:rPr lang="en-US" baseline="0" dirty="0"/>
              <a:t> team to discuss any safety issues.</a:t>
            </a:r>
            <a:endParaRPr lang="en-US" dirty="0"/>
          </a:p>
          <a:p>
            <a:endParaRPr lang="en-US" dirty="0"/>
          </a:p>
          <a:p>
            <a:r>
              <a:rPr lang="en-US" dirty="0"/>
              <a:t>The </a:t>
            </a:r>
            <a:r>
              <a:rPr lang="en-US" i="1" dirty="0"/>
              <a:t>Occupational Safety and Health Act of 1970</a:t>
            </a:r>
            <a:r>
              <a:rPr lang="en-US" dirty="0"/>
              <a:t> gives employees and their representatives the right to file a complaint and request an OSHA inspection of their workplace if they believe there is a serious hazard or their employer is not following OSHA standards. Workers do not have to know whether a specific OSHA standard has been violated in order to file a complaint. </a:t>
            </a:r>
            <a:r>
              <a:rPr lang="en-US" b="1" dirty="0"/>
              <a:t>The complaint should be filed as soon as possible after noticing the hazard or lack of compliance because OSHA citations may only be issued for violations that currently exist or existed in the past 6 months.</a:t>
            </a:r>
            <a:endParaRPr lang="en-US" dirty="0"/>
          </a:p>
          <a:p>
            <a:endParaRPr lang="en-US" dirty="0"/>
          </a:p>
          <a:p>
            <a:r>
              <a:rPr lang="en-US" dirty="0"/>
              <a:t>Complaints from workers or their representatives are taken seriously by OSHA. </a:t>
            </a:r>
            <a:r>
              <a:rPr lang="en-US" b="1" dirty="0"/>
              <a:t>OSHA will keep your information confidential.</a:t>
            </a:r>
            <a:endParaRPr lang="en-US" dirty="0"/>
          </a:p>
          <a:p>
            <a:endParaRPr lang="en-US" dirty="0"/>
          </a:p>
        </p:txBody>
      </p:sp>
      <p:sp>
        <p:nvSpPr>
          <p:cNvPr id="4" name="Slide Number Placeholder 3"/>
          <p:cNvSpPr>
            <a:spLocks noGrp="1"/>
          </p:cNvSpPr>
          <p:nvPr>
            <p:ph type="sldNum" sz="quarter" idx="10"/>
          </p:nvPr>
        </p:nvSpPr>
        <p:spPr/>
        <p:txBody>
          <a:bodyPr/>
          <a:lstStyle/>
          <a:p>
            <a:fld id="{36797FEA-47E5-4A01-8F21-C53809A55FB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11248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381000" y="685800"/>
            <a:ext cx="6096000" cy="3429000"/>
          </a:xfrm>
          <a:ln/>
        </p:spPr>
      </p:sp>
      <p:sp>
        <p:nvSpPr>
          <p:cNvPr id="191491" name="Notes Placeholder 2"/>
          <p:cNvSpPr>
            <a:spLocks noGrp="1"/>
          </p:cNvSpPr>
          <p:nvPr>
            <p:ph type="body" idx="1"/>
          </p:nvPr>
        </p:nvSpPr>
        <p:spPr>
          <a:noFill/>
        </p:spPr>
        <p:txBody>
          <a:bodyPr/>
          <a:lstStyle/>
          <a:p>
            <a:r>
              <a:rPr lang="en-US" altLang="en-US" b="0" dirty="0"/>
              <a:t>Where to find the information. Discuss some of the points regarding</a:t>
            </a:r>
            <a:r>
              <a:rPr lang="en-US" altLang="en-US" b="0" baseline="0" dirty="0"/>
              <a:t> the formation and need for these regulations.</a:t>
            </a:r>
          </a:p>
          <a:p>
            <a:endParaRPr lang="en-US" altLang="en-US" b="0" baseline="0" dirty="0"/>
          </a:p>
          <a:p>
            <a:r>
              <a:rPr lang="en-US" altLang="en-US" b="0" baseline="0" dirty="0"/>
              <a:t>Go over what 1910 &amp; 29CFR represent – General Industry, Title 29 Code of Federal Regulations (CFR)</a:t>
            </a:r>
          </a:p>
          <a:p>
            <a:endParaRPr lang="en-US" altLang="en-US" b="0" baseline="0" dirty="0"/>
          </a:p>
          <a:p>
            <a:r>
              <a:rPr lang="en-US" altLang="en-US" b="0" baseline="0" dirty="0"/>
              <a:t>Discuss the importance of these regulations and how they have been in place since the early 1970’s.</a:t>
            </a:r>
            <a:endParaRPr lang="en-US" altLang="en-US" b="0" dirty="0"/>
          </a:p>
        </p:txBody>
      </p:sp>
      <p:sp>
        <p:nvSpPr>
          <p:cNvPr id="191492"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86B2C14-1F5F-4DB6-82C3-80A8B9D9BC72}" type="slidenum">
              <a:rPr lang="en-US" altLang="en-US" sz="1200" smtClean="0">
                <a:solidFill>
                  <a:srgbClr val="000000"/>
                </a:solidFill>
              </a:rPr>
              <a:pPr/>
              <a:t>24</a:t>
            </a:fld>
            <a:endParaRPr lang="en-US" altLang="en-US" sz="1200" dirty="0">
              <a:solidFill>
                <a:srgbClr val="000000"/>
              </a:solidFill>
            </a:endParaRPr>
          </a:p>
        </p:txBody>
      </p:sp>
    </p:spTree>
    <p:extLst>
      <p:ext uri="{BB962C8B-B14F-4D97-AF65-F5344CB8AC3E}">
        <p14:creationId xmlns:p14="http://schemas.microsoft.com/office/powerpoint/2010/main" val="3039114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b="1" dirty="0"/>
              <a:t>Issues related to fire safety and prevention</a:t>
            </a:r>
          </a:p>
          <a:p>
            <a:pPr lvl="1"/>
            <a:r>
              <a:rPr lang="en-US" sz="3200" dirty="0"/>
              <a:t>Exit Routes and Emergency Planning (Subpart E)</a:t>
            </a:r>
          </a:p>
          <a:p>
            <a:pPr marL="1371600" lvl="2" indent="-457200">
              <a:buFont typeface="Arial" panose="020B0604020202020204" pitchFamily="34" charset="0"/>
              <a:buChar char="•"/>
            </a:pPr>
            <a:r>
              <a:rPr lang="en-US" sz="3200" dirty="0"/>
              <a:t>Exit routes - https://www.osha.gov/laws-regs/regulations/standardnumber/1910/1910.37</a:t>
            </a:r>
          </a:p>
          <a:p>
            <a:pPr marL="1371600" lvl="2" indent="-457200">
              <a:buFont typeface="Arial" panose="020B0604020202020204" pitchFamily="34" charset="0"/>
              <a:buChar char="•"/>
            </a:pPr>
            <a:r>
              <a:rPr lang="en-US" sz="2800" dirty="0"/>
              <a:t>Emergency action plans - https://www.osha.gov/laws-regs/regulations/standardnumber/1910/1910.38</a:t>
            </a:r>
          </a:p>
          <a:p>
            <a:pPr marL="1371600" lvl="2" indent="-457200">
              <a:buFont typeface="Arial" panose="020B0604020202020204" pitchFamily="34" charset="0"/>
              <a:buChar char="•"/>
            </a:pPr>
            <a:r>
              <a:rPr lang="en-US" sz="2800" dirty="0"/>
              <a:t>Fire prevention plans - https://www.osha.gov/laws-regs/regulations/standardnumber/1910/1910.39</a:t>
            </a:r>
          </a:p>
          <a:p>
            <a:pPr lvl="1"/>
            <a:r>
              <a:rPr lang="en-US" sz="3200" dirty="0"/>
              <a:t>Hazardous Materials (Subpart H)</a:t>
            </a:r>
          </a:p>
          <a:p>
            <a:pPr marL="1371600" lvl="2" indent="-457200">
              <a:buFont typeface="Arial" panose="020B0604020202020204" pitchFamily="34" charset="0"/>
              <a:buChar char="•"/>
            </a:pPr>
            <a:r>
              <a:rPr lang="en-US" sz="2800" dirty="0"/>
              <a:t>Compressed gasses - https://www.osha.gov/laws-regs/regulations/standardnumber/1910/1910.101</a:t>
            </a:r>
          </a:p>
          <a:p>
            <a:pPr marL="1371600" lvl="2" indent="-457200">
              <a:buFont typeface="Arial" panose="020B0604020202020204" pitchFamily="34" charset="0"/>
              <a:buChar char="•"/>
            </a:pPr>
            <a:r>
              <a:rPr lang="en-US" sz="2800" dirty="0"/>
              <a:t>Flammable liquids - https://www.osha.gov/laws-regs/regulations/standardnumber/1910/1910.106</a:t>
            </a:r>
          </a:p>
          <a:p>
            <a:pPr marL="914400" lvl="2" indent="0">
              <a:buFont typeface="Arial" panose="020B0604020202020204" pitchFamily="34" charset="0"/>
              <a:buNone/>
            </a:pPr>
            <a:endParaRPr lang="en-US" sz="2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26</a:t>
            </a:fld>
            <a:endParaRPr lang="en-US"/>
          </a:p>
        </p:txBody>
      </p:sp>
    </p:spTree>
    <p:extLst>
      <p:ext uri="{BB962C8B-B14F-4D97-AF65-F5344CB8AC3E}">
        <p14:creationId xmlns:p14="http://schemas.microsoft.com/office/powerpoint/2010/main" val="2518539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b="1" dirty="0"/>
              <a:t>Issues related to fire safety and prevention - </a:t>
            </a:r>
            <a:r>
              <a:rPr lang="en-US" sz="3600" b="0" dirty="0"/>
              <a:t>https://www.osha.gov/fire-safety/standards </a:t>
            </a:r>
          </a:p>
          <a:p>
            <a:pPr lvl="1"/>
            <a:r>
              <a:rPr lang="en-US" sz="3600" b="1" dirty="0"/>
              <a:t>	</a:t>
            </a:r>
            <a:r>
              <a:rPr lang="en-US" sz="3200" dirty="0"/>
              <a:t>Fire Protection (Subpart L) https://www.osha.gov/laws-regs/regulations/standardnumber/1910/1910.155 </a:t>
            </a:r>
          </a:p>
          <a:p>
            <a:pPr marL="1371600" lvl="2" indent="-457200">
              <a:buFont typeface="Arial" panose="020B0604020202020204" pitchFamily="34" charset="0"/>
              <a:buChar char="•"/>
            </a:pPr>
            <a:r>
              <a:rPr lang="en-US" sz="2800" dirty="0"/>
              <a:t>Fire brigades – https://www.osha.gov/laws-regs/regulations/standardnumber/1910/1910.156</a:t>
            </a:r>
          </a:p>
          <a:p>
            <a:pPr marL="1371600" lvl="2" indent="-457200">
              <a:buFont typeface="Arial" panose="020B0604020202020204" pitchFamily="34" charset="0"/>
              <a:buChar char="•"/>
            </a:pPr>
            <a:r>
              <a:rPr lang="en-US" sz="2800" dirty="0"/>
              <a:t>Portable fire extinguishers - https://www.osha.gov/laws-regs/regulations/standardnumber/1910/1910.157</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Fire suppression systems - </a:t>
            </a:r>
            <a:r>
              <a:rPr lang="en-US" sz="2800" b="0" dirty="0"/>
              <a:t>https://www.osha.gov/fire-safety/standards (standpipe</a:t>
            </a:r>
            <a:r>
              <a:rPr lang="en-US" sz="2800" b="0" baseline="0" dirty="0"/>
              <a:t> and hose systems, automatic sprinkler systems, (fixed extinguishing systems, general, dry chemical, gaseous agent, water spray and foam)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baseline="0" dirty="0"/>
              <a:t>Fire detection systems - https://www.osha.gov/laws-regs/regulations/standardnumber/1910/1910.164</a:t>
            </a:r>
            <a:endParaRPr lang="en-US" sz="2800" dirty="0"/>
          </a:p>
          <a:p>
            <a:pPr marL="1371600" lvl="2" indent="-457200">
              <a:buFont typeface="Arial" panose="020B0604020202020204" pitchFamily="34" charset="0"/>
              <a:buChar char="•"/>
            </a:pPr>
            <a:r>
              <a:rPr lang="en-US" sz="2800" dirty="0"/>
              <a:t>Employee</a:t>
            </a:r>
            <a:r>
              <a:rPr lang="en-US" sz="2800" baseline="0" dirty="0"/>
              <a:t> a</a:t>
            </a:r>
            <a:r>
              <a:rPr lang="en-US" sz="2800" dirty="0"/>
              <a:t>larm systems - https://www.osha.gov/laws-regs/regulations/standardnumber/1910/1910.165 </a:t>
            </a:r>
            <a:endParaRPr lang="en-US" sz="3600" dirty="0"/>
          </a:p>
          <a:p>
            <a:endParaRPr lang="en-US" sz="1200" dirty="0"/>
          </a:p>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27</a:t>
            </a:fld>
            <a:endParaRPr lang="en-US"/>
          </a:p>
        </p:txBody>
      </p:sp>
    </p:spTree>
    <p:extLst>
      <p:ext uri="{BB962C8B-B14F-4D97-AF65-F5344CB8AC3E}">
        <p14:creationId xmlns:p14="http://schemas.microsoft.com/office/powerpoint/2010/main" val="3962340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b="1" dirty="0"/>
              <a:t>Issues related to fire safety and prevention - </a:t>
            </a:r>
            <a:r>
              <a:rPr lang="en-US" sz="3600" b="0" dirty="0"/>
              <a:t>https://www.osha.gov/fire-safety/standards </a:t>
            </a:r>
          </a:p>
          <a:p>
            <a:pPr lvl="1"/>
            <a:r>
              <a:rPr lang="en-US" sz="3600" b="1" dirty="0"/>
              <a:t>	</a:t>
            </a:r>
            <a:r>
              <a:rPr lang="en-US" sz="3200" dirty="0"/>
              <a:t>Fire Protection (Subpart L) https://www.osha.gov/laws-regs/regulations/standardnumber/1910/1910.155 </a:t>
            </a:r>
          </a:p>
          <a:p>
            <a:pPr marL="1371600" lvl="2" indent="-457200">
              <a:buFont typeface="Arial" panose="020B0604020202020204" pitchFamily="34" charset="0"/>
              <a:buChar char="•"/>
            </a:pPr>
            <a:r>
              <a:rPr lang="en-US" sz="2800" dirty="0"/>
              <a:t>Fire brigades – https://www.osha.gov/laws-regs/regulations/standardnumber/1910/1910.156</a:t>
            </a:r>
          </a:p>
          <a:p>
            <a:pPr marL="1371600" lvl="2" indent="-457200">
              <a:buFont typeface="Arial" panose="020B0604020202020204" pitchFamily="34" charset="0"/>
              <a:buChar char="•"/>
            </a:pPr>
            <a:r>
              <a:rPr lang="en-US" sz="2800" dirty="0"/>
              <a:t>Portable fire extinguishers - https://www.osha.gov/laws-regs/regulations/standardnumber/1910/1910.157</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Fire suppression systems - </a:t>
            </a:r>
            <a:r>
              <a:rPr lang="en-US" sz="2800" b="0" dirty="0"/>
              <a:t>https://www.osha.gov/fire-safety/standards (standpipe</a:t>
            </a:r>
            <a:r>
              <a:rPr lang="en-US" sz="2800" b="0" baseline="0" dirty="0"/>
              <a:t> and hose systems, automatic sprinkler systems, (fixed extinguishing systems, general, dry chemical, gaseous agent, water spray and foam)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baseline="0" dirty="0"/>
              <a:t>Fire detection systems - https://www.osha.gov/laws-regs/regulations/standardnumber/1910/1910.164</a:t>
            </a:r>
            <a:endParaRPr lang="en-US" sz="2800" dirty="0"/>
          </a:p>
          <a:p>
            <a:pPr marL="1371600" lvl="2" indent="-457200">
              <a:buFont typeface="Arial" panose="020B0604020202020204" pitchFamily="34" charset="0"/>
              <a:buChar char="•"/>
            </a:pPr>
            <a:r>
              <a:rPr lang="en-US" sz="2800" dirty="0"/>
              <a:t>Employee</a:t>
            </a:r>
            <a:r>
              <a:rPr lang="en-US" sz="2800" baseline="0" dirty="0"/>
              <a:t> a</a:t>
            </a:r>
            <a:r>
              <a:rPr lang="en-US" sz="2800" dirty="0"/>
              <a:t>larm systems - https://www.osha.gov/laws-regs/regulations/standardnumber/1910/1910.165 </a:t>
            </a:r>
            <a:endParaRPr lang="en-US" sz="3600" dirty="0"/>
          </a:p>
          <a:p>
            <a:endParaRPr lang="en-US" sz="1200" dirty="0"/>
          </a:p>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28</a:t>
            </a:fld>
            <a:endParaRPr lang="en-US"/>
          </a:p>
        </p:txBody>
      </p:sp>
    </p:spTree>
    <p:extLst>
      <p:ext uri="{BB962C8B-B14F-4D97-AF65-F5344CB8AC3E}">
        <p14:creationId xmlns:p14="http://schemas.microsoft.com/office/powerpoint/2010/main" val="160963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200" dirty="0"/>
              <a:t>Exit Routes and Emergency Planning (Subpart E)</a:t>
            </a:r>
          </a:p>
          <a:p>
            <a:pPr marL="1371600" lvl="2" indent="-457200">
              <a:buFont typeface="Arial" panose="020B0604020202020204" pitchFamily="34" charset="0"/>
              <a:buChar char="•"/>
            </a:pPr>
            <a:r>
              <a:rPr lang="en-US" sz="3200" dirty="0"/>
              <a:t>Exit routes - https://www.osha.gov/laws-regs/regulations/standardnumber/1910/1910.37</a:t>
            </a:r>
          </a:p>
          <a:p>
            <a:pPr marL="1371600" lvl="2" indent="-457200">
              <a:buFont typeface="Arial" panose="020B0604020202020204" pitchFamily="34" charset="0"/>
              <a:buChar char="•"/>
            </a:pPr>
            <a:r>
              <a:rPr lang="en-US" sz="2800" dirty="0"/>
              <a:t>Emergency action plans - https://www.osha.gov/laws-regs/regulations/standardnumber/1910/1910.38</a:t>
            </a:r>
          </a:p>
          <a:p>
            <a:pPr marL="1371600" lvl="2" indent="-457200">
              <a:buFont typeface="Arial" panose="020B0604020202020204" pitchFamily="34" charset="0"/>
              <a:buChar char="•"/>
            </a:pPr>
            <a:r>
              <a:rPr lang="en-US" sz="2800" b="1" u="sng" dirty="0"/>
              <a:t>Fire prevention plans - https://www.osha.gov/laws-regs/regulations/standardnumber/1910/1910.39</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29</a:t>
            </a:fld>
            <a:endParaRPr lang="en-US"/>
          </a:p>
        </p:txBody>
      </p:sp>
    </p:spTree>
    <p:extLst>
      <p:ext uri="{BB962C8B-B14F-4D97-AF65-F5344CB8AC3E}">
        <p14:creationId xmlns:p14="http://schemas.microsoft.com/office/powerpoint/2010/main" val="1279326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Part Number: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a:t>
            </a:r>
          </a:p>
          <a:p>
            <a:r>
              <a:rPr lang="en-US" sz="1200" b="1" i="0" kern="1200" dirty="0">
                <a:solidFill>
                  <a:schemeClr val="tx1"/>
                </a:solidFill>
                <a:effectLst/>
                <a:latin typeface="+mn-lt"/>
                <a:ea typeface="+mn-ea"/>
                <a:cs typeface="+mn-cs"/>
              </a:rPr>
              <a:t>Part Number Title: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Occupational Safety and Health Standards</a:t>
            </a:r>
          </a:p>
          <a:p>
            <a:r>
              <a:rPr lang="en-US" sz="1200" b="1" i="0" kern="1200" dirty="0">
                <a:solidFill>
                  <a:schemeClr val="tx1"/>
                </a:solidFill>
                <a:effectLst/>
                <a:latin typeface="+mn-lt"/>
                <a:ea typeface="+mn-ea"/>
                <a:cs typeface="+mn-cs"/>
              </a:rPr>
              <a:t>Subpart: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 Subpart E</a:t>
            </a:r>
          </a:p>
          <a:p>
            <a:r>
              <a:rPr lang="en-US" sz="1200" b="1" i="0" kern="1200" dirty="0">
                <a:solidFill>
                  <a:schemeClr val="tx1"/>
                </a:solidFill>
                <a:effectLst/>
                <a:latin typeface="+mn-lt"/>
                <a:ea typeface="+mn-ea"/>
                <a:cs typeface="+mn-cs"/>
              </a:rPr>
              <a:t>Subpart Title: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Exit Routes and Emergency Planning</a:t>
            </a:r>
          </a:p>
          <a:p>
            <a:r>
              <a:rPr lang="en-US" sz="1200" b="1" i="0" kern="1200" dirty="0">
                <a:solidFill>
                  <a:schemeClr val="tx1"/>
                </a:solidFill>
                <a:effectLst/>
                <a:latin typeface="+mn-lt"/>
                <a:ea typeface="+mn-ea"/>
                <a:cs typeface="+mn-cs"/>
              </a:rPr>
              <a:t>Standard Number: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1910.39</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Title: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Fire prevention plans.</a:t>
            </a:r>
          </a:p>
          <a:p>
            <a:r>
              <a:rPr lang="en-US" sz="1200" b="1" i="0" kern="1200" dirty="0">
                <a:solidFill>
                  <a:schemeClr val="tx1"/>
                </a:solidFill>
                <a:effectLst/>
                <a:latin typeface="+mn-lt"/>
                <a:ea typeface="+mn-ea"/>
                <a:cs typeface="+mn-cs"/>
              </a:rPr>
              <a:t>GPO Source:</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rPr>
              <a:t>e-CFR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1910.39(a)</a:t>
            </a:r>
            <a:r>
              <a:rPr lang="en-US" sz="1200" b="1" i="1" kern="1200" dirty="0">
                <a:solidFill>
                  <a:schemeClr val="tx1"/>
                </a:solidFill>
                <a:effectLst/>
                <a:latin typeface="+mn-lt"/>
                <a:ea typeface="+mn-ea"/>
                <a:cs typeface="+mn-cs"/>
              </a:rPr>
              <a:t>Application.</a:t>
            </a:r>
            <a:r>
              <a:rPr lang="en-US" sz="1200" b="0" i="0" kern="1200" dirty="0">
                <a:solidFill>
                  <a:schemeClr val="tx1"/>
                </a:solidFill>
                <a:effectLst/>
                <a:latin typeface="+mn-lt"/>
                <a:ea typeface="+mn-ea"/>
                <a:cs typeface="+mn-cs"/>
              </a:rPr>
              <a:t> An employer must have a fire prevention plan when an OSHA standard in this part requires one. The requirements in this section apply to each such fire prevention plan.</a:t>
            </a:r>
          </a:p>
          <a:p>
            <a:r>
              <a:rPr lang="en-US" sz="1200" b="0" i="0" u="none" strike="noStrike" kern="1200" dirty="0">
                <a:solidFill>
                  <a:schemeClr val="tx1"/>
                </a:solidFill>
                <a:effectLst/>
                <a:latin typeface="+mn-lt"/>
                <a:ea typeface="+mn-ea"/>
                <a:cs typeface="+mn-cs"/>
                <a:hlinkClick r:id="rId5"/>
              </a:rPr>
              <a:t>1910.39(b)</a:t>
            </a:r>
            <a:r>
              <a:rPr lang="en-US" sz="1200" b="1" i="1" kern="1200" dirty="0">
                <a:solidFill>
                  <a:schemeClr val="tx1"/>
                </a:solidFill>
                <a:effectLst/>
                <a:latin typeface="+mn-lt"/>
                <a:ea typeface="+mn-ea"/>
                <a:cs typeface="+mn-cs"/>
              </a:rPr>
              <a:t>Written and oral fire prevention plans.</a:t>
            </a:r>
            <a:r>
              <a:rPr lang="en-US" sz="1200" b="0" i="0" kern="1200" dirty="0">
                <a:solidFill>
                  <a:schemeClr val="tx1"/>
                </a:solidFill>
                <a:effectLst/>
                <a:latin typeface="+mn-lt"/>
                <a:ea typeface="+mn-ea"/>
                <a:cs typeface="+mn-cs"/>
              </a:rPr>
              <a:t> A fire prevention plan must be in writing, be kept in the workplace, and be made available to employees for review. However, an employer with 10 or fewer employees may communicate the plan orally to employees.</a:t>
            </a:r>
          </a:p>
          <a:p>
            <a:r>
              <a:rPr lang="en-US" sz="1200" b="0" i="0" kern="1200" dirty="0">
                <a:solidFill>
                  <a:schemeClr val="tx1"/>
                </a:solidFill>
                <a:effectLst/>
                <a:latin typeface="+mn-lt"/>
                <a:ea typeface="+mn-ea"/>
                <a:cs typeface="+mn-cs"/>
              </a:rPr>
              <a:t>1910.39(c)</a:t>
            </a:r>
            <a:r>
              <a:rPr lang="en-US" sz="1200" b="1" i="1" kern="1200" dirty="0">
                <a:solidFill>
                  <a:schemeClr val="tx1"/>
                </a:solidFill>
                <a:effectLst/>
                <a:latin typeface="+mn-lt"/>
                <a:ea typeface="+mn-ea"/>
                <a:cs typeface="+mn-cs"/>
              </a:rPr>
              <a:t>Minimum elements of a fire prevention plan.</a:t>
            </a:r>
            <a:r>
              <a:rPr lang="en-US" sz="1200" b="0" i="0" kern="1200" dirty="0">
                <a:solidFill>
                  <a:schemeClr val="tx1"/>
                </a:solidFill>
                <a:effectLst/>
                <a:latin typeface="+mn-lt"/>
                <a:ea typeface="+mn-ea"/>
                <a:cs typeface="+mn-cs"/>
              </a:rPr>
              <a:t> A fire prevention plan must include:</a:t>
            </a:r>
          </a:p>
          <a:p>
            <a:r>
              <a:rPr lang="en-US" sz="1200" b="0" i="0" kern="1200" dirty="0">
                <a:solidFill>
                  <a:schemeClr val="tx1"/>
                </a:solidFill>
                <a:effectLst/>
                <a:latin typeface="+mn-lt"/>
                <a:ea typeface="+mn-ea"/>
                <a:cs typeface="+mn-cs"/>
              </a:rPr>
              <a:t>1910.39(c)(1)A list of all major fire hazards, proper handling and storage procedures for hazardous materials, potential ignition sources and their control, and the type of fire protection equipment necessary to control each major hazard;</a:t>
            </a:r>
          </a:p>
          <a:p>
            <a:r>
              <a:rPr lang="en-US" sz="1200" b="0" i="0" kern="1200" dirty="0">
                <a:solidFill>
                  <a:schemeClr val="tx1"/>
                </a:solidFill>
                <a:effectLst/>
                <a:latin typeface="+mn-lt"/>
                <a:ea typeface="+mn-ea"/>
                <a:cs typeface="+mn-cs"/>
              </a:rPr>
              <a:t>1910.39(c)(2)Procedures to control accumulations of flammable and combustible waste materials;</a:t>
            </a:r>
          </a:p>
          <a:p>
            <a:r>
              <a:rPr lang="en-US" sz="1200" b="0" i="0" kern="1200" dirty="0">
                <a:solidFill>
                  <a:schemeClr val="tx1"/>
                </a:solidFill>
                <a:effectLst/>
                <a:latin typeface="+mn-lt"/>
                <a:ea typeface="+mn-ea"/>
                <a:cs typeface="+mn-cs"/>
              </a:rPr>
              <a:t>1910.39(c)(3)Procedures for regular maintenance of safeguards installed on heat-producing equipment to prevent the accidental ignition of combustible materials;</a:t>
            </a:r>
          </a:p>
          <a:p>
            <a:r>
              <a:rPr lang="en-US" sz="1200" b="0" i="0" kern="1200" dirty="0">
                <a:solidFill>
                  <a:schemeClr val="tx1"/>
                </a:solidFill>
                <a:effectLst/>
                <a:latin typeface="+mn-lt"/>
                <a:ea typeface="+mn-ea"/>
                <a:cs typeface="+mn-cs"/>
              </a:rPr>
              <a:t>1910.39(c)(4)The name or job title of employees responsible for maintaining equipment to prevent or control sources of ignition or fires; and</a:t>
            </a:r>
          </a:p>
          <a:p>
            <a:r>
              <a:rPr lang="en-US" sz="1200" b="0" i="0" kern="1200" dirty="0">
                <a:solidFill>
                  <a:schemeClr val="tx1"/>
                </a:solidFill>
                <a:effectLst/>
                <a:latin typeface="+mn-lt"/>
                <a:ea typeface="+mn-ea"/>
                <a:cs typeface="+mn-cs"/>
              </a:rPr>
              <a:t>1910.39(c)(5)The name or job title of employees responsible for the control of fuel source hazards.</a:t>
            </a:r>
          </a:p>
          <a:p>
            <a:r>
              <a:rPr lang="en-US" sz="1200" b="0" i="0" kern="1200" dirty="0">
                <a:solidFill>
                  <a:schemeClr val="tx1"/>
                </a:solidFill>
                <a:effectLst/>
                <a:latin typeface="+mn-lt"/>
                <a:ea typeface="+mn-ea"/>
                <a:cs typeface="+mn-cs"/>
              </a:rPr>
              <a:t>1910.39(d)</a:t>
            </a:r>
            <a:r>
              <a:rPr lang="en-US" sz="1200" b="1" i="1" kern="1200" dirty="0">
                <a:solidFill>
                  <a:schemeClr val="tx1"/>
                </a:solidFill>
                <a:effectLst/>
                <a:latin typeface="+mn-lt"/>
                <a:ea typeface="+mn-ea"/>
                <a:cs typeface="+mn-cs"/>
              </a:rPr>
              <a:t>Employee information.</a:t>
            </a:r>
            <a:r>
              <a:rPr lang="en-US" sz="1200" b="0" i="0" kern="1200" dirty="0">
                <a:solidFill>
                  <a:schemeClr val="tx1"/>
                </a:solidFill>
                <a:effectLst/>
                <a:latin typeface="+mn-lt"/>
                <a:ea typeface="+mn-ea"/>
                <a:cs typeface="+mn-cs"/>
              </a:rPr>
              <a:t> An employer must inform employees upon initial assignment to a job of the fire hazards to which they are exposed. An employer must also review with each employee those parts of the fire prevention plan necessary for self-protection.</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30</a:t>
            </a:fld>
            <a:endParaRPr lang="en-US"/>
          </a:p>
        </p:txBody>
      </p:sp>
    </p:spTree>
    <p:extLst>
      <p:ext uri="{BB962C8B-B14F-4D97-AF65-F5344CB8AC3E}">
        <p14:creationId xmlns:p14="http://schemas.microsoft.com/office/powerpoint/2010/main" val="3503983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Part Number: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a:t>
            </a:r>
          </a:p>
          <a:p>
            <a:r>
              <a:rPr lang="en-US" sz="1200" b="1" i="0" kern="1200" dirty="0">
                <a:solidFill>
                  <a:schemeClr val="tx1"/>
                </a:solidFill>
                <a:effectLst/>
                <a:latin typeface="+mn-lt"/>
                <a:ea typeface="+mn-ea"/>
                <a:cs typeface="+mn-cs"/>
              </a:rPr>
              <a:t>Part Number Title: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Occupational Safety and Health Standards</a:t>
            </a:r>
          </a:p>
          <a:p>
            <a:r>
              <a:rPr lang="en-US" sz="1200" b="1" i="0" kern="1200" dirty="0">
                <a:solidFill>
                  <a:schemeClr val="tx1"/>
                </a:solidFill>
                <a:effectLst/>
                <a:latin typeface="+mn-lt"/>
                <a:ea typeface="+mn-ea"/>
                <a:cs typeface="+mn-cs"/>
              </a:rPr>
              <a:t>Subpart: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 Subpart E</a:t>
            </a:r>
          </a:p>
          <a:p>
            <a:r>
              <a:rPr lang="en-US" sz="1200" b="1" i="0" kern="1200" dirty="0">
                <a:solidFill>
                  <a:schemeClr val="tx1"/>
                </a:solidFill>
                <a:effectLst/>
                <a:latin typeface="+mn-lt"/>
                <a:ea typeface="+mn-ea"/>
                <a:cs typeface="+mn-cs"/>
              </a:rPr>
              <a:t>Subpart Title: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Exit Routes and Emergency Planning</a:t>
            </a:r>
          </a:p>
          <a:p>
            <a:r>
              <a:rPr lang="en-US" sz="1200" b="1" i="0" kern="1200" dirty="0">
                <a:solidFill>
                  <a:schemeClr val="tx1"/>
                </a:solidFill>
                <a:effectLst/>
                <a:latin typeface="+mn-lt"/>
                <a:ea typeface="+mn-ea"/>
                <a:cs typeface="+mn-cs"/>
              </a:rPr>
              <a:t>Standard Number:</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1910.39</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Title: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Fire prevention plans.</a:t>
            </a:r>
          </a:p>
          <a:p>
            <a:r>
              <a:rPr lang="en-US" sz="1200" b="1" i="0" kern="1200" dirty="0">
                <a:solidFill>
                  <a:schemeClr val="tx1"/>
                </a:solidFill>
                <a:effectLst/>
                <a:latin typeface="+mn-lt"/>
                <a:ea typeface="+mn-ea"/>
                <a:cs typeface="+mn-cs"/>
              </a:rPr>
              <a:t>GPO Source:</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4"/>
              </a:rPr>
              <a:t>e-CFR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1910.39(a)</a:t>
            </a:r>
            <a:r>
              <a:rPr lang="en-US" sz="1200" b="1" i="1" kern="1200" dirty="0">
                <a:solidFill>
                  <a:schemeClr val="tx1"/>
                </a:solidFill>
                <a:effectLst/>
                <a:latin typeface="+mn-lt"/>
                <a:ea typeface="+mn-ea"/>
                <a:cs typeface="+mn-cs"/>
              </a:rPr>
              <a:t>Application.</a:t>
            </a:r>
            <a:r>
              <a:rPr lang="en-US" sz="1200" b="0" i="0" kern="1200" dirty="0">
                <a:solidFill>
                  <a:schemeClr val="tx1"/>
                </a:solidFill>
                <a:effectLst/>
                <a:latin typeface="+mn-lt"/>
                <a:ea typeface="+mn-ea"/>
                <a:cs typeface="+mn-cs"/>
              </a:rPr>
              <a:t> An employer must have a fire prevention plan when an OSHA standard in this part requires one. The requirements in this section apply to each such fire prevention plan.</a:t>
            </a:r>
          </a:p>
          <a:p>
            <a:r>
              <a:rPr lang="en-US" sz="1200" b="0" i="0" u="none" strike="noStrike" kern="1200" dirty="0">
                <a:solidFill>
                  <a:schemeClr val="tx1"/>
                </a:solidFill>
                <a:effectLst/>
                <a:latin typeface="+mn-lt"/>
                <a:ea typeface="+mn-ea"/>
                <a:cs typeface="+mn-cs"/>
                <a:hlinkClick r:id="rId5"/>
              </a:rPr>
              <a:t>1910.39(b)</a:t>
            </a:r>
            <a:r>
              <a:rPr lang="en-US" sz="1200" b="1" i="1" kern="1200" dirty="0">
                <a:solidFill>
                  <a:schemeClr val="tx1"/>
                </a:solidFill>
                <a:effectLst/>
                <a:latin typeface="+mn-lt"/>
                <a:ea typeface="+mn-ea"/>
                <a:cs typeface="+mn-cs"/>
              </a:rPr>
              <a:t>Written and oral fire prevention plans.</a:t>
            </a:r>
            <a:r>
              <a:rPr lang="en-US" sz="1200" b="0" i="0" kern="1200" dirty="0">
                <a:solidFill>
                  <a:schemeClr val="tx1"/>
                </a:solidFill>
                <a:effectLst/>
                <a:latin typeface="+mn-lt"/>
                <a:ea typeface="+mn-ea"/>
                <a:cs typeface="+mn-cs"/>
              </a:rPr>
              <a:t> A fire prevention plan must be in writing, be kept in the workplace, and be made available to employees for review. However, an employer with 10 or fewer employees may communicate the plan orally to employees.</a:t>
            </a:r>
          </a:p>
          <a:p>
            <a:r>
              <a:rPr lang="en-US" sz="1200" b="0" i="0" kern="1200" dirty="0">
                <a:solidFill>
                  <a:schemeClr val="tx1"/>
                </a:solidFill>
                <a:effectLst/>
                <a:latin typeface="+mn-lt"/>
                <a:ea typeface="+mn-ea"/>
                <a:cs typeface="+mn-cs"/>
              </a:rPr>
              <a:t>1910.39(c)</a:t>
            </a:r>
            <a:r>
              <a:rPr lang="en-US" sz="1200" b="1" i="1" kern="1200" dirty="0">
                <a:solidFill>
                  <a:schemeClr val="tx1"/>
                </a:solidFill>
                <a:effectLst/>
                <a:latin typeface="+mn-lt"/>
                <a:ea typeface="+mn-ea"/>
                <a:cs typeface="+mn-cs"/>
              </a:rPr>
              <a:t>Minimum elements of a fire prevention plan.</a:t>
            </a:r>
            <a:r>
              <a:rPr lang="en-US" sz="1200" b="0" i="0" kern="1200" dirty="0">
                <a:solidFill>
                  <a:schemeClr val="tx1"/>
                </a:solidFill>
                <a:effectLst/>
                <a:latin typeface="+mn-lt"/>
                <a:ea typeface="+mn-ea"/>
                <a:cs typeface="+mn-cs"/>
              </a:rPr>
              <a:t> A fire prevention plan must include:</a:t>
            </a:r>
          </a:p>
          <a:p>
            <a:r>
              <a:rPr lang="en-US" sz="1200" b="0" i="0" kern="1200" dirty="0">
                <a:solidFill>
                  <a:schemeClr val="tx1"/>
                </a:solidFill>
                <a:effectLst/>
                <a:latin typeface="+mn-lt"/>
                <a:ea typeface="+mn-ea"/>
                <a:cs typeface="+mn-cs"/>
              </a:rPr>
              <a:t>1910.39(c)(1)A list of all major fire hazards, proper handling and storage procedures for hazardous materials, potential ignition sources and their control, and the type of fire protection equipment necessary to control each major hazard;</a:t>
            </a:r>
          </a:p>
          <a:p>
            <a:r>
              <a:rPr lang="en-US" sz="1200" b="0" i="0" kern="1200" dirty="0">
                <a:solidFill>
                  <a:schemeClr val="tx1"/>
                </a:solidFill>
                <a:effectLst/>
                <a:latin typeface="+mn-lt"/>
                <a:ea typeface="+mn-ea"/>
                <a:cs typeface="+mn-cs"/>
              </a:rPr>
              <a:t>1910.39(c)(2)Procedures to control accumulations of flammable and combustible waste materials;</a:t>
            </a:r>
          </a:p>
          <a:p>
            <a:r>
              <a:rPr lang="en-US" sz="1200" b="0" i="0" kern="1200" dirty="0">
                <a:solidFill>
                  <a:schemeClr val="tx1"/>
                </a:solidFill>
                <a:effectLst/>
                <a:latin typeface="+mn-lt"/>
                <a:ea typeface="+mn-ea"/>
                <a:cs typeface="+mn-cs"/>
              </a:rPr>
              <a:t>1910.39(c)(3)Procedures for regular maintenance of safeguards installed on heat-producing equipment to prevent the accidental ignition of combustible materials;</a:t>
            </a:r>
          </a:p>
          <a:p>
            <a:r>
              <a:rPr lang="en-US" sz="1200" b="0" i="0" kern="1200" dirty="0">
                <a:solidFill>
                  <a:schemeClr val="tx1"/>
                </a:solidFill>
                <a:effectLst/>
                <a:latin typeface="+mn-lt"/>
                <a:ea typeface="+mn-ea"/>
                <a:cs typeface="+mn-cs"/>
              </a:rPr>
              <a:t>1910.39(c)(4)The name or job title of employees responsible for maintaining equipment to prevent or control sources of ignition or fires; and</a:t>
            </a:r>
          </a:p>
          <a:p>
            <a:r>
              <a:rPr lang="en-US" sz="1200" b="0" i="0" kern="1200" dirty="0">
                <a:solidFill>
                  <a:schemeClr val="tx1"/>
                </a:solidFill>
                <a:effectLst/>
                <a:latin typeface="+mn-lt"/>
                <a:ea typeface="+mn-ea"/>
                <a:cs typeface="+mn-cs"/>
              </a:rPr>
              <a:t>1910.39(c)(5)The name or job title of employees responsible for the control of fuel source hazards.</a:t>
            </a:r>
          </a:p>
          <a:p>
            <a:r>
              <a:rPr lang="en-US" sz="1200" b="0" i="0" kern="1200" dirty="0">
                <a:solidFill>
                  <a:schemeClr val="tx1"/>
                </a:solidFill>
                <a:effectLst/>
                <a:latin typeface="+mn-lt"/>
                <a:ea typeface="+mn-ea"/>
                <a:cs typeface="+mn-cs"/>
              </a:rPr>
              <a:t>1910.39(d)</a:t>
            </a:r>
            <a:r>
              <a:rPr lang="en-US" sz="1200" b="1" i="1" kern="1200" dirty="0">
                <a:solidFill>
                  <a:schemeClr val="tx1"/>
                </a:solidFill>
                <a:effectLst/>
                <a:latin typeface="+mn-lt"/>
                <a:ea typeface="+mn-ea"/>
                <a:cs typeface="+mn-cs"/>
              </a:rPr>
              <a:t>Employee information.</a:t>
            </a:r>
            <a:r>
              <a:rPr lang="en-US" sz="1200" b="0" i="0" kern="1200" dirty="0">
                <a:solidFill>
                  <a:schemeClr val="tx1"/>
                </a:solidFill>
                <a:effectLst/>
                <a:latin typeface="+mn-lt"/>
                <a:ea typeface="+mn-ea"/>
                <a:cs typeface="+mn-cs"/>
              </a:rPr>
              <a:t> An employer must inform employees upon initial assignment to a job of the fire hazards to which they are exposed. An employer must also review with each employee those parts of the fire prevention plan necessary for self-protection.</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31</a:t>
            </a:fld>
            <a:endParaRPr lang="en-US"/>
          </a:p>
        </p:txBody>
      </p:sp>
    </p:spTree>
    <p:extLst>
      <p:ext uri="{BB962C8B-B14F-4D97-AF65-F5344CB8AC3E}">
        <p14:creationId xmlns:p14="http://schemas.microsoft.com/office/powerpoint/2010/main" val="2992076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200" dirty="0"/>
              <a:t>Exit Routes and Emergency Planning (Subpart E)</a:t>
            </a:r>
          </a:p>
          <a:p>
            <a:pPr marL="1371600" lvl="2" indent="-457200">
              <a:buFont typeface="Arial" panose="020B0604020202020204" pitchFamily="34" charset="0"/>
              <a:buChar char="•"/>
            </a:pPr>
            <a:r>
              <a:rPr lang="en-US" sz="3200" dirty="0"/>
              <a:t>Exit routes - https://www.osha.gov/laws-regs/regulations/standardnumber/1910/1910.37</a:t>
            </a:r>
          </a:p>
          <a:p>
            <a:pPr marL="1371600" lvl="2" indent="-457200">
              <a:buFont typeface="Arial" panose="020B0604020202020204" pitchFamily="34" charset="0"/>
              <a:buChar char="•"/>
            </a:pPr>
            <a:r>
              <a:rPr lang="en-US" sz="2800" b="1" u="sng" dirty="0"/>
              <a:t>Emergency action plans - https://www.osha.gov/laws-regs/regulations/standardnumber/1910/1910.38</a:t>
            </a:r>
          </a:p>
          <a:p>
            <a:pPr marL="1371600" lvl="2" indent="-457200">
              <a:buFont typeface="Arial" panose="020B0604020202020204" pitchFamily="34" charset="0"/>
              <a:buChar char="•"/>
            </a:pPr>
            <a:r>
              <a:rPr lang="en-US" sz="2800" dirty="0"/>
              <a:t>Fire prevention plans - https://www.osha.gov/laws-regs/regulations/standardnumber/1910/1910.39</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32</a:t>
            </a:fld>
            <a:endParaRPr lang="en-US"/>
          </a:p>
        </p:txBody>
      </p:sp>
    </p:spTree>
    <p:extLst>
      <p:ext uri="{BB962C8B-B14F-4D97-AF65-F5344CB8AC3E}">
        <p14:creationId xmlns:p14="http://schemas.microsoft.com/office/powerpoint/2010/main" val="324053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on this briefly at</a:t>
            </a:r>
            <a:r>
              <a:rPr lang="en-US" baseline="0" dirty="0"/>
              <a:t> the beginning of the presentation. Be sure to remind all attendees that it is their responsibility to know and understand all requirements and local, state, and federal regulations that pertain to their operations.</a:t>
            </a:r>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3</a:t>
            </a:fld>
            <a:endParaRPr lang="en-GB"/>
          </a:p>
        </p:txBody>
      </p:sp>
    </p:spTree>
    <p:extLst>
      <p:ext uri="{BB962C8B-B14F-4D97-AF65-F5344CB8AC3E}">
        <p14:creationId xmlns:p14="http://schemas.microsoft.com/office/powerpoint/2010/main" val="3206475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introduction of OSHA 29 CFR 1910 Emergency Standards</a:t>
            </a:r>
          </a:p>
          <a:p>
            <a:endParaRPr lang="en-US" dirty="0"/>
          </a:p>
          <a:p>
            <a:r>
              <a:rPr lang="en-US" b="1" dirty="0"/>
              <a:t>1910 Subpart E Exit Routes &amp; Emergency Planning</a:t>
            </a:r>
          </a:p>
          <a:p>
            <a:endParaRPr lang="en-US" dirty="0"/>
          </a:p>
          <a:p>
            <a:r>
              <a:rPr lang="en-US" dirty="0"/>
              <a:t>1910.35-37 &amp; Appendix – Exit Routes</a:t>
            </a:r>
          </a:p>
          <a:p>
            <a:r>
              <a:rPr lang="en-US" dirty="0"/>
              <a:t>1910.38 – Emergency Action Plans (EAPs)</a:t>
            </a:r>
          </a:p>
          <a:p>
            <a:r>
              <a:rPr lang="en-US" dirty="0"/>
              <a:t>1910.39 – Fire Prevention Plans (FPPs)</a:t>
            </a:r>
          </a:p>
          <a:p>
            <a:endParaRPr lang="en-US" dirty="0"/>
          </a:p>
          <a:p>
            <a:r>
              <a:rPr lang="en-US" dirty="0"/>
              <a:t>AND</a:t>
            </a:r>
          </a:p>
          <a:p>
            <a:endParaRPr lang="en-US" dirty="0"/>
          </a:p>
          <a:p>
            <a:r>
              <a:rPr lang="en-US" b="1" dirty="0"/>
              <a:t>1910 Subpart L – Fire Protection</a:t>
            </a:r>
          </a:p>
        </p:txBody>
      </p:sp>
      <p:sp>
        <p:nvSpPr>
          <p:cNvPr id="4" name="Slide Number Placeholder 3"/>
          <p:cNvSpPr>
            <a:spLocks noGrp="1"/>
          </p:cNvSpPr>
          <p:nvPr>
            <p:ph type="sldNum" sz="quarter" idx="10"/>
          </p:nvPr>
        </p:nvSpPr>
        <p:spPr/>
        <p:txBody>
          <a:bodyPr/>
          <a:lstStyle/>
          <a:p>
            <a:fld id="{E79308E7-5E0A-4C7F-9557-F25207725643}" type="slidenum">
              <a:rPr lang="en-US" smtClean="0"/>
              <a:t>33</a:t>
            </a:fld>
            <a:endParaRPr lang="en-US"/>
          </a:p>
        </p:txBody>
      </p:sp>
    </p:spTree>
    <p:extLst>
      <p:ext uri="{BB962C8B-B14F-4D97-AF65-F5344CB8AC3E}">
        <p14:creationId xmlns:p14="http://schemas.microsoft.com/office/powerpoint/2010/main" val="841899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introduction of OSHA 29 CFR 1910 Emergency Standards</a:t>
            </a:r>
          </a:p>
          <a:p>
            <a:endParaRPr lang="en-US" dirty="0"/>
          </a:p>
          <a:p>
            <a:r>
              <a:rPr lang="en-US" b="1" dirty="0"/>
              <a:t>1910 Subpart E Exit Routes &amp; Emergency Planning</a:t>
            </a:r>
          </a:p>
          <a:p>
            <a:endParaRPr lang="en-US" dirty="0"/>
          </a:p>
          <a:p>
            <a:r>
              <a:rPr lang="en-US" dirty="0"/>
              <a:t>1910.35-37 &amp; Appendix – Exit Routes</a:t>
            </a:r>
          </a:p>
          <a:p>
            <a:r>
              <a:rPr lang="en-US" dirty="0"/>
              <a:t>1910.38 – Emergency Action Plans (EAPs)</a:t>
            </a:r>
          </a:p>
          <a:p>
            <a:r>
              <a:rPr lang="en-US" dirty="0"/>
              <a:t>1910.39 – Fire Prevention Plans (FPPs)</a:t>
            </a:r>
          </a:p>
          <a:p>
            <a:endParaRPr lang="en-US" dirty="0"/>
          </a:p>
          <a:p>
            <a:r>
              <a:rPr lang="en-US" dirty="0"/>
              <a:t>AND</a:t>
            </a:r>
          </a:p>
          <a:p>
            <a:endParaRPr lang="en-US" dirty="0"/>
          </a:p>
          <a:p>
            <a:r>
              <a:rPr lang="en-US" b="1" dirty="0"/>
              <a:t>1910 Subpart L – Fire Protection</a:t>
            </a:r>
          </a:p>
        </p:txBody>
      </p:sp>
      <p:sp>
        <p:nvSpPr>
          <p:cNvPr id="4" name="Slide Number Placeholder 3"/>
          <p:cNvSpPr>
            <a:spLocks noGrp="1"/>
          </p:cNvSpPr>
          <p:nvPr>
            <p:ph type="sldNum" sz="quarter" idx="10"/>
          </p:nvPr>
        </p:nvSpPr>
        <p:spPr/>
        <p:txBody>
          <a:bodyPr/>
          <a:lstStyle/>
          <a:p>
            <a:fld id="{E79308E7-5E0A-4C7F-9557-F25207725643}" type="slidenum">
              <a:rPr lang="en-US" smtClean="0"/>
              <a:t>34</a:t>
            </a:fld>
            <a:endParaRPr lang="en-US"/>
          </a:p>
        </p:txBody>
      </p:sp>
    </p:spTree>
    <p:extLst>
      <p:ext uri="{BB962C8B-B14F-4D97-AF65-F5344CB8AC3E}">
        <p14:creationId xmlns:p14="http://schemas.microsoft.com/office/powerpoint/2010/main" val="3768140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dirty="0"/>
          </a:p>
          <a:p>
            <a:pPr marL="0" indent="0">
              <a:buNone/>
            </a:pPr>
            <a:r>
              <a:rPr lang="en-US" sz="2000" b="1" u="sng" dirty="0"/>
              <a:t>Development of an Emergency Action Plan</a:t>
            </a:r>
          </a:p>
          <a:p>
            <a:r>
              <a:rPr lang="en-US" sz="1200" dirty="0">
                <a:solidFill>
                  <a:srgbClr val="333333"/>
                </a:solidFill>
              </a:rPr>
              <a:t>A very simple plan will suffice in offices, small retail shops, and small manufacturing settings where there are few or no hazardous materials or processes, and employees evacuate when alarms sound or when notified by public address systems. More complex plans are required in workplaces containing hazardous materials or workplaces where employees fight fires, perform rescue and medical tasks, or delay evacuation after alarms sound to shut down critical equipment. </a:t>
            </a:r>
          </a:p>
          <a:p>
            <a:endParaRPr lang="en-US" sz="1200" dirty="0">
              <a:solidFill>
                <a:srgbClr val="333333"/>
              </a:solidFill>
            </a:endParaRPr>
          </a:p>
          <a:p>
            <a:pPr eaLnBrk="0" fontAlgn="base" hangingPunct="0">
              <a:lnSpc>
                <a:spcPct val="100000"/>
              </a:lnSpc>
              <a:spcBef>
                <a:spcPct val="0"/>
              </a:spcBef>
              <a:spcAft>
                <a:spcPct val="0"/>
              </a:spcAft>
            </a:pPr>
            <a:r>
              <a:rPr lang="en-US" sz="1200" dirty="0">
                <a:solidFill>
                  <a:srgbClr val="333333"/>
                </a:solidFill>
              </a:rPr>
              <a:t>It is essential that the emergency action plan developed be site specific with respect to emergency conditions evaluated, evacuation policies and procedures, emergency reporting mechanisms, and alarm systems. To assist you in your planning, a checklist is provided that identifies issues that must be considered when drafting a comprehensive emergency action plan. An explanation of each issue and/or examples of how each issue might be addressed in typical workplaces is provided.</a:t>
            </a:r>
          </a:p>
          <a:p>
            <a:pPr eaLnBrk="0" fontAlgn="base" hangingPunct="0">
              <a:lnSpc>
                <a:spcPct val="100000"/>
              </a:lnSpc>
              <a:spcBef>
                <a:spcPct val="0"/>
              </a:spcBef>
              <a:spcAft>
                <a:spcPct val="0"/>
              </a:spcAft>
            </a:pPr>
            <a:endParaRPr lang="en-US" sz="1200" dirty="0"/>
          </a:p>
          <a:p>
            <a:pPr eaLnBrk="0" fontAlgn="base" hangingPunct="0">
              <a:lnSpc>
                <a:spcPct val="100000"/>
              </a:lnSpc>
              <a:spcBef>
                <a:spcPct val="0"/>
              </a:spcBef>
              <a:spcAft>
                <a:spcPct val="0"/>
              </a:spcAft>
            </a:pPr>
            <a:r>
              <a:rPr lang="en-US" sz="1200" dirty="0">
                <a:solidFill>
                  <a:srgbClr val="333333"/>
                </a:solidFill>
              </a:rPr>
              <a:t>The best emergency action plans include employees in the planning process, specify what employees should do during an emergency, and ensure that employees receive proper training for emergencies. When you include your employees in your planning, encourage them to offer suggestions about potential hazards, worst-case scenarios, and proper emergency responses. After you develop the plan, review it with your employees to make sure everyone knows what to do before, during, and after an emergency. Keep a copy of your emergency action plan in a convenient location where employees can get to it, or provide a copy to all employees. If you have 10 or fewer employees, you may communicate your plan orally.</a:t>
            </a:r>
            <a:endParaRPr lang="en-US" sz="1200" dirty="0">
              <a:solidFill>
                <a:srgbClr val="003399"/>
              </a:solidFill>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35</a:t>
            </a:fld>
            <a:endParaRPr lang="en-US"/>
          </a:p>
        </p:txBody>
      </p:sp>
    </p:spTree>
    <p:extLst>
      <p:ext uri="{BB962C8B-B14F-4D97-AF65-F5344CB8AC3E}">
        <p14:creationId xmlns:p14="http://schemas.microsoft.com/office/powerpoint/2010/main" val="3414762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Authority</a:t>
            </a:r>
          </a:p>
          <a:p>
            <a:r>
              <a:rPr lang="en-US" sz="1200" dirty="0"/>
              <a:t>It is common practice to select a responsible individual to lead and coordinate your emergency plan and evacuation. It is critical that employees know who the coordinator is and understand that this person has the authority to make decisions during emergencies. The coordinator should be responsible for assessing the situation to determine whether an emergency exists requiring activation of the emergency procedures, overseeing emergency procedures, notifying and coordinating with outside emergency services, and directing shutdown of utilities or plant operations if necessary.</a:t>
            </a:r>
          </a:p>
          <a:p>
            <a:r>
              <a:rPr lang="en-US" sz="1200" dirty="0"/>
              <a:t>In other instances, local emergency officials, such as the local fire department, may order you to evacuate your premises. If you have access to radio or television, listen to newscasts to keep informed and follow whatever official orders you receive.</a:t>
            </a:r>
          </a:p>
          <a:p>
            <a:r>
              <a:rPr lang="en-US" sz="1200" dirty="0"/>
              <a:t>When emergency officials, such as the local fire department, respond to and emergency at your workplace, they will assume responsibility for the safety of building occupants and have the authority to make decisions regarding evacuation and whatever other actions are necessary to protect life and property. The highest-ranking responder will assume the incident command role and will work with the onsite emergency coordinator, but will be responsible for directing all response activities.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36</a:t>
            </a:fld>
            <a:endParaRPr lang="en-US"/>
          </a:p>
        </p:txBody>
      </p:sp>
    </p:spTree>
    <p:extLst>
      <p:ext uri="{BB962C8B-B14F-4D97-AF65-F5344CB8AC3E}">
        <p14:creationId xmlns:p14="http://schemas.microsoft.com/office/powerpoint/2010/main" val="2122198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800" b="1" u="sng" dirty="0"/>
              <a:t>Employee training and plan review</a:t>
            </a:r>
          </a:p>
          <a:p>
            <a:r>
              <a:rPr lang="en-US" sz="1200" dirty="0"/>
              <a:t>Before implementing the emergency action plan, the employer must designate and train enough people to assist in the safe and orderly emergency evacuation of employees. [</a:t>
            </a:r>
            <a:r>
              <a:rPr lang="en-US" sz="1200" dirty="0">
                <a:hlinkClick r:id="rId10" tooltip="29 CFR 1910.38(e)"/>
              </a:rPr>
              <a:t>29 CFR 1910.38(e)</a:t>
            </a:r>
            <a:r>
              <a:rPr lang="en-US" sz="1200" dirty="0"/>
              <a:t>] Employers should review the plan with each employee when the initial plan is developed and when each employee is initially assigned to the job. [</a:t>
            </a:r>
            <a:r>
              <a:rPr lang="en-US" sz="1200" dirty="0">
                <a:hlinkClick r:id="rId11" tooltip="29 CFR 1910.38(f)(1)"/>
              </a:rPr>
              <a:t>29 CFR 1910.38(f)(1)</a:t>
            </a:r>
            <a:r>
              <a:rPr lang="en-US" sz="1200" dirty="0"/>
              <a:t>] Employers should review the plan with each employee when his/her actions or responsibilities under the plan change or when the plan changes. [</a:t>
            </a:r>
            <a:r>
              <a:rPr lang="en-US" sz="1200" dirty="0">
                <a:hlinkClick r:id="rId12" tooltip="29 CFR 1910.38(f)(2)"/>
              </a:rPr>
              <a:t>29 CFR 1910.38(f)(2)</a:t>
            </a:r>
            <a:r>
              <a:rPr lang="en-US" sz="1200" dirty="0"/>
              <a:t> and </a:t>
            </a:r>
            <a:r>
              <a:rPr lang="en-US" sz="1200" dirty="0">
                <a:hlinkClick r:id="rId13" tooltip="29 CFR 1910.38(f)(3)"/>
              </a:rPr>
              <a:t>29 CFR 1910.38(f)(3)</a:t>
            </a:r>
            <a:r>
              <a:rPr lang="en-US" sz="1200" dirty="0"/>
              <a:t>] Effective plans often call for retraining employees annually and include drills in which employees can practice evacuating their workplace and gathering in the assembly area.</a:t>
            </a:r>
          </a:p>
          <a:p>
            <a:r>
              <a:rPr lang="en-US" sz="1200" dirty="0"/>
              <a:t>Educate your employees about the types of emergencies that may occur and train them in the proper course of action. The size of your workplace and workforce, processes used, materials handled, and the availability of onsite or outside resources will determine your training requirements. Be sure all employees understand the function and elements of your emergency action plan, including types of potential emergencies, reporting procedures, alarm systems, evacuation plans, and shutdown procedures. Discuss any special hazards you may have onsite such as flammable materials, toxic chemicals, radioactive sources, or water-reactive substances. An employer must inform employees of the fire hazards to which they are exposed and review with each employee those parts of the fire prevention plan necessary for self-protection. [</a:t>
            </a:r>
            <a:r>
              <a:rPr lang="en-US" sz="1200" dirty="0">
                <a:hlinkClick r:id="rId14" tooltip="29 CFR 1910.39(d)"/>
              </a:rPr>
              <a:t>29 CFR 1910.39(d)</a:t>
            </a:r>
            <a:r>
              <a:rPr lang="en-US" sz="1200" dirty="0"/>
              <a: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37</a:t>
            </a:fld>
            <a:endParaRPr lang="en-US"/>
          </a:p>
        </p:txBody>
      </p:sp>
    </p:spTree>
    <p:extLst>
      <p:ext uri="{BB962C8B-B14F-4D97-AF65-F5344CB8AC3E}">
        <p14:creationId xmlns:p14="http://schemas.microsoft.com/office/powerpoint/2010/main" val="3428946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800" b="1" u="sng" dirty="0"/>
              <a:t>Employee training and plan review</a:t>
            </a:r>
          </a:p>
          <a:p>
            <a:r>
              <a:rPr lang="en-US" sz="1200" dirty="0"/>
              <a:t>Before implementing the emergency action plan, the employer must designate and train enough people to assist in the safe and orderly emergency evacuation of employees. [</a:t>
            </a:r>
            <a:r>
              <a:rPr lang="en-US" sz="1200" dirty="0">
                <a:hlinkClick r:id="rId10" tooltip="29 CFR 1910.38(e)"/>
              </a:rPr>
              <a:t>29 CFR 1910.38(e)</a:t>
            </a:r>
            <a:r>
              <a:rPr lang="en-US" sz="1200" dirty="0"/>
              <a:t>] Employers should review the plan with each employee when the initial plan is developed and when each employee is initially assigned to the job. [</a:t>
            </a:r>
            <a:r>
              <a:rPr lang="en-US" sz="1200" dirty="0">
                <a:hlinkClick r:id="rId11" tooltip="29 CFR 1910.38(f)(1)"/>
              </a:rPr>
              <a:t>29 CFR 1910.38(f)(1)</a:t>
            </a:r>
            <a:r>
              <a:rPr lang="en-US" sz="1200" dirty="0"/>
              <a:t>] Employers should review the plan with each employee when his/her actions or responsibilities under the plan change or when the plan changes. [</a:t>
            </a:r>
            <a:r>
              <a:rPr lang="en-US" sz="1200" dirty="0">
                <a:hlinkClick r:id="rId12" tooltip="29 CFR 1910.38(f)(2)"/>
              </a:rPr>
              <a:t>29 CFR 1910.38(f)(2)</a:t>
            </a:r>
            <a:r>
              <a:rPr lang="en-US" sz="1200" dirty="0"/>
              <a:t> and </a:t>
            </a:r>
            <a:r>
              <a:rPr lang="en-US" sz="1200" dirty="0">
                <a:hlinkClick r:id="rId13" tooltip="29 CFR 1910.38(f)(3)"/>
              </a:rPr>
              <a:t>29 CFR 1910.38(f)(3)</a:t>
            </a:r>
            <a:r>
              <a:rPr lang="en-US" sz="1200" dirty="0"/>
              <a:t>] Effective plans often call for retraining employees annually and include drills in which employees can practice evacuating their workplace and gathering in the assembly area.</a:t>
            </a:r>
          </a:p>
          <a:p>
            <a:r>
              <a:rPr lang="en-US" sz="1200" dirty="0"/>
              <a:t>Educate your employees about the types of emergencies that may occur and train them in the proper course of action. The size of your workplace and workforce, processes used, materials handled, and the availability of onsite or outside resources will determine your training requirements. Be sure all employees understand the function and elements of your emergency action plan, including types of potential emergencies, reporting procedures, alarm systems, evacuation plans, and shutdown procedures. Discuss any special hazards you may have onsite such as flammable materials, toxic chemicals, radioactive sources, or water-reactive substances. An employer must inform employees of the fire hazards to which they are exposed and review with each employee those parts of the fire prevention plan necessary for self-protection. [</a:t>
            </a:r>
            <a:r>
              <a:rPr lang="en-US" sz="1200" dirty="0">
                <a:hlinkClick r:id="rId14" tooltip="29 CFR 1910.39(d)"/>
              </a:rPr>
              <a:t>29 CFR 1910.39(d)</a:t>
            </a:r>
            <a:r>
              <a:rPr lang="en-US" sz="1200" dirty="0"/>
              <a: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38</a:t>
            </a:fld>
            <a:endParaRPr lang="en-US"/>
          </a:p>
        </p:txBody>
      </p:sp>
    </p:spTree>
    <p:extLst>
      <p:ext uri="{BB962C8B-B14F-4D97-AF65-F5344CB8AC3E}">
        <p14:creationId xmlns:p14="http://schemas.microsoft.com/office/powerpoint/2010/main" val="1833511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Employee training and plan review</a:t>
            </a:r>
          </a:p>
          <a:p>
            <a:pPr marL="0" indent="0">
              <a:buNone/>
            </a:pPr>
            <a:r>
              <a:rPr lang="en-US" sz="1200" dirty="0"/>
              <a:t>Clearly communicate to your employees who will be in charge during an emergency to minimize confusion.</a:t>
            </a:r>
          </a:p>
          <a:p>
            <a:pPr marL="0" indent="0">
              <a:buNone/>
            </a:pPr>
            <a:r>
              <a:rPr lang="en-US" sz="1200" dirty="0"/>
              <a:t>General training for your employees should also address the following:</a:t>
            </a:r>
          </a:p>
          <a:p>
            <a:pPr eaLnBrk="0" fontAlgn="base" hangingPunct="0">
              <a:lnSpc>
                <a:spcPct val="100000"/>
              </a:lnSpc>
              <a:spcBef>
                <a:spcPct val="0"/>
              </a:spcBef>
              <a:spcAft>
                <a:spcPct val="0"/>
              </a:spcAft>
            </a:pPr>
            <a:r>
              <a:rPr lang="en-US" sz="1100" dirty="0">
                <a:solidFill>
                  <a:srgbClr val="333333"/>
                </a:solidFill>
              </a:rPr>
              <a:t>Individual roles and responsibilities.</a:t>
            </a:r>
          </a:p>
          <a:p>
            <a:pPr eaLnBrk="0" fontAlgn="base" hangingPunct="0">
              <a:lnSpc>
                <a:spcPct val="100000"/>
              </a:lnSpc>
              <a:spcBef>
                <a:spcPct val="0"/>
              </a:spcBef>
              <a:spcAft>
                <a:spcPct val="0"/>
              </a:spcAft>
            </a:pPr>
            <a:r>
              <a:rPr lang="en-US" sz="1100" dirty="0">
                <a:solidFill>
                  <a:srgbClr val="333333"/>
                </a:solidFill>
              </a:rPr>
              <a:t>Threats, hazards, and protective actions.</a:t>
            </a:r>
          </a:p>
          <a:p>
            <a:pPr eaLnBrk="0" fontAlgn="base" hangingPunct="0">
              <a:lnSpc>
                <a:spcPct val="100000"/>
              </a:lnSpc>
              <a:spcBef>
                <a:spcPct val="0"/>
              </a:spcBef>
              <a:spcAft>
                <a:spcPct val="0"/>
              </a:spcAft>
            </a:pPr>
            <a:r>
              <a:rPr lang="en-US" sz="1100" dirty="0">
                <a:solidFill>
                  <a:srgbClr val="333333"/>
                </a:solidFill>
              </a:rPr>
              <a:t>Notification, warning, and communications procedures.</a:t>
            </a:r>
          </a:p>
          <a:p>
            <a:pPr eaLnBrk="0" fontAlgn="base" hangingPunct="0">
              <a:lnSpc>
                <a:spcPct val="100000"/>
              </a:lnSpc>
              <a:spcBef>
                <a:spcPct val="0"/>
              </a:spcBef>
              <a:spcAft>
                <a:spcPct val="0"/>
              </a:spcAft>
            </a:pPr>
            <a:r>
              <a:rPr lang="en-US" sz="1100" dirty="0">
                <a:solidFill>
                  <a:srgbClr val="333333"/>
                </a:solidFill>
              </a:rPr>
              <a:t>Means for locating family members in an emergency.</a:t>
            </a:r>
          </a:p>
          <a:p>
            <a:pPr eaLnBrk="0" fontAlgn="base" hangingPunct="0">
              <a:lnSpc>
                <a:spcPct val="100000"/>
              </a:lnSpc>
              <a:spcBef>
                <a:spcPct val="0"/>
              </a:spcBef>
              <a:spcAft>
                <a:spcPct val="0"/>
              </a:spcAft>
            </a:pPr>
            <a:r>
              <a:rPr lang="en-US" sz="1100" dirty="0">
                <a:solidFill>
                  <a:srgbClr val="333333"/>
                </a:solidFill>
              </a:rPr>
              <a:t>Emergency response procedures.</a:t>
            </a:r>
          </a:p>
          <a:p>
            <a:pPr eaLnBrk="0" fontAlgn="base" hangingPunct="0">
              <a:lnSpc>
                <a:spcPct val="100000"/>
              </a:lnSpc>
              <a:spcBef>
                <a:spcPct val="0"/>
              </a:spcBef>
              <a:spcAft>
                <a:spcPct val="0"/>
              </a:spcAft>
            </a:pPr>
            <a:r>
              <a:rPr lang="en-US" sz="1100" dirty="0">
                <a:solidFill>
                  <a:srgbClr val="333333"/>
                </a:solidFill>
              </a:rPr>
              <a:t>Evacuation, shelter, and accountability procedures.</a:t>
            </a:r>
          </a:p>
          <a:p>
            <a:pPr eaLnBrk="0" fontAlgn="base" hangingPunct="0">
              <a:lnSpc>
                <a:spcPct val="100000"/>
              </a:lnSpc>
              <a:spcBef>
                <a:spcPct val="0"/>
              </a:spcBef>
              <a:spcAft>
                <a:spcPct val="0"/>
              </a:spcAft>
            </a:pPr>
            <a:r>
              <a:rPr lang="en-US" sz="1100" dirty="0">
                <a:solidFill>
                  <a:srgbClr val="333333"/>
                </a:solidFill>
              </a:rPr>
              <a:t>Location and use of common emergency equipment.</a:t>
            </a:r>
          </a:p>
          <a:p>
            <a:pPr eaLnBrk="0" fontAlgn="base" hangingPunct="0">
              <a:lnSpc>
                <a:spcPct val="100000"/>
              </a:lnSpc>
              <a:spcBef>
                <a:spcPct val="0"/>
              </a:spcBef>
              <a:spcAft>
                <a:spcPct val="0"/>
              </a:spcAft>
            </a:pPr>
            <a:r>
              <a:rPr lang="en-US" sz="1100" dirty="0">
                <a:solidFill>
                  <a:srgbClr val="333333"/>
                </a:solidFill>
              </a:rPr>
              <a:t>Emergency shutdown procedures.</a:t>
            </a:r>
          </a:p>
          <a:p>
            <a:pPr marL="0" indent="0">
              <a:buNone/>
            </a:pPr>
            <a:r>
              <a:rPr lang="en-US" sz="1200" dirty="0"/>
              <a:t>And remember, if training is not reinforced it will be forgotten. Consider retraining employees annually.</a:t>
            </a:r>
          </a:p>
          <a:p>
            <a:pPr marL="0" indent="0">
              <a:buNone/>
            </a:pPr>
            <a:r>
              <a:rPr lang="en-US" sz="1200" dirty="0"/>
              <a:t>You also may want to train your employees in first-aid procedures, including protection against </a:t>
            </a:r>
            <a:r>
              <a:rPr lang="en-US" sz="1200" dirty="0" err="1">
                <a:hlinkClick r:id="rId10" tooltip="bloodborne pathogens"/>
              </a:rPr>
              <a:t>bloodborne</a:t>
            </a:r>
            <a:r>
              <a:rPr lang="en-US" sz="1200" dirty="0">
                <a:hlinkClick r:id="rId10" tooltip="bloodborne pathogens"/>
              </a:rPr>
              <a:t> pathogens</a:t>
            </a:r>
            <a:r>
              <a:rPr lang="en-US" sz="1200" dirty="0"/>
              <a:t>; </a:t>
            </a:r>
            <a:r>
              <a:rPr lang="en-US" sz="1200" dirty="0">
                <a:hlinkClick r:id="rId11" tooltip="respiratory protection"/>
              </a:rPr>
              <a:t>respiratory protection</a:t>
            </a:r>
            <a:r>
              <a:rPr lang="en-US" sz="1200" dirty="0"/>
              <a:t>, including use of an </a:t>
            </a:r>
            <a:r>
              <a:rPr lang="en-US" sz="1200" dirty="0">
                <a:hlinkClick r:id="rId12" tooltip="escape-only respirator"/>
              </a:rPr>
              <a:t>escape-only respirator</a:t>
            </a:r>
            <a:r>
              <a:rPr lang="en-US" sz="1200" dirty="0"/>
              <a:t>; and methods for preventing unauthorized access to the site.</a:t>
            </a:r>
          </a:p>
          <a:p>
            <a:pPr marL="0" indent="0">
              <a:buNone/>
            </a:pPr>
            <a:r>
              <a:rPr lang="en-US" sz="1200" dirty="0"/>
              <a:t>Once you have reviewed your emergency action plan with your employees and everyone has had the proper training, it is a good idea to hold practice drills as often as necessary to keep employees prepared. Include outside resources such as fire and police departments when possible. After each drill, gather management and employees to evaluate the effectiveness of the drill. Identify the strengths and weaknesses of your plan and work to improve it.</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39</a:t>
            </a:fld>
            <a:endParaRPr lang="en-US"/>
          </a:p>
        </p:txBody>
      </p:sp>
    </p:spTree>
    <p:extLst>
      <p:ext uri="{BB962C8B-B14F-4D97-AF65-F5344CB8AC3E}">
        <p14:creationId xmlns:p14="http://schemas.microsoft.com/office/powerpoint/2010/main" val="1117483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u="sng" dirty="0"/>
              <a:t>And remember, if training is not reinforced it will be forgotten. Consider retraining employees annually.</a:t>
            </a:r>
          </a:p>
          <a:p>
            <a:pPr marL="0" indent="0">
              <a:buNone/>
            </a:pPr>
            <a:r>
              <a:rPr lang="en-US" sz="1200" dirty="0"/>
              <a:t>Once you have reviewed your emergency action plan with your employees and everyone has had the proper training, it is a good idea to hold practice drills as often as necessary to keep employees prepared. Include outside resources such as fire and police departments when possible. After each drill, gather management and employees to evaluate the effectiveness of the drill. Identify the strengths and weaknesses of your plan and work to improve it.</a:t>
            </a:r>
          </a:p>
        </p:txBody>
      </p:sp>
      <p:sp>
        <p:nvSpPr>
          <p:cNvPr id="4" name="Slide Number Placeholder 3"/>
          <p:cNvSpPr>
            <a:spLocks noGrp="1"/>
          </p:cNvSpPr>
          <p:nvPr>
            <p:ph type="sldNum" sz="quarter" idx="10"/>
          </p:nvPr>
        </p:nvSpPr>
        <p:spPr/>
        <p:txBody>
          <a:bodyPr/>
          <a:lstStyle/>
          <a:p>
            <a:fld id="{E79308E7-5E0A-4C7F-9557-F25207725643}" type="slidenum">
              <a:rPr lang="en-US" smtClean="0"/>
              <a:t>40</a:t>
            </a:fld>
            <a:endParaRPr lang="en-US"/>
          </a:p>
        </p:txBody>
      </p:sp>
    </p:spTree>
    <p:extLst>
      <p:ext uri="{BB962C8B-B14F-4D97-AF65-F5344CB8AC3E}">
        <p14:creationId xmlns:p14="http://schemas.microsoft.com/office/powerpoint/2010/main" val="2341993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Plan review, coordination, and update</a:t>
            </a:r>
          </a:p>
          <a:p>
            <a:r>
              <a:rPr lang="en-US" sz="1200" dirty="0"/>
              <a:t>Once you have completed your emergency action plan, review it carefully with your employees and post it in an area where all employees will have access to it.</a:t>
            </a:r>
          </a:p>
          <a:p>
            <a:r>
              <a:rPr lang="en-US" sz="1200" dirty="0"/>
              <a:t>The employer must review with each employee upon initial assignment those parts of the EAP and fire prevention plan (FPP) that the employee must know to protect him or herself in the event of an emergency. The written plans must be available to the employees and kept at the workplace. For employers with 10 or fewer employees, the plans may be communicated orally. [</a:t>
            </a:r>
            <a:r>
              <a:rPr lang="en-US" sz="1200" dirty="0">
                <a:hlinkClick r:id="rId10" tooltip="29 CFR 1910.38(b)"/>
              </a:rPr>
              <a:t>29 CFR 1910.38(b)</a:t>
            </a:r>
            <a:r>
              <a:rPr lang="en-US" sz="1200" dirty="0"/>
              <a:t> and </a:t>
            </a:r>
            <a:r>
              <a:rPr lang="en-US" sz="1200" dirty="0">
                <a:hlinkClick r:id="rId11" tooltip="29 CFR 1910.39(b)"/>
              </a:rPr>
              <a:t>29 CFR 1910.39(b)</a:t>
            </a:r>
            <a:r>
              <a:rPr lang="en-US" sz="1200" dirty="0"/>
              <a:t>]</a:t>
            </a:r>
          </a:p>
          <a:p>
            <a:r>
              <a:rPr lang="en-US" sz="1200" dirty="0"/>
              <a:t>The plans should also be reviewed with other companies or employee groups in your building to ensure that your efforts will be coordinated with theirs, enhancing the effectiveness of your plan. In addition, if you rely on assistance from local emergency responders such as the fire department, local HAZMAT teams, or other outside responders, you may find it useful to review and coordinate your emergency plans with these organizations. This ensures that you are aware of the capabilities of these outside responders and that they know what you expect of them.</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41</a:t>
            </a:fld>
            <a:endParaRPr lang="en-US"/>
          </a:p>
        </p:txBody>
      </p:sp>
    </p:spTree>
    <p:extLst>
      <p:ext uri="{BB962C8B-B14F-4D97-AF65-F5344CB8AC3E}">
        <p14:creationId xmlns:p14="http://schemas.microsoft.com/office/powerpoint/2010/main" val="1708721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indent="0">
              <a:buNone/>
            </a:pPr>
            <a:r>
              <a:rPr lang="en-US" sz="2000" b="1" u="sng" dirty="0"/>
              <a:t>Plan review, coordination, and update</a:t>
            </a:r>
          </a:p>
          <a:p>
            <a:r>
              <a:rPr lang="en-US" sz="1200" dirty="0"/>
              <a:t>Once you have completed your emergency action plan, review it carefully with your employees and post it in an area where all employees will have access to it.</a:t>
            </a:r>
          </a:p>
          <a:p>
            <a:r>
              <a:rPr lang="en-US" sz="1200" dirty="0"/>
              <a:t>The employer must review with each employee upon initial assignment those parts of the EAP and fire prevention plan (FPP) that the employee must know to protect him or herself in the event of an emergency. The written plans must be available to the employees and kept at the workplace. For employers with 10 or fewer employees, the plans may be communicated orally. [</a:t>
            </a:r>
            <a:r>
              <a:rPr lang="en-US" sz="1200" dirty="0">
                <a:hlinkClick r:id="rId10" tooltip="29 CFR 1910.38(b)"/>
              </a:rPr>
              <a:t>29 CFR 1910.38(b)</a:t>
            </a:r>
            <a:r>
              <a:rPr lang="en-US" sz="1200" dirty="0"/>
              <a:t> and </a:t>
            </a:r>
            <a:r>
              <a:rPr lang="en-US" sz="1200" dirty="0">
                <a:hlinkClick r:id="rId11" tooltip="29 CFR 1910.39(b)"/>
              </a:rPr>
              <a:t>29 CFR 1910.39(b)</a:t>
            </a:r>
            <a:r>
              <a:rPr lang="en-US" sz="1200" dirty="0"/>
              <a:t>]</a:t>
            </a:r>
          </a:p>
          <a:p>
            <a:r>
              <a:rPr lang="en-US" sz="1200" dirty="0"/>
              <a:t>The plans should also be reviewed with other companies or employee groups in your building to ensure that your efforts will be coordinated with theirs, enhancing the effectiveness of your plan. In addition, if you rely on assistance from local emergency responders such as the fire department, local HAZMAT teams, or other outside responders, you may find it useful to review and coordinate your emergency plans with these organizations. This ensures that you are aware of the capabilities of these outside responders and that they know what you expect of them.</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42</a:t>
            </a:fld>
            <a:endParaRPr lang="en-US"/>
          </a:p>
        </p:txBody>
      </p:sp>
    </p:spTree>
    <p:extLst>
      <p:ext uri="{BB962C8B-B14F-4D97-AF65-F5344CB8AC3E}">
        <p14:creationId xmlns:p14="http://schemas.microsoft.com/office/powerpoint/2010/main" val="1713999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Understanding the </a:t>
            </a:r>
            <a:r>
              <a:rPr lang="en-US" b="1" dirty="0"/>
              <a:t>types and</a:t>
            </a:r>
            <a:r>
              <a:rPr lang="en-US" dirty="0"/>
              <a:t> </a:t>
            </a:r>
            <a:r>
              <a:rPr lang="en-US" b="1" dirty="0"/>
              <a:t>stages of fire</a:t>
            </a:r>
          </a:p>
          <a:p>
            <a:pPr lvl="0"/>
            <a:r>
              <a:rPr lang="en-US" dirty="0"/>
              <a:t>Greater </a:t>
            </a:r>
            <a:r>
              <a:rPr lang="en-US" b="1" dirty="0"/>
              <a:t>awareness of fire hazards </a:t>
            </a:r>
            <a:r>
              <a:rPr lang="en-US" dirty="0"/>
              <a:t>in the workplace</a:t>
            </a:r>
          </a:p>
          <a:p>
            <a:pPr lvl="0"/>
            <a:r>
              <a:rPr lang="en-US" dirty="0"/>
              <a:t>Fire </a:t>
            </a:r>
            <a:r>
              <a:rPr lang="en-US" b="1" dirty="0"/>
              <a:t>prevention techniques </a:t>
            </a:r>
            <a:r>
              <a:rPr lang="en-US" dirty="0"/>
              <a:t>specific to scrap recycling and MRF facilities</a:t>
            </a:r>
          </a:p>
          <a:p>
            <a:pPr lvl="0"/>
            <a:r>
              <a:rPr lang="en-US" dirty="0"/>
              <a:t>Fire </a:t>
            </a:r>
            <a:r>
              <a:rPr lang="en-US" b="1" dirty="0"/>
              <a:t>management techniques </a:t>
            </a:r>
            <a:r>
              <a:rPr lang="en-US" dirty="0"/>
              <a:t>and emergency response</a:t>
            </a:r>
          </a:p>
          <a:p>
            <a:pPr lvl="0"/>
            <a:r>
              <a:rPr lang="en-US" dirty="0"/>
              <a:t>Ways to improve your </a:t>
            </a:r>
            <a:r>
              <a:rPr lang="en-US" b="1" dirty="0"/>
              <a:t>emergency response </a:t>
            </a:r>
            <a:r>
              <a:rPr lang="en-US" dirty="0"/>
              <a:t>to fires</a:t>
            </a:r>
          </a:p>
          <a:p>
            <a:pPr marL="285750" indent="-285750"/>
            <a:r>
              <a:rPr lang="en-US" dirty="0">
                <a:solidFill>
                  <a:prstClr val="black"/>
                </a:solidFill>
              </a:rPr>
              <a:t>To describe solutions to the various “real-world” hazard recognition scenarios presented to them in a group style project at the end of the class. </a:t>
            </a:r>
          </a:p>
          <a:p>
            <a:pPr marL="285750" indent="-285750">
              <a:buFont typeface="Arial" panose="020B0604020202020204" pitchFamily="34" charset="0"/>
              <a:buChar char="•"/>
            </a:pPr>
            <a:r>
              <a:rPr lang="en-US" dirty="0">
                <a:solidFill>
                  <a:prstClr val="black"/>
                </a:solidFill>
              </a:rPr>
              <a:t>These situations include having trainees </a:t>
            </a:r>
          </a:p>
          <a:p>
            <a:pPr marL="742950" lvl="1" indent="-285750">
              <a:buFont typeface="Arial" panose="020B0604020202020204" pitchFamily="34" charset="0"/>
              <a:buChar char="•"/>
            </a:pPr>
            <a:r>
              <a:rPr lang="en-US" dirty="0">
                <a:solidFill>
                  <a:prstClr val="black"/>
                </a:solidFill>
              </a:rPr>
              <a:t>Verbally discuss and point out potential</a:t>
            </a:r>
            <a:r>
              <a:rPr lang="en-US" baseline="0" dirty="0">
                <a:solidFill>
                  <a:prstClr val="black"/>
                </a:solidFill>
              </a:rPr>
              <a:t> ignition and/or fuel sources (employee focus)</a:t>
            </a:r>
          </a:p>
          <a:p>
            <a:pPr marL="742950" lvl="1" indent="-285750">
              <a:buFont typeface="Arial" panose="020B0604020202020204" pitchFamily="34" charset="0"/>
              <a:buChar char="•"/>
            </a:pPr>
            <a:r>
              <a:rPr lang="en-US" baseline="0" dirty="0">
                <a:solidFill>
                  <a:prstClr val="black"/>
                </a:solidFill>
              </a:rPr>
              <a:t>Discussion on inbound material inspection and process control (supervisor/manager focus)</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F8812B02-5A0F-4134-8D95-42E551F2FB7D}" type="slidenum">
              <a:rPr lang="en-GB" smtClean="0"/>
              <a:t>4</a:t>
            </a:fld>
            <a:endParaRPr lang="en-GB"/>
          </a:p>
        </p:txBody>
      </p:sp>
    </p:spTree>
    <p:extLst>
      <p:ext uri="{BB962C8B-B14F-4D97-AF65-F5344CB8AC3E}">
        <p14:creationId xmlns:p14="http://schemas.microsoft.com/office/powerpoint/2010/main" val="495245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Evacuation Plans and Procedures - https://www.osha.gov/etools/evacuation-plans-procedures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a:ln>
                  <a:noFill/>
                </a:ln>
                <a:solidFill>
                  <a:srgbClr val="003399"/>
                </a:solidFill>
                <a:effectLst/>
                <a:latin typeface="Helvetica Neue"/>
                <a:hlinkClick r:id="rId3" tooltip="Emergency Action Plan Checklist"/>
              </a:rPr>
              <a:t>Emergency Action</a:t>
            </a:r>
            <a:br>
              <a:rPr kumimoji="0" lang="en-US" sz="1200" b="1" i="0" u="none" strike="noStrike" cap="none" normalizeH="0" baseline="0" dirty="0">
                <a:ln>
                  <a:noFill/>
                </a:ln>
                <a:solidFill>
                  <a:srgbClr val="003399"/>
                </a:solidFill>
                <a:effectLst/>
                <a:latin typeface="Helvetica Neue"/>
                <a:hlinkClick r:id="rId3" tooltip="Emergency Action Plan Checklist"/>
              </a:rPr>
            </a:br>
            <a:r>
              <a:rPr kumimoji="0" lang="en-US" sz="1200" b="1" i="0" u="none" strike="noStrike" cap="none" normalizeH="0" baseline="0" dirty="0">
                <a:ln>
                  <a:noFill/>
                </a:ln>
                <a:solidFill>
                  <a:srgbClr val="003399"/>
                </a:solidFill>
                <a:effectLst/>
                <a:latin typeface="Helvetica Neue"/>
                <a:hlinkClick r:id="rId3" tooltip="Emergency Action Plan Checklist"/>
              </a:rPr>
              <a:t>Plan Checklist</a:t>
            </a:r>
            <a:endParaRPr kumimoji="0" lang="en-US" sz="1200" b="0" i="0" u="none" strike="noStrike" cap="none" normalizeH="0" baseline="0" dirty="0">
              <a:ln>
                <a:noFill/>
              </a:ln>
              <a:solidFill>
                <a:srgbClr val="333333"/>
              </a:solidFill>
              <a:effectLst/>
              <a:latin typeface="Helvetica Neue"/>
            </a:endParaRPr>
          </a:p>
          <a:p>
            <a:endParaRPr lang="en-US" dirty="0"/>
          </a:p>
          <a:p>
            <a:endParaRPr lang="en-US" dirty="0"/>
          </a:p>
          <a:p>
            <a:r>
              <a:rPr lang="en-US" sz="1200" b="0" i="0" kern="1200" dirty="0">
                <a:solidFill>
                  <a:schemeClr val="tx1"/>
                </a:solidFill>
                <a:effectLst/>
                <a:latin typeface="+mn-lt"/>
                <a:ea typeface="+mn-ea"/>
                <a:cs typeface="+mn-cs"/>
              </a:rPr>
              <a:t>Drafting an </a:t>
            </a:r>
            <a:r>
              <a:rPr lang="en-US" sz="1200" b="0" i="0" u="none" strike="noStrike" kern="1200" dirty="0">
                <a:solidFill>
                  <a:schemeClr val="tx1"/>
                </a:solidFill>
                <a:effectLst/>
                <a:latin typeface="+mn-lt"/>
                <a:ea typeface="+mn-ea"/>
                <a:cs typeface="+mn-cs"/>
                <a:hlinkClick r:id="rId4" tooltip="emergency action plan"/>
              </a:rPr>
              <a:t>emergency action plan</a:t>
            </a:r>
            <a:r>
              <a:rPr lang="en-US" sz="1200" b="0" i="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The following sections will help you successfully develop and implement your plan:</a:t>
            </a:r>
          </a:p>
          <a:p>
            <a:r>
              <a:rPr lang="en-US" sz="1200" b="0" i="0" u="none" strike="noStrike" kern="1200" dirty="0">
                <a:solidFill>
                  <a:schemeClr val="tx1"/>
                </a:solidFill>
                <a:effectLst/>
                <a:latin typeface="+mn-lt"/>
                <a:ea typeface="+mn-ea"/>
                <a:cs typeface="+mn-cs"/>
                <a:hlinkClick r:id="rId5" tooltip="Development of an emergency action plan"/>
              </a:rPr>
              <a:t>Development of an emergency action plan</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6" tooltip="Authority"/>
              </a:rPr>
              <a:t>Authority</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7" tooltip="Employee training and plan review"/>
              </a:rPr>
              <a:t>Employee training and plan review</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8" tooltip="Plan review, coordination, and update"/>
              </a:rPr>
              <a:t>Plan review, coordination, and update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b="0" i="0" u="none" strike="noStrike" kern="1200" dirty="0">
                <a:solidFill>
                  <a:schemeClr val="tx1"/>
                </a:solidFill>
                <a:effectLst/>
                <a:latin typeface="+mn-lt"/>
                <a:ea typeface="+mn-ea"/>
                <a:cs typeface="+mn-cs"/>
                <a:hlinkClick r:id="rId9" tooltip="OSHA's emergency standards"/>
              </a:rPr>
              <a:t>OSHA's emergency standards</a:t>
            </a:r>
            <a:r>
              <a:rPr lang="en-US" sz="1200" b="0" i="0" kern="1200" dirty="0">
                <a:solidFill>
                  <a:schemeClr val="tx1"/>
                </a:solidFill>
                <a:effectLst/>
                <a:latin typeface="+mn-lt"/>
                <a:ea typeface="+mn-ea"/>
                <a:cs typeface="+mn-cs"/>
              </a:rPr>
              <a:t>.</a:t>
            </a:r>
          </a:p>
          <a:p>
            <a:endParaRPr lang="en-US" dirty="0"/>
          </a:p>
          <a:p>
            <a:pPr marL="0" indent="0">
              <a:buNone/>
            </a:pPr>
            <a:r>
              <a:rPr lang="en-US" sz="1800" b="1" u="sng" dirty="0"/>
              <a:t>Plan review, coordination, and update</a:t>
            </a:r>
          </a:p>
          <a:p>
            <a:pPr marL="0" indent="0">
              <a:buNone/>
            </a:pPr>
            <a:endParaRPr lang="en-US" dirty="0"/>
          </a:p>
          <a:p>
            <a:pPr marL="0" indent="0" algn="l">
              <a:buNone/>
            </a:pPr>
            <a:r>
              <a:rPr lang="en-US" sz="1200" dirty="0"/>
              <a:t>Operations and personnel change frequently, and an outdated plan will be of little use in an emergency. You should review the contents of your plan regularly and update it whenever an employee's emergency actions or responsibilities change, or when there is a change in the layout or design of the facility, new equipment, hazardous materials, or processes are introduced that affect evacuation routes, or new types of hazards are introduced that require special actions. The most common outdated item in plans is the facility and agency contact information. Consider placing this important information on a separate page in the front of the plan so that it can be readily updated.</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43</a:t>
            </a:fld>
            <a:endParaRPr lang="en-US"/>
          </a:p>
        </p:txBody>
      </p:sp>
    </p:spTree>
    <p:extLst>
      <p:ext uri="{BB962C8B-B14F-4D97-AF65-F5344CB8AC3E}">
        <p14:creationId xmlns:p14="http://schemas.microsoft.com/office/powerpoint/2010/main" val="4035711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Drafting an </a:t>
            </a:r>
            <a:r>
              <a:rPr lang="en-US" sz="1200" u="none" strike="noStrike" kern="1200" dirty="0">
                <a:solidFill>
                  <a:schemeClr val="tx1"/>
                </a:solidFill>
                <a:effectLst/>
                <a:latin typeface="+mn-lt"/>
                <a:ea typeface="+mn-ea"/>
                <a:cs typeface="+mn-cs"/>
                <a:hlinkClick r:id="rId3" tooltip="emergency action plan"/>
              </a:rPr>
              <a:t>emergency action plan</a:t>
            </a:r>
            <a:r>
              <a:rPr lang="en-US" sz="120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lvl="0"/>
            <a:r>
              <a:rPr lang="en-US" sz="1200" u="none" strike="noStrike" kern="1200" dirty="0">
                <a:solidFill>
                  <a:schemeClr val="tx1"/>
                </a:solidFill>
                <a:effectLst/>
                <a:latin typeface="+mn-lt"/>
                <a:ea typeface="+mn-ea"/>
                <a:cs typeface="+mn-cs"/>
                <a:hlinkClick r:id="rId4" tooltip="Development of an emergency action plan"/>
              </a:rPr>
              <a:t>Development of an emergency action plan</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5" tooltip="Authority"/>
              </a:rPr>
              <a:t>Authority</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6" tooltip="Employee training and plan review"/>
              </a:rPr>
              <a:t>Employee training and plan review</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7" tooltip="Plan review, coordination, and update"/>
              </a:rPr>
              <a:t>Plan review, coordination, and update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u="none" strike="noStrike" kern="1200" dirty="0">
                <a:solidFill>
                  <a:schemeClr val="tx1"/>
                </a:solidFill>
                <a:effectLst/>
                <a:latin typeface="+mn-lt"/>
                <a:ea typeface="+mn-ea"/>
                <a:cs typeface="+mn-cs"/>
                <a:hlinkClick r:id="rId8" tooltip="OSHA's emergency standards"/>
              </a:rPr>
              <a:t>OSHA's emergency standards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indent="0">
              <a:buNone/>
            </a:pPr>
            <a:r>
              <a:rPr lang="en-US" b="1" u="sng" dirty="0"/>
              <a:t>Emergency Action Plan (EAP)</a:t>
            </a:r>
          </a:p>
          <a:p>
            <a:pPr marL="0" indent="0">
              <a:buNone/>
            </a:pPr>
            <a:r>
              <a:rPr lang="en-US" sz="1800" dirty="0"/>
              <a:t>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marL="742950" lvl="1" indent="-285750">
              <a:buFont typeface="Arial" panose="020B0604020202020204" pitchFamily="34" charset="0"/>
              <a:buChar char="•"/>
            </a:pPr>
            <a:r>
              <a:rPr lang="en-US" sz="1800" dirty="0"/>
              <a:t>Have a plan for all possible scenarios</a:t>
            </a:r>
          </a:p>
          <a:p>
            <a:pPr marL="742950" lvl="1" indent="-285750">
              <a:buFont typeface="Arial" panose="020B0604020202020204" pitchFamily="34" charset="0"/>
              <a:buChar char="•"/>
            </a:pPr>
            <a:r>
              <a:rPr lang="en-US" sz="1800" dirty="0"/>
              <a:t>Train to the plan</a:t>
            </a:r>
          </a:p>
          <a:p>
            <a:pPr marL="742950" lvl="1" indent="-285750">
              <a:buFont typeface="Arial" panose="020B0604020202020204" pitchFamily="34" charset="0"/>
              <a:buChar char="•"/>
            </a:pPr>
            <a:r>
              <a:rPr lang="en-US" sz="1800" dirty="0"/>
              <a:t>Review and update as needed</a:t>
            </a:r>
          </a:p>
          <a:p>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44</a:t>
            </a:fld>
            <a:endParaRPr lang="en-US"/>
          </a:p>
        </p:txBody>
      </p:sp>
    </p:spTree>
    <p:extLst>
      <p:ext uri="{BB962C8B-B14F-4D97-AF65-F5344CB8AC3E}">
        <p14:creationId xmlns:p14="http://schemas.microsoft.com/office/powerpoint/2010/main" val="3462364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Drafting an </a:t>
            </a:r>
            <a:r>
              <a:rPr lang="en-US" sz="1200" u="none" strike="noStrike" kern="1200" dirty="0">
                <a:solidFill>
                  <a:schemeClr val="tx1"/>
                </a:solidFill>
                <a:effectLst/>
                <a:latin typeface="+mn-lt"/>
                <a:ea typeface="+mn-ea"/>
                <a:cs typeface="+mn-cs"/>
                <a:hlinkClick r:id="rId3" tooltip="emergency action plan"/>
              </a:rPr>
              <a:t>emergency action plan</a:t>
            </a:r>
            <a:r>
              <a:rPr lang="en-US" sz="120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lvl="0"/>
            <a:r>
              <a:rPr lang="en-US" sz="1200" u="none" strike="noStrike" kern="1200" dirty="0">
                <a:solidFill>
                  <a:schemeClr val="tx1"/>
                </a:solidFill>
                <a:effectLst/>
                <a:latin typeface="+mn-lt"/>
                <a:ea typeface="+mn-ea"/>
                <a:cs typeface="+mn-cs"/>
                <a:hlinkClick r:id="rId4" tooltip="Development of an emergency action plan"/>
              </a:rPr>
              <a:t>Development of an emergency action plan</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5" tooltip="Authority"/>
              </a:rPr>
              <a:t>Authority</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6" tooltip="Employee training and plan review"/>
              </a:rPr>
              <a:t>Employee training and plan review</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7" tooltip="Plan review, coordination, and update"/>
              </a:rPr>
              <a:t>Plan review, coordination, and update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u="none" strike="noStrike" kern="1200" dirty="0">
                <a:solidFill>
                  <a:schemeClr val="tx1"/>
                </a:solidFill>
                <a:effectLst/>
                <a:latin typeface="+mn-lt"/>
                <a:ea typeface="+mn-ea"/>
                <a:cs typeface="+mn-cs"/>
                <a:hlinkClick r:id="rId8" tooltip="OSHA's emergency standards"/>
              </a:rPr>
              <a:t>OSHA's emergency standards</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800" b="1" dirty="0"/>
              <a:t>FIRE!!! </a:t>
            </a:r>
            <a:r>
              <a:rPr lang="en-US" sz="1200" dirty="0"/>
              <a:t>Emergency Action Plan – Fight of Flee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A fire is the most common type of emergency for which small businesses must plan. </a:t>
            </a:r>
          </a:p>
          <a:p>
            <a:pPr marL="171450" indent="-171450">
              <a:buFont typeface="Arial" panose="020B0604020202020204" pitchFamily="34" charset="0"/>
              <a:buChar char="•"/>
            </a:pPr>
            <a:r>
              <a:rPr lang="en-US" dirty="0"/>
              <a:t>A critical decision when planning is whether or not employees should fight a small fire with a portable fire extinguisher or simply evacuate. </a:t>
            </a:r>
          </a:p>
          <a:p>
            <a:pPr marL="171450" indent="-171450">
              <a:buFont typeface="Arial" panose="020B0604020202020204" pitchFamily="34" charset="0"/>
              <a:buChar char="•"/>
            </a:pPr>
            <a:r>
              <a:rPr lang="en-US" dirty="0"/>
              <a:t>Small fires can often be put out quickly by a well-trained employee with a portable fire extinguisher. </a:t>
            </a:r>
          </a:p>
          <a:p>
            <a:pPr marL="171450" indent="-171450">
              <a:buFont typeface="Arial" panose="020B0604020202020204" pitchFamily="34" charset="0"/>
              <a:buChar char="•"/>
            </a:pPr>
            <a:r>
              <a:rPr lang="en-US" dirty="0"/>
              <a:t>However, to do this safely, the employee must understand the use and limitation of a portable fire extinguisher and the hazards associated with fighting fires. </a:t>
            </a:r>
          </a:p>
          <a:p>
            <a:pPr marL="171450" indent="-171450">
              <a:buFont typeface="Arial" panose="020B0604020202020204" pitchFamily="34" charset="0"/>
              <a:buChar char="•"/>
            </a:pPr>
            <a:r>
              <a:rPr lang="en-US" dirty="0"/>
              <a:t>Evacuation plans that designate or require some or all of the employees to fight fires with portable fire extinguishers increase the level of complexity of the plan and the level of training that must be provided employees.</a:t>
            </a:r>
          </a:p>
          <a:p>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45</a:t>
            </a:fld>
            <a:endParaRPr lang="en-US"/>
          </a:p>
        </p:txBody>
      </p:sp>
    </p:spTree>
    <p:extLst>
      <p:ext uri="{BB962C8B-B14F-4D97-AF65-F5344CB8AC3E}">
        <p14:creationId xmlns:p14="http://schemas.microsoft.com/office/powerpoint/2010/main" val="19833386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Drafting an </a:t>
            </a:r>
            <a:r>
              <a:rPr lang="en-US" sz="1200" u="none" strike="noStrike" kern="1200" dirty="0">
                <a:solidFill>
                  <a:schemeClr val="tx1"/>
                </a:solidFill>
                <a:effectLst/>
                <a:latin typeface="+mn-lt"/>
                <a:ea typeface="+mn-ea"/>
                <a:cs typeface="+mn-cs"/>
                <a:hlinkClick r:id="rId3" tooltip="emergency action plan"/>
              </a:rPr>
              <a:t>emergency action plan</a:t>
            </a:r>
            <a:r>
              <a:rPr lang="en-US" sz="1200" kern="1200" dirty="0">
                <a:solidFill>
                  <a:schemeClr val="tx1"/>
                </a:solidFill>
                <a:effectLst/>
                <a:latin typeface="+mn-lt"/>
                <a:ea typeface="+mn-ea"/>
                <a:cs typeface="+mn-cs"/>
              </a:rPr>
              <a:t> (EAP) is not enough to ensure the safety of your employees. When an evacuation is necessary, you will need responsible, trained individuals who can supervise and coordinate activities to ensure a safe and successful evacuation. An EAP will be useful only if its content is up to date and employees are sufficiently educated and trained before an actual evacuation. </a:t>
            </a:r>
          </a:p>
          <a:p>
            <a:pPr lvl="0"/>
            <a:r>
              <a:rPr lang="en-US" sz="1200" u="none" strike="noStrike" kern="1200" dirty="0">
                <a:solidFill>
                  <a:schemeClr val="tx1"/>
                </a:solidFill>
                <a:effectLst/>
                <a:latin typeface="+mn-lt"/>
                <a:ea typeface="+mn-ea"/>
                <a:cs typeface="+mn-cs"/>
                <a:hlinkClick r:id="rId4" tooltip="Development of an emergency action plan"/>
              </a:rPr>
              <a:t>Development of an emergency action plan</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5" tooltip="Authority"/>
              </a:rPr>
              <a:t>Authority</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6" tooltip="Employee training and plan review"/>
              </a:rPr>
              <a:t>Employee training and plan review</a:t>
            </a:r>
            <a:endParaRPr lang="en-US" sz="1200"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hlinkClick r:id="rId7" tooltip="Plan review, coordination, and update"/>
              </a:rPr>
              <a:t>Plan review, coordination, and update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During development and implementation of your draft plan, think about all possible emergency situations and evaluate your workplace to see if it complies with </a:t>
            </a:r>
            <a:r>
              <a:rPr lang="en-US" sz="1200" u="none" strike="noStrike" kern="1200" dirty="0">
                <a:solidFill>
                  <a:schemeClr val="tx1"/>
                </a:solidFill>
                <a:effectLst/>
                <a:latin typeface="+mn-lt"/>
                <a:ea typeface="+mn-ea"/>
                <a:cs typeface="+mn-cs"/>
                <a:hlinkClick r:id="rId8" tooltip="OSHA's emergency standards"/>
              </a:rPr>
              <a:t>OSHA's emergency standards</a:t>
            </a:r>
            <a:r>
              <a:rPr lang="en-US" sz="1200" kern="1200" dirty="0">
                <a:solidFill>
                  <a:schemeClr val="tx1"/>
                </a:solidFill>
                <a:effectLst/>
                <a:latin typeface="+mn-lt"/>
                <a:ea typeface="+mn-ea"/>
                <a:cs typeface="+mn-cs"/>
              </a:rPr>
              <a:t>.</a:t>
            </a:r>
          </a:p>
          <a:p>
            <a:endParaRPr lang="en-US" b="1" dirty="0"/>
          </a:p>
          <a:p>
            <a:r>
              <a:rPr lang="en-US" sz="1800" b="1" dirty="0"/>
              <a:t>FIRE!!! </a:t>
            </a:r>
            <a:r>
              <a:rPr lang="en-US" sz="1200" dirty="0"/>
              <a:t>Emergency Action Plan – Fight of Flee</a:t>
            </a:r>
            <a:endParaRPr lang="en-US" b="1" dirty="0"/>
          </a:p>
          <a:p>
            <a:pPr marL="171450" indent="-171450">
              <a:buFont typeface="Arial" panose="020B0604020202020204" pitchFamily="34" charset="0"/>
              <a:buChar char="•"/>
            </a:pPr>
            <a:r>
              <a:rPr lang="en-US" dirty="0"/>
              <a:t>Choosing to evacuate the workplace rather than providing fire extinguishers for employee use in fighting fires will most effectively minimize the potential for fire-related injuries to employees. </a:t>
            </a:r>
          </a:p>
          <a:p>
            <a:pPr marL="171450" indent="-171450">
              <a:buFont typeface="Arial" panose="020B0604020202020204" pitchFamily="34" charset="0"/>
              <a:buChar char="•"/>
            </a:pPr>
            <a:r>
              <a:rPr lang="en-US" dirty="0"/>
              <a:t>In addition, training employees to use </a:t>
            </a:r>
            <a:r>
              <a:rPr lang="en-US" dirty="0">
                <a:hlinkClick r:id="rId9" tooltip="fire extinguishers"/>
              </a:rPr>
              <a:t>fire extinguishers</a:t>
            </a:r>
            <a:r>
              <a:rPr lang="en-US" dirty="0"/>
              <a:t> and maintaining them requires considerable resources. </a:t>
            </a:r>
          </a:p>
          <a:p>
            <a:pPr marL="171450" indent="-171450">
              <a:buFont typeface="Arial" panose="020B0604020202020204" pitchFamily="34" charset="0"/>
              <a:buChar char="•"/>
            </a:pPr>
            <a:r>
              <a:rPr lang="en-US" dirty="0"/>
              <a:t>However, other factors, such as the availability of a public fire department or the vulnerability of </a:t>
            </a:r>
            <a:r>
              <a:rPr lang="en-US" dirty="0">
                <a:hlinkClick r:id="rId10" tooltip="egress routes"/>
              </a:rPr>
              <a:t>egress routes</a:t>
            </a:r>
            <a:r>
              <a:rPr lang="en-US" dirty="0"/>
              <a:t>, will enter into this decision.</a:t>
            </a: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46</a:t>
            </a:fld>
            <a:endParaRPr lang="en-US"/>
          </a:p>
        </p:txBody>
      </p:sp>
    </p:spTree>
    <p:extLst>
      <p:ext uri="{BB962C8B-B14F-4D97-AF65-F5344CB8AC3E}">
        <p14:creationId xmlns:p14="http://schemas.microsoft.com/office/powerpoint/2010/main" val="3977765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Should employees evacuate or be prepared to fight a small fire?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OSHA Guidance</a:t>
            </a:r>
          </a:p>
          <a:p>
            <a:r>
              <a:rPr lang="en-US" sz="1200" kern="1200" dirty="0">
                <a:solidFill>
                  <a:schemeClr val="tx1"/>
                </a:solidFill>
                <a:effectLst/>
                <a:latin typeface="+mn-lt"/>
                <a:ea typeface="+mn-ea"/>
                <a:cs typeface="+mn-cs"/>
              </a:rPr>
              <a:t>Option 1 -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3" tooltip="29 CFR 1910.157(b)(1)"/>
              </a:rPr>
              <a:t>29 CFR 1910.157(b)(1)</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Option 2 - [</a:t>
            </a:r>
            <a:r>
              <a:rPr lang="en-US" sz="1200" b="0" i="0" u="none" strike="noStrike" kern="1200" dirty="0">
                <a:solidFill>
                  <a:schemeClr val="tx1"/>
                </a:solidFill>
                <a:effectLst/>
                <a:latin typeface="+mn-lt"/>
                <a:ea typeface="+mn-ea"/>
                <a:cs typeface="+mn-cs"/>
                <a:hlinkClick r:id="rId4" tooltip="29 CFR 1910.157(b)(2)"/>
              </a:rPr>
              <a:t>29 CFR 1910.157(b)(2)</a:t>
            </a:r>
            <a:r>
              <a:rPr lang="en-US" sz="1200" b="0" i="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47</a:t>
            </a:fld>
            <a:endParaRPr lang="en-US"/>
          </a:p>
        </p:txBody>
      </p:sp>
    </p:spTree>
    <p:extLst>
      <p:ext uri="{BB962C8B-B14F-4D97-AF65-F5344CB8AC3E}">
        <p14:creationId xmlns:p14="http://schemas.microsoft.com/office/powerpoint/2010/main" val="1144477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Should employees evacuate or be prepared to fight a small fire?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OSHA Guidance</a:t>
            </a:r>
          </a:p>
          <a:p>
            <a:r>
              <a:rPr lang="en-US" sz="1200" b="0" i="0" kern="1200" dirty="0">
                <a:solidFill>
                  <a:schemeClr val="tx1"/>
                </a:solidFill>
                <a:effectLst/>
                <a:latin typeface="+mn-lt"/>
                <a:ea typeface="+mn-ea"/>
                <a:cs typeface="+mn-cs"/>
              </a:rPr>
              <a:t>Option 3 - [</a:t>
            </a:r>
            <a:r>
              <a:rPr lang="en-US" sz="1200" b="0" i="0" u="none" strike="noStrike" kern="1200" dirty="0">
                <a:solidFill>
                  <a:schemeClr val="tx1"/>
                </a:solidFill>
                <a:effectLst/>
                <a:latin typeface="+mn-lt"/>
                <a:ea typeface="+mn-ea"/>
                <a:cs typeface="+mn-cs"/>
                <a:hlinkClick r:id="rId3" tooltip="29 CFR 1910.157(b)(2)"/>
              </a:rPr>
              <a:t>29 CFR 1910.157(b)(2)</a:t>
            </a:r>
            <a:r>
              <a:rPr lang="en-US" sz="1200" b="0" i="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Option 4 - </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hlinkClick r:id="rId4" tooltip="29 CFR 1910.157(a)"/>
              </a:rPr>
              <a:t>29 CFR 1910.157(a)</a:t>
            </a:r>
            <a:r>
              <a:rPr lang="en-US" sz="1200" b="0" i="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E79308E7-5E0A-4C7F-9557-F25207725643}" type="slidenum">
              <a:rPr lang="en-US" smtClean="0"/>
              <a:t>48</a:t>
            </a:fld>
            <a:endParaRPr lang="en-US"/>
          </a:p>
        </p:txBody>
      </p:sp>
    </p:spTree>
    <p:extLst>
      <p:ext uri="{BB962C8B-B14F-4D97-AF65-F5344CB8AC3E}">
        <p14:creationId xmlns:p14="http://schemas.microsoft.com/office/powerpoint/2010/main" val="1298198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200" dirty="0"/>
              <a:t>Fire Protection (Subpart L) https://www.osha.gov/laws-regs/regulations/standardnumber/1910/1910.155 </a:t>
            </a:r>
          </a:p>
          <a:p>
            <a:pPr marL="1371600" lvl="2" indent="-457200">
              <a:buFont typeface="Arial" panose="020B0604020202020204" pitchFamily="34" charset="0"/>
              <a:buChar char="•"/>
            </a:pPr>
            <a:r>
              <a:rPr lang="en-US" sz="2800" dirty="0"/>
              <a:t>Fire brigades – https://www.osha.gov/laws-regs/regulations/standardnumber/1910/1910.156</a:t>
            </a:r>
          </a:p>
          <a:p>
            <a:pPr marL="1371600" lvl="2" indent="-457200">
              <a:buFont typeface="Arial" panose="020B0604020202020204" pitchFamily="34" charset="0"/>
              <a:buChar char="•"/>
            </a:pPr>
            <a:r>
              <a:rPr lang="en-US" sz="2800" dirty="0"/>
              <a:t>Portable fire extinguishers - https://www.osha.gov/laws-regs/regulations/standardnumber/1910/1910.157</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Fire suppression systems - </a:t>
            </a:r>
            <a:r>
              <a:rPr lang="en-US" sz="2800" b="0" dirty="0"/>
              <a:t>https://www.osha.gov/fire-safety/standards (standpipe</a:t>
            </a:r>
            <a:r>
              <a:rPr lang="en-US" sz="2800" b="0" baseline="0" dirty="0"/>
              <a:t> and hose systems, automatic sprinkler systems, (fixed extinguishing systems, general, dry chemical, gaseous agent, water spray and foam)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baseline="0" dirty="0"/>
              <a:t>Fire detection systems - https://www.osha.gov/laws-regs/regulations/standardnumber/1910/1910.164</a:t>
            </a:r>
            <a:endParaRPr lang="en-US" sz="2800" dirty="0"/>
          </a:p>
          <a:p>
            <a:pPr marL="1371600" lvl="2" indent="-457200">
              <a:buFont typeface="Arial" panose="020B0604020202020204" pitchFamily="34" charset="0"/>
              <a:buChar char="•"/>
            </a:pPr>
            <a:r>
              <a:rPr lang="en-US" sz="2800" dirty="0"/>
              <a:t>Employee</a:t>
            </a:r>
            <a:r>
              <a:rPr lang="en-US" sz="2800" baseline="0" dirty="0"/>
              <a:t> a</a:t>
            </a:r>
            <a:r>
              <a:rPr lang="en-US" sz="2800" dirty="0"/>
              <a:t>larm systems - https://www.osha.gov/laws-regs/regulations/standardnumber/1910/1910.165 </a:t>
            </a:r>
            <a:endParaRPr lang="en-US" sz="36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50</a:t>
            </a:fld>
            <a:endParaRPr lang="en-US"/>
          </a:p>
        </p:txBody>
      </p:sp>
    </p:spTree>
    <p:extLst>
      <p:ext uri="{BB962C8B-B14F-4D97-AF65-F5344CB8AC3E}">
        <p14:creationId xmlns:p14="http://schemas.microsoft.com/office/powerpoint/2010/main" val="4000224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detection and rapid response had some pretty interesting info on the fire detection and suppression equipment installed at facilities: thermal cameras to detect heat spikes, remote-operated water cannons at key points, and water deluge systems at balers and over sorting screens where compression of stray li-ion batteries are most likely to happen. Particularly for MRF members, could see that being an interesting presentation for a future safety meeting (though for all I know, those could be common practices nowadays).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REMEMBER</a:t>
            </a:r>
            <a:r>
              <a:rPr lang="en-US" sz="1200" b="1" dirty="0"/>
              <a:t>: If you change processes/processing equipment your fire suppression system should be reevaluated by a professional fire protection engineer? Note: far to often people take no action or add sprinkler lines on their own when changing you need to understand if there is adequate flow and pressure or if the protection reaches the area and is not obstructed.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51</a:t>
            </a:fld>
            <a:endParaRPr lang="en-US"/>
          </a:p>
        </p:txBody>
      </p:sp>
    </p:spTree>
    <p:extLst>
      <p:ext uri="{BB962C8B-B14F-4D97-AF65-F5344CB8AC3E}">
        <p14:creationId xmlns:p14="http://schemas.microsoft.com/office/powerpoint/2010/main" val="3306919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1B0109E-7F45-4FB4-89E8-F1FF78D6FB1A}" type="slidenum">
              <a:rPr lang="en-US" altLang="en-US" sz="1200">
                <a:solidFill>
                  <a:prstClr val="black"/>
                </a:solidFill>
              </a:rPr>
              <a:pPr/>
              <a:t>53</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en-US" altLang="en-US" dirty="0"/>
              <a:t>Know the different Classes of fires and where these hazard types might be in your facility. </a:t>
            </a:r>
          </a:p>
          <a:p>
            <a:r>
              <a:rPr lang="en-US" altLang="en-US" dirty="0"/>
              <a:t>http://www.ilpi.com/safety/extinguishers.html</a:t>
            </a:r>
          </a:p>
          <a:p>
            <a:r>
              <a:rPr lang="en-US" altLang="en-US" dirty="0"/>
              <a:t>http://www.bettendorf.org/egov/docs/1160167747_549163.pdf</a:t>
            </a:r>
          </a:p>
          <a:p>
            <a:endParaRPr lang="en-US" altLang="en-US" dirty="0"/>
          </a:p>
          <a:p>
            <a:r>
              <a:rPr lang="en-US" altLang="en-US" dirty="0"/>
              <a:t>REMEMBER: the word </a:t>
            </a:r>
            <a:r>
              <a:rPr lang="en-US" altLang="en-US" b="1" u="sng" dirty="0"/>
              <a:t>“Ash” </a:t>
            </a:r>
            <a:r>
              <a:rPr lang="en-US" altLang="en-US" dirty="0"/>
              <a:t>will help to remember Class A. Many</a:t>
            </a:r>
            <a:r>
              <a:rPr lang="en-US" altLang="en-US" baseline="0" dirty="0"/>
              <a:t> of these materials will turn to ash when they are burned.</a:t>
            </a:r>
            <a:endParaRPr lang="en-US" altLang="en-US" dirty="0"/>
          </a:p>
          <a:p>
            <a:endParaRPr lang="en-US" altLang="en-US" dirty="0"/>
          </a:p>
        </p:txBody>
      </p:sp>
    </p:spTree>
    <p:extLst>
      <p:ext uri="{BB962C8B-B14F-4D97-AF65-F5344CB8AC3E}">
        <p14:creationId xmlns:p14="http://schemas.microsoft.com/office/powerpoint/2010/main" val="3662134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8F4A71C-69B7-4456-AC08-EB3C6DEB89F0}" type="slidenum">
              <a:rPr lang="en-US" altLang="en-US" sz="1200">
                <a:solidFill>
                  <a:prstClr val="black"/>
                </a:solidFill>
              </a:rPr>
              <a:pPr/>
              <a:t>54</a:t>
            </a:fld>
            <a:endParaRPr lang="en-US" altLang="en-US" sz="120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a:t>http://www.bettendorf.org/egov/docs/1160167747_549163.pdf</a:t>
            </a:r>
          </a:p>
          <a:p>
            <a:endParaRPr lang="en-US" altLang="en-US" dirty="0"/>
          </a:p>
          <a:p>
            <a:r>
              <a:rPr lang="en-US" altLang="en-US" dirty="0"/>
              <a:t>REMEMBER: the word </a:t>
            </a:r>
            <a:r>
              <a:rPr lang="en-US" altLang="en-US" b="1" u="sng" dirty="0"/>
              <a:t>“Boil”.</a:t>
            </a:r>
            <a:r>
              <a:rPr lang="en-US" altLang="en-US" dirty="0"/>
              <a:t> A</a:t>
            </a:r>
            <a:r>
              <a:rPr lang="en-US" altLang="en-US" baseline="0" dirty="0"/>
              <a:t> Class B fire is usually made up of flammable or combustible liquids, gases, and greases. These are things that will boil when burned.</a:t>
            </a:r>
            <a:endParaRPr lang="en-US" altLang="en-US" dirty="0"/>
          </a:p>
        </p:txBody>
      </p:sp>
    </p:spTree>
    <p:extLst>
      <p:ext uri="{BB962C8B-B14F-4D97-AF65-F5344CB8AC3E}">
        <p14:creationId xmlns:p14="http://schemas.microsoft.com/office/powerpoint/2010/main" val="3252965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All exit doors must open freely when the building is occupied. </a:t>
            </a:r>
          </a:p>
          <a:p>
            <a:pPr marL="0" indent="0" algn="l">
              <a:buNone/>
            </a:pPr>
            <a:r>
              <a:rPr lang="en-US" b="1" u="sng" dirty="0"/>
              <a:t>True </a:t>
            </a:r>
            <a:r>
              <a:rPr lang="en-US" b="0" u="sng" dirty="0"/>
              <a:t>or False</a:t>
            </a:r>
            <a:endParaRPr lang="en-US" b="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6</a:t>
            </a:fld>
            <a:endParaRPr lang="en-US"/>
          </a:p>
        </p:txBody>
      </p:sp>
    </p:spTree>
    <p:extLst>
      <p:ext uri="{BB962C8B-B14F-4D97-AF65-F5344CB8AC3E}">
        <p14:creationId xmlns:p14="http://schemas.microsoft.com/office/powerpoint/2010/main" val="62384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8D6504C-E729-4BEF-913B-A1EB1914E236}" type="slidenum">
              <a:rPr lang="en-US" altLang="en-US" sz="1200">
                <a:solidFill>
                  <a:prstClr val="black"/>
                </a:solidFill>
              </a:rPr>
              <a:pPr/>
              <a:t>55</a:t>
            </a:fld>
            <a:endParaRPr lang="en-US" altLang="en-US" sz="120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a:t>Http://www.bettendorf.org/egov/docs/1160167747_549163.pdf</a:t>
            </a:r>
          </a:p>
          <a:p>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REMEMBER: the word </a:t>
            </a:r>
            <a:r>
              <a:rPr lang="en-US" altLang="en-US" b="1" u="sng" dirty="0"/>
              <a:t>“circuit or conduct”</a:t>
            </a:r>
            <a:r>
              <a:rPr lang="en-US" altLang="en-US" b="0" u="none" dirty="0"/>
              <a:t> A Class C fire is an electrical fire.</a:t>
            </a:r>
            <a:endParaRPr lang="en-US" altLang="en-US" dirty="0"/>
          </a:p>
          <a:p>
            <a:endParaRPr lang="en-US" altLang="en-US" dirty="0"/>
          </a:p>
        </p:txBody>
      </p:sp>
    </p:spTree>
    <p:extLst>
      <p:ext uri="{BB962C8B-B14F-4D97-AF65-F5344CB8AC3E}">
        <p14:creationId xmlns:p14="http://schemas.microsoft.com/office/powerpoint/2010/main" val="40334996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EF3B471-6B49-4478-81F0-5FF2554EF63B}" type="slidenum">
              <a:rPr lang="en-US" altLang="en-US" sz="1200">
                <a:solidFill>
                  <a:prstClr val="black"/>
                </a:solidFill>
              </a:rPr>
              <a:pPr/>
              <a:t>57</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a:t>http://www.bettendorf.org/egov/docs/1160167747_549163.pdf</a:t>
            </a:r>
          </a:p>
          <a:p>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REMEMBER: these extinguishers</a:t>
            </a:r>
            <a:r>
              <a:rPr lang="en-US" altLang="en-US" baseline="0" dirty="0"/>
              <a:t> are much different and only effective in very small fires.</a:t>
            </a:r>
            <a:endParaRPr lang="en-US" altLang="en-US" dirty="0"/>
          </a:p>
          <a:p>
            <a:endParaRPr lang="en-US" altLang="en-US" dirty="0"/>
          </a:p>
        </p:txBody>
      </p:sp>
    </p:spTree>
    <p:extLst>
      <p:ext uri="{BB962C8B-B14F-4D97-AF65-F5344CB8AC3E}">
        <p14:creationId xmlns:p14="http://schemas.microsoft.com/office/powerpoint/2010/main" val="4079149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EF3B471-6B49-4478-81F0-5FF2554EF63B}" type="slidenum">
              <a:rPr lang="en-US" altLang="en-US" sz="1200">
                <a:solidFill>
                  <a:prstClr val="black"/>
                </a:solidFill>
              </a:rPr>
              <a:pPr/>
              <a:t>58</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Know the different classes of fires and where these hazard types might be in your facility. </a:t>
            </a:r>
          </a:p>
          <a:p>
            <a:r>
              <a:rPr lang="en-US" altLang="en-US" dirty="0"/>
              <a:t>http://www.ilpi.com/safety/extinguishers.html</a:t>
            </a:r>
          </a:p>
          <a:p>
            <a:r>
              <a:rPr lang="en-US" altLang="en-US" dirty="0"/>
              <a:t>http://www.bettendorf.org/egov/docs/1160167747_549163.pdf</a:t>
            </a:r>
          </a:p>
          <a:p>
            <a:r>
              <a:rPr lang="en-US" altLang="en-US" dirty="0"/>
              <a:t>Show these videos – </a:t>
            </a:r>
          </a:p>
          <a:p>
            <a:pPr marL="171450" indent="-171450">
              <a:buFont typeface="Arial" panose="020B0604020202020204" pitchFamily="34" charset="0"/>
              <a:buChar char="•"/>
            </a:pPr>
            <a:r>
              <a:rPr lang="en-US" altLang="en-US" dirty="0"/>
              <a:t>https://www.youtube.com/watch?v=gT9C-d-BfPk </a:t>
            </a:r>
          </a:p>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3724121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B690A90-179E-4F28-BEB8-37A39C8CD324}" type="slidenum">
              <a:rPr lang="en-US" altLang="en-US" sz="1200">
                <a:solidFill>
                  <a:prstClr val="black"/>
                </a:solidFill>
              </a:rPr>
              <a:pPr/>
              <a:t>59</a:t>
            </a:fld>
            <a:endParaRPr lang="en-US" altLang="en-US" sz="120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r>
              <a:rPr lang="en-US" altLang="en-US" dirty="0"/>
              <a:t>Share</a:t>
            </a:r>
            <a:r>
              <a:rPr lang="en-US" altLang="en-US" baseline="0" dirty="0"/>
              <a:t> the F.Y.S. handout with the group and discuss the meaning of PASS and also what an incipient stage fire is.</a:t>
            </a:r>
            <a:endParaRPr lang="en-US" altLang="en-US" dirty="0"/>
          </a:p>
        </p:txBody>
      </p:sp>
    </p:spTree>
    <p:extLst>
      <p:ext uri="{BB962C8B-B14F-4D97-AF65-F5344CB8AC3E}">
        <p14:creationId xmlns:p14="http://schemas.microsoft.com/office/powerpoint/2010/main" val="2663798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a:t>
            </a:r>
            <a:r>
              <a:rPr lang="en-US"/>
              <a:t>- https://www.osha.gov/etools/evacuation-plans-procedures/emergency-standards/portable-extinguishers/about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63</a:t>
            </a:fld>
            <a:endParaRPr lang="en-US"/>
          </a:p>
        </p:txBody>
      </p:sp>
    </p:spTree>
    <p:extLst>
      <p:ext uri="{BB962C8B-B14F-4D97-AF65-F5344CB8AC3E}">
        <p14:creationId xmlns:p14="http://schemas.microsoft.com/office/powerpoint/2010/main" val="782883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64</a:t>
            </a:fld>
            <a:endParaRPr lang="en-US"/>
          </a:p>
        </p:txBody>
      </p:sp>
    </p:spTree>
    <p:extLst>
      <p:ext uri="{BB962C8B-B14F-4D97-AF65-F5344CB8AC3E}">
        <p14:creationId xmlns:p14="http://schemas.microsoft.com/office/powerpoint/2010/main" val="773667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65</a:t>
            </a:fld>
            <a:endParaRPr lang="en-US"/>
          </a:p>
        </p:txBody>
      </p:sp>
    </p:spTree>
    <p:extLst>
      <p:ext uri="{BB962C8B-B14F-4D97-AF65-F5344CB8AC3E}">
        <p14:creationId xmlns:p14="http://schemas.microsoft.com/office/powerpoint/2010/main" val="1561528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eTool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66</a:t>
            </a:fld>
            <a:endParaRPr lang="en-US"/>
          </a:p>
        </p:txBody>
      </p:sp>
    </p:spTree>
    <p:extLst>
      <p:ext uri="{BB962C8B-B14F-4D97-AF65-F5344CB8AC3E}">
        <p14:creationId xmlns:p14="http://schemas.microsoft.com/office/powerpoint/2010/main" val="27430207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a:t> - https://www.osha.gov/etools/evacuation-plans-procedures/eap/fight-or-flee </a:t>
            </a:r>
          </a:p>
        </p:txBody>
      </p:sp>
      <p:sp>
        <p:nvSpPr>
          <p:cNvPr id="4" name="Slide Number Placeholder 3"/>
          <p:cNvSpPr>
            <a:spLocks noGrp="1"/>
          </p:cNvSpPr>
          <p:nvPr>
            <p:ph type="sldNum" sz="quarter" idx="10"/>
          </p:nvPr>
        </p:nvSpPr>
        <p:spPr/>
        <p:txBody>
          <a:bodyPr/>
          <a:lstStyle/>
          <a:p>
            <a:fld id="{E79308E7-5E0A-4C7F-9557-F25207725643}" type="slidenum">
              <a:rPr lang="en-US" smtClean="0"/>
              <a:t>67</a:t>
            </a:fld>
            <a:endParaRPr lang="en-US"/>
          </a:p>
        </p:txBody>
      </p:sp>
    </p:spTree>
    <p:extLst>
      <p:ext uri="{BB962C8B-B14F-4D97-AF65-F5344CB8AC3E}">
        <p14:creationId xmlns:p14="http://schemas.microsoft.com/office/powerpoint/2010/main" val="2359809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p:txBody>
      </p:sp>
      <p:sp>
        <p:nvSpPr>
          <p:cNvPr id="4" name="Slide Number Placeholder 3"/>
          <p:cNvSpPr>
            <a:spLocks noGrp="1"/>
          </p:cNvSpPr>
          <p:nvPr>
            <p:ph type="sldNum" sz="quarter" idx="10"/>
          </p:nvPr>
        </p:nvSpPr>
        <p:spPr/>
        <p:txBody>
          <a:bodyPr/>
          <a:lstStyle/>
          <a:p>
            <a:fld id="{E79308E7-5E0A-4C7F-9557-F25207725643}" type="slidenum">
              <a:rPr lang="en-US" smtClean="0"/>
              <a:t>68</a:t>
            </a:fld>
            <a:endParaRPr lang="en-US"/>
          </a:p>
        </p:txBody>
      </p:sp>
    </p:spTree>
    <p:extLst>
      <p:ext uri="{BB962C8B-B14F-4D97-AF65-F5344CB8AC3E}">
        <p14:creationId xmlns:p14="http://schemas.microsoft.com/office/powerpoint/2010/main" val="299330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What is the proper fire extinguisher type for paper, wood or cardboard fires?</a:t>
            </a:r>
            <a:endParaRPr lang="en-US" sz="2000" dirty="0"/>
          </a:p>
          <a:p>
            <a:pPr marL="914400" lvl="1" indent="-457200">
              <a:buFont typeface="+mj-lt"/>
              <a:buAutoNum type="alphaUcPeriod"/>
            </a:pPr>
            <a:r>
              <a:rPr lang="en-US" b="1" u="sng" dirty="0"/>
              <a:t>Class A</a:t>
            </a:r>
            <a:endParaRPr lang="en-US" sz="1800" dirty="0"/>
          </a:p>
          <a:p>
            <a:pPr marL="914400" lvl="1" indent="-457200">
              <a:buFont typeface="+mj-lt"/>
              <a:buAutoNum type="alphaUcPeriod"/>
            </a:pPr>
            <a:r>
              <a:rPr lang="en-US" dirty="0"/>
              <a:t>Class B</a:t>
            </a:r>
            <a:endParaRPr lang="en-US" sz="1800" dirty="0"/>
          </a:p>
          <a:p>
            <a:pPr marL="914400" lvl="1" indent="-457200">
              <a:buFont typeface="+mj-lt"/>
              <a:buAutoNum type="alphaUcPeriod"/>
            </a:pPr>
            <a:r>
              <a:rPr lang="en-US" dirty="0"/>
              <a:t>Class C</a:t>
            </a:r>
            <a:endParaRPr lang="en-US" sz="1800" dirty="0"/>
          </a:p>
          <a:p>
            <a:pPr marL="914400" lvl="1" indent="-457200">
              <a:buFont typeface="+mj-lt"/>
              <a:buAutoNum type="alphaUcPeriod"/>
            </a:pPr>
            <a:r>
              <a:rPr lang="en-US" dirty="0"/>
              <a:t>Class D</a:t>
            </a:r>
            <a:endParaRPr lang="en-US" sz="1800" dirty="0"/>
          </a:p>
          <a:p>
            <a:pPr marL="914400" lvl="1" indent="-457200">
              <a:buFont typeface="+mj-lt"/>
              <a:buAutoNum type="alphaUcPeriod"/>
            </a:pPr>
            <a:r>
              <a:rPr lang="en-US" dirty="0"/>
              <a:t>All of the above</a:t>
            </a:r>
            <a:endParaRPr lang="en-US" sz="1800" dirty="0"/>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a:t>
            </a:fld>
            <a:endParaRPr lang="en-US"/>
          </a:p>
        </p:txBody>
      </p:sp>
    </p:spTree>
    <p:extLst>
      <p:ext uri="{BB962C8B-B14F-4D97-AF65-F5344CB8AC3E}">
        <p14:creationId xmlns:p14="http://schemas.microsoft.com/office/powerpoint/2010/main" val="4751697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69</a:t>
            </a:fld>
            <a:endParaRPr lang="en-US"/>
          </a:p>
        </p:txBody>
      </p:sp>
    </p:spTree>
    <p:extLst>
      <p:ext uri="{BB962C8B-B14F-4D97-AF65-F5344CB8AC3E}">
        <p14:creationId xmlns:p14="http://schemas.microsoft.com/office/powerpoint/2010/main" val="738132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70</a:t>
            </a:fld>
            <a:endParaRPr lang="en-US"/>
          </a:p>
        </p:txBody>
      </p:sp>
    </p:spTree>
    <p:extLst>
      <p:ext uri="{BB962C8B-B14F-4D97-AF65-F5344CB8AC3E}">
        <p14:creationId xmlns:p14="http://schemas.microsoft.com/office/powerpoint/2010/main" val="3696328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71</a:t>
            </a:fld>
            <a:endParaRPr lang="en-US"/>
          </a:p>
        </p:txBody>
      </p:sp>
    </p:spTree>
    <p:extLst>
      <p:ext uri="{BB962C8B-B14F-4D97-AF65-F5344CB8AC3E}">
        <p14:creationId xmlns:p14="http://schemas.microsoft.com/office/powerpoint/2010/main" val="34901433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72</a:t>
            </a:fld>
            <a:endParaRPr lang="en-US"/>
          </a:p>
        </p:txBody>
      </p:sp>
    </p:spTree>
    <p:extLst>
      <p:ext uri="{BB962C8B-B14F-4D97-AF65-F5344CB8AC3E}">
        <p14:creationId xmlns:p14="http://schemas.microsoft.com/office/powerpoint/2010/main" val="2595321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extinguishers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73</a:t>
            </a:fld>
            <a:endParaRPr lang="en-US"/>
          </a:p>
        </p:txBody>
      </p:sp>
    </p:spTree>
    <p:extLst>
      <p:ext uri="{BB962C8B-B14F-4D97-AF65-F5344CB8AC3E}">
        <p14:creationId xmlns:p14="http://schemas.microsoft.com/office/powerpoint/2010/main" val="3433472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OSHA </a:t>
            </a:r>
            <a:r>
              <a:rPr lang="en-US" dirty="0" err="1"/>
              <a:t>eTool</a:t>
            </a:r>
            <a:r>
              <a:rPr lang="en-US" dirty="0"/>
              <a:t> - https://www.osha.gov/etools/evacuation-plans-procedures/emergency-standards/portable-extinguishers/about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All portable fire </a:t>
            </a:r>
            <a:r>
              <a:rPr lang="en-US" sz="1200" b="1" dirty="0" err="1"/>
              <a:t>exinguishers</a:t>
            </a:r>
            <a:r>
              <a:rPr lang="en-US" sz="1200" b="1" dirty="0"/>
              <a:t> must be approved by a nationally recognized testing laboratory to verify compliance with applicable standards. [</a:t>
            </a:r>
            <a:r>
              <a:rPr lang="en-US" sz="1200" b="1" dirty="0">
                <a:hlinkClick r:id="rId3" tooltip="29 CFR 1910.157(c)(2)"/>
              </a:rPr>
              <a:t>29 CFR 1910.157(c)(2)</a:t>
            </a:r>
            <a:r>
              <a:rPr lang="en-US" sz="1200" b="1" dirty="0"/>
              <a:t>] Equipment that passes the laboratory's tests are labeled and given an alpha-numeric classification based on the type and size of fire it will extinguish.</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74</a:t>
            </a:fld>
            <a:endParaRPr lang="en-US"/>
          </a:p>
        </p:txBody>
      </p:sp>
    </p:spTree>
    <p:extLst>
      <p:ext uri="{BB962C8B-B14F-4D97-AF65-F5344CB8AC3E}">
        <p14:creationId xmlns:p14="http://schemas.microsoft.com/office/powerpoint/2010/main" val="33824589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75</a:t>
            </a:fld>
            <a:endParaRPr lang="en-US"/>
          </a:p>
        </p:txBody>
      </p:sp>
    </p:spTree>
    <p:extLst>
      <p:ext uri="{BB962C8B-B14F-4D97-AF65-F5344CB8AC3E}">
        <p14:creationId xmlns:p14="http://schemas.microsoft.com/office/powerpoint/2010/main" val="3811132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76</a:t>
            </a:fld>
            <a:endParaRPr lang="en-US"/>
          </a:p>
        </p:txBody>
      </p:sp>
    </p:spTree>
    <p:extLst>
      <p:ext uri="{BB962C8B-B14F-4D97-AF65-F5344CB8AC3E}">
        <p14:creationId xmlns:p14="http://schemas.microsoft.com/office/powerpoint/2010/main" val="2517634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77</a:t>
            </a:fld>
            <a:endParaRPr lang="en-US"/>
          </a:p>
        </p:txBody>
      </p:sp>
    </p:spTree>
    <p:extLst>
      <p:ext uri="{BB962C8B-B14F-4D97-AF65-F5344CB8AC3E}">
        <p14:creationId xmlns:p14="http://schemas.microsoft.com/office/powerpoint/2010/main" val="42545897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pPr marL="1371600" lvl="2" indent="-457200">
              <a:buFont typeface="Arial" panose="020B0604020202020204" pitchFamily="34" charset="0"/>
              <a:buChar char="•"/>
            </a:pPr>
            <a:endParaRPr lang="en-US" sz="2800" dirty="0"/>
          </a:p>
          <a:p>
            <a:pPr marL="0" lvl="0" indent="0">
              <a:buFont typeface="Arial" panose="020B0604020202020204" pitchFamily="34" charset="0"/>
              <a:buNone/>
            </a:pPr>
            <a:r>
              <a:rPr lang="en-US" sz="2800" dirty="0"/>
              <a:t>Video examples to use:</a:t>
            </a:r>
          </a:p>
          <a:p>
            <a:pPr marL="457200" lvl="0" indent="-457200">
              <a:buFont typeface="Arial" panose="020B0604020202020204" pitchFamily="34" charset="0"/>
              <a:buChar char="•"/>
            </a:pPr>
            <a:r>
              <a:rPr lang="en-US" sz="2800" dirty="0"/>
              <a:t>9-volt battery</a:t>
            </a:r>
            <a:r>
              <a:rPr lang="en-US" sz="2800" baseline="0" dirty="0"/>
              <a:t> in drawer news story - https://www.youtube.com/watch?v=75_f6CjIcz8</a:t>
            </a:r>
          </a:p>
          <a:p>
            <a:pPr marL="457200" lvl="0" indent="-457200">
              <a:buFont typeface="Arial" panose="020B0604020202020204" pitchFamily="34" charset="0"/>
              <a:buChar char="•"/>
            </a:pPr>
            <a:r>
              <a:rPr lang="en-US" sz="2800" dirty="0"/>
              <a:t>https://www.youtube.com/watch?v=IoAO1S5w7KM</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78</a:t>
            </a:fld>
            <a:endParaRPr lang="en-US"/>
          </a:p>
        </p:txBody>
      </p:sp>
    </p:spTree>
    <p:extLst>
      <p:ext uri="{BB962C8B-B14F-4D97-AF65-F5344CB8AC3E}">
        <p14:creationId xmlns:p14="http://schemas.microsoft.com/office/powerpoint/2010/main" val="344654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is the proper fire extinguisher type for a gasoline or diesel fuel fire?</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A</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b="1" u="sng" kern="1200" dirty="0">
                <a:solidFill>
                  <a:schemeClr val="tx1"/>
                </a:solidFill>
                <a:effectLst/>
                <a:latin typeface="+mn-lt"/>
                <a:ea typeface="+mn-ea"/>
                <a:cs typeface="+mn-cs"/>
              </a:rPr>
              <a:t>Class B</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C</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Class D</a:t>
            </a:r>
            <a:endParaRPr lang="en-US" sz="1050" kern="1200" dirty="0">
              <a:solidFill>
                <a:schemeClr val="tx1"/>
              </a:solidFill>
              <a:effectLst/>
              <a:latin typeface="+mn-lt"/>
              <a:ea typeface="+mn-ea"/>
              <a:cs typeface="+mn-cs"/>
            </a:endParaRPr>
          </a:p>
          <a:p>
            <a:pPr marL="685800" lvl="1" indent="-228600">
              <a:buFont typeface="+mj-lt"/>
              <a:buAutoNum type="alphaUcPeriod"/>
            </a:pPr>
            <a:r>
              <a:rPr lang="en-US" sz="1200" kern="1200" dirty="0">
                <a:solidFill>
                  <a:schemeClr val="tx1"/>
                </a:solidFill>
                <a:effectLst/>
                <a:latin typeface="+mn-lt"/>
                <a:ea typeface="+mn-ea"/>
                <a:cs typeface="+mn-cs"/>
              </a:rPr>
              <a:t>All of the above</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a:t>
            </a:fld>
            <a:endParaRPr lang="en-US"/>
          </a:p>
        </p:txBody>
      </p:sp>
    </p:spTree>
    <p:extLst>
      <p:ext uri="{BB962C8B-B14F-4D97-AF65-F5344CB8AC3E}">
        <p14:creationId xmlns:p14="http://schemas.microsoft.com/office/powerpoint/2010/main" val="41507980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TYPICAL</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INBOUND CONTROL PLAN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STEPS RELATED TO FIRE PREVENTION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Sales force must be trained in the capabilities of the site and what the acceptance criteria is. They should visit the customer to review and audit their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Ask customer to provide an SDS if possible.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using inside truck drivers to pick up loads train them in acceptance criteria. They should know what to look for as unacceptable material during loading or should inspect the load if already loaded into a drop off trailer.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On arrival, the truck is under the control of the Inbound Load Inspector.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The Inbound Load Inspector should be an experienced employee and know the types of hazards with particular attention for items that could start a fire.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load is dumped, it should be placed in an area away from the shredder or baler area first unless inspected by driver during loading.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Other loads - Inbound Load Inspector examines as material handler sprinkles out load on the ground.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Cars – either prep yourself or only take from a trusted supplier you have visited. Check trunk for hidden items (propane tanks, heavies, other non-conforming items).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Peddler unloads only with the Inbound Load Inspector present. (Look for ignition sources)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9308E7-5E0A-4C7F-9557-F25207725643}" type="slidenum">
              <a:rPr lang="en-US" smtClean="0"/>
              <a:t>79</a:t>
            </a:fld>
            <a:endParaRPr lang="en-US"/>
          </a:p>
        </p:txBody>
      </p:sp>
    </p:spTree>
    <p:extLst>
      <p:ext uri="{BB962C8B-B14F-4D97-AF65-F5344CB8AC3E}">
        <p14:creationId xmlns:p14="http://schemas.microsoft.com/office/powerpoint/2010/main" val="23696670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TYPICAL</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INBOUND CONTROL PLAN </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STEPS RELATED TO FIRE PREVENTION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Sales force must be trained in the capabilities of the site and what the acceptance criteria is. They should visit the customer to review and audit their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Ask customer to provide an SDS if possible.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using inside truck drivers to pick up loads train them in acceptance criteria. They should know what to look for as unacceptable material during loading or should inspect the load if already loaded into a drop off trailer.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On arrival, the truck is under the control of the Inbound Load Inspector.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The Inbound Load Inspector should be an experienced employee and know the types of hazards with particular attention for items that could start a fire.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If load is dumped, it should be placed in an area away from the shredder or baler area first unless inspected by driver during loading.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Other loads - Inbound Load Inspector examines as material handler sprinkles out load on the ground.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Cars – either prep yourself or only take from a trusted supplier you have visited. Check trunk for hidden items (propane tanks, heavies, other non-conforming items).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Peddler unloads only with the Inbound Load Inspector present. (Look for ignition sources)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9308E7-5E0A-4C7F-9557-F25207725643}" type="slidenum">
              <a:rPr lang="en-US" smtClean="0"/>
              <a:t>80</a:t>
            </a:fld>
            <a:endParaRPr lang="en-US"/>
          </a:p>
        </p:txBody>
      </p:sp>
    </p:spTree>
    <p:extLst>
      <p:ext uri="{BB962C8B-B14F-4D97-AF65-F5344CB8AC3E}">
        <p14:creationId xmlns:p14="http://schemas.microsoft.com/office/powerpoint/2010/main" val="22842195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Fuel port on the left</a:t>
            </a:r>
          </a:p>
          <a:p>
            <a:endParaRPr lang="en-US" dirty="0"/>
          </a:p>
          <a:p>
            <a:r>
              <a:rPr lang="en-US" dirty="0"/>
              <a:t>Fuel tank on the right</a:t>
            </a:r>
          </a:p>
        </p:txBody>
      </p:sp>
      <p:sp>
        <p:nvSpPr>
          <p:cNvPr id="4" name="Slide Number Placeholder 3"/>
          <p:cNvSpPr>
            <a:spLocks noGrp="1"/>
          </p:cNvSpPr>
          <p:nvPr>
            <p:ph type="sldNum" sz="quarter" idx="10"/>
          </p:nvPr>
        </p:nvSpPr>
        <p:spPr/>
        <p:txBody>
          <a:bodyPr/>
          <a:lstStyle/>
          <a:p>
            <a:fld id="{E79308E7-5E0A-4C7F-9557-F25207725643}" type="slidenum">
              <a:rPr lang="en-US" smtClean="0"/>
              <a:t>82</a:t>
            </a:fld>
            <a:endParaRPr lang="en-US"/>
          </a:p>
        </p:txBody>
      </p:sp>
    </p:spTree>
    <p:extLst>
      <p:ext uri="{BB962C8B-B14F-4D97-AF65-F5344CB8AC3E}">
        <p14:creationId xmlns:p14="http://schemas.microsoft.com/office/powerpoint/2010/main" val="38600304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Batteries on the left</a:t>
            </a:r>
          </a:p>
          <a:p>
            <a:endParaRPr lang="en-US" dirty="0"/>
          </a:p>
          <a:p>
            <a:r>
              <a:rPr lang="en-US" dirty="0"/>
              <a:t>Compressed</a:t>
            </a:r>
            <a:r>
              <a:rPr lang="en-US" baseline="0" dirty="0"/>
              <a:t> gas cylinders on the right</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83</a:t>
            </a:fld>
            <a:endParaRPr lang="en-US"/>
          </a:p>
        </p:txBody>
      </p:sp>
    </p:spTree>
    <p:extLst>
      <p:ext uri="{BB962C8B-B14F-4D97-AF65-F5344CB8AC3E}">
        <p14:creationId xmlns:p14="http://schemas.microsoft.com/office/powerpoint/2010/main" val="10608219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r>
              <a:rPr lang="en-US" baseline="0" dirty="0"/>
              <a:t> of a t</a:t>
            </a:r>
            <a:r>
              <a:rPr lang="en-US" dirty="0"/>
              <a:t>hermal runaway of a punctured lithium ion battery on a scooter</a:t>
            </a:r>
          </a:p>
        </p:txBody>
      </p:sp>
      <p:sp>
        <p:nvSpPr>
          <p:cNvPr id="4" name="Slide Number Placeholder 3"/>
          <p:cNvSpPr>
            <a:spLocks noGrp="1"/>
          </p:cNvSpPr>
          <p:nvPr>
            <p:ph type="sldNum" sz="quarter" idx="10"/>
          </p:nvPr>
        </p:nvSpPr>
        <p:spPr/>
        <p:txBody>
          <a:bodyPr/>
          <a:lstStyle/>
          <a:p>
            <a:fld id="{E79308E7-5E0A-4C7F-9557-F25207725643}" type="slidenum">
              <a:rPr lang="en-US" smtClean="0"/>
              <a:t>84</a:t>
            </a:fld>
            <a:endParaRPr lang="en-US"/>
          </a:p>
        </p:txBody>
      </p:sp>
    </p:spTree>
    <p:extLst>
      <p:ext uri="{BB962C8B-B14F-4D97-AF65-F5344CB8AC3E}">
        <p14:creationId xmlns:p14="http://schemas.microsoft.com/office/powerpoint/2010/main" val="10677947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TYPICAL Ignition sources – CHECKLIST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Hot Work – Cutting, Burning, Welding, Grinding.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Sparks or Embers from above.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Smoking-areas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Electrical – wiring systems, overheated circuits, heaters, cooling systems, microwave, convection ovens, coffee pots, any equipment powered by electricity.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Frayed or overloaded extension cords.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Lightening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Loose connections in high voltage systems.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Gas/propane fired building heaters or space heaters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Portable open flame heaters where permanent systems could be used.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Spontaneous combustion – oily rags, metal shavings with cutting oil in hot sunlight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Batteries not properly removed from cars.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“Hot Pieces” from shredder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Hot exhaust systems from trucks and mobile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Undischarged lithium batteries in cars, cordless power tools, children’s toys, automatic sinks, Electric scooters, some grocery carts, E-scrap, cell phones, laptops, e-cigarettes, monitors. Any device powered by AAA or AA lithium batteries.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Stoves, ovens, barbeque grills with pushbutton igniters.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Friction from overheated bearings on conveyors, equipment due to lack of lubrication or large trucks when brakes do not release properly.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Wind driven embers from neighborhood fire.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LIST MUST BE SITE SPECIFIC </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85</a:t>
            </a:fld>
            <a:endParaRPr lang="en-US"/>
          </a:p>
        </p:txBody>
      </p:sp>
    </p:spTree>
    <p:extLst>
      <p:ext uri="{BB962C8B-B14F-4D97-AF65-F5344CB8AC3E}">
        <p14:creationId xmlns:p14="http://schemas.microsoft.com/office/powerpoint/2010/main" val="2202255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86</a:t>
            </a:fld>
            <a:endParaRPr lang="en-US"/>
          </a:p>
        </p:txBody>
      </p:sp>
    </p:spTree>
    <p:extLst>
      <p:ext uri="{BB962C8B-B14F-4D97-AF65-F5344CB8AC3E}">
        <p14:creationId xmlns:p14="http://schemas.microsoft.com/office/powerpoint/2010/main" val="35653251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87</a:t>
            </a:fld>
            <a:endParaRPr lang="en-US"/>
          </a:p>
        </p:txBody>
      </p:sp>
    </p:spTree>
    <p:extLst>
      <p:ext uri="{BB962C8B-B14F-4D97-AF65-F5344CB8AC3E}">
        <p14:creationId xmlns:p14="http://schemas.microsoft.com/office/powerpoint/2010/main" val="1993491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a:t>
            </a:r>
            <a:r>
              <a:rPr lang="en-US" baseline="0" dirty="0"/>
              <a:t> material or “hot pieces” from the shredding process can occur from the friction caused by the material moving around in the shredder mill. Sometimes when that material is discharged it may retain some heat caused by the friction. This would be an ignition source that has the potential to come in to contact with a fuel source and cause a fire in the downstream area of the shredding process.</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88</a:t>
            </a:fld>
            <a:endParaRPr lang="en-US"/>
          </a:p>
        </p:txBody>
      </p:sp>
    </p:spTree>
    <p:extLst>
      <p:ext uri="{BB962C8B-B14F-4D97-AF65-F5344CB8AC3E}">
        <p14:creationId xmlns:p14="http://schemas.microsoft.com/office/powerpoint/2010/main" val="4239720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CFR 1910.39(c)</a:t>
            </a:r>
            <a:r>
              <a:rPr lang="en-US" baseline="0" dirty="0">
                <a:solidFill>
                  <a:srgbClr val="FF0000"/>
                </a:solidFill>
              </a:rPr>
              <a:t>(1) </a:t>
            </a:r>
            <a:r>
              <a:rPr lang="en-US" sz="1200" b="0" i="0" kern="1200" dirty="0">
                <a:solidFill>
                  <a:schemeClr val="tx1"/>
                </a:solidFill>
                <a:effectLst/>
                <a:latin typeface="+mn-lt"/>
                <a:ea typeface="+mn-ea"/>
                <a:cs typeface="+mn-cs"/>
              </a:rPr>
              <a:t>A list of all major fire hazards, proper handling and storage procedures for hazardous materials, potential ignition sources and their control, and the type of fire protection equipment necessary to control each major hazard.</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89</a:t>
            </a:fld>
            <a:endParaRPr lang="en-US"/>
          </a:p>
        </p:txBody>
      </p:sp>
    </p:spTree>
    <p:extLst>
      <p:ext uri="{BB962C8B-B14F-4D97-AF65-F5344CB8AC3E}">
        <p14:creationId xmlns:p14="http://schemas.microsoft.com/office/powerpoint/2010/main" val="6610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Oxygen and propane cylinders can be stored together.</a:t>
            </a:r>
          </a:p>
          <a:p>
            <a:pPr marL="0" indent="0" algn="l">
              <a:buNone/>
            </a:pPr>
            <a:r>
              <a:rPr lang="en-US" dirty="0"/>
              <a:t>True or </a:t>
            </a:r>
            <a:r>
              <a:rPr lang="en-US" b="1" dirty="0"/>
              <a:t>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a:t>
            </a:fld>
            <a:endParaRPr lang="en-US"/>
          </a:p>
        </p:txBody>
      </p:sp>
    </p:spTree>
    <p:extLst>
      <p:ext uri="{BB962C8B-B14F-4D97-AF65-F5344CB8AC3E}">
        <p14:creationId xmlns:p14="http://schemas.microsoft.com/office/powerpoint/2010/main" val="39482664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90</a:t>
            </a:fld>
            <a:endParaRPr lang="en-US"/>
          </a:p>
        </p:txBody>
      </p:sp>
    </p:spTree>
    <p:extLst>
      <p:ext uri="{BB962C8B-B14F-4D97-AF65-F5344CB8AC3E}">
        <p14:creationId xmlns:p14="http://schemas.microsoft.com/office/powerpoint/2010/main" val="23640904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91</a:t>
            </a:fld>
            <a:endParaRPr lang="en-US"/>
          </a:p>
        </p:txBody>
      </p:sp>
    </p:spTree>
    <p:extLst>
      <p:ext uri="{BB962C8B-B14F-4D97-AF65-F5344CB8AC3E}">
        <p14:creationId xmlns:p14="http://schemas.microsoft.com/office/powerpoint/2010/main" val="29827866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92</a:t>
            </a:fld>
            <a:endParaRPr lang="en-US"/>
          </a:p>
        </p:txBody>
      </p:sp>
    </p:spTree>
    <p:extLst>
      <p:ext uri="{BB962C8B-B14F-4D97-AF65-F5344CB8AC3E}">
        <p14:creationId xmlns:p14="http://schemas.microsoft.com/office/powerpoint/2010/main" val="36533124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93</a:t>
            </a:fld>
            <a:endParaRPr lang="en-US"/>
          </a:p>
        </p:txBody>
      </p:sp>
    </p:spTree>
    <p:extLst>
      <p:ext uri="{BB962C8B-B14F-4D97-AF65-F5344CB8AC3E}">
        <p14:creationId xmlns:p14="http://schemas.microsoft.com/office/powerpoint/2010/main" val="29324082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94</a:t>
            </a:fld>
            <a:endParaRPr lang="en-US"/>
          </a:p>
        </p:txBody>
      </p:sp>
    </p:spTree>
    <p:extLst>
      <p:ext uri="{BB962C8B-B14F-4D97-AF65-F5344CB8AC3E}">
        <p14:creationId xmlns:p14="http://schemas.microsoft.com/office/powerpoint/2010/main" val="35843514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95</a:t>
            </a:fld>
            <a:endParaRPr lang="en-US"/>
          </a:p>
        </p:txBody>
      </p:sp>
    </p:spTree>
    <p:extLst>
      <p:ext uri="{BB962C8B-B14F-4D97-AF65-F5344CB8AC3E}">
        <p14:creationId xmlns:p14="http://schemas.microsoft.com/office/powerpoint/2010/main" val="3210220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FUEL SOURCES CHECKLIST: FIRE PLAN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Large Propane Storage tanks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cylinders – fork trucks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Hydraulic fluid in equipment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Paper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Plastic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Tire piles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Acetylene tanks for burning &amp; welding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Propane and/or Acetylene tanks for torching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Oily rags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Cardboard boxes – stored or in process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Scrap cars with gasoline, oil, grease, etc. not removed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Stored material removed from cars prepped for shredding.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Office supplies stored.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Fine particles of metals like aluminum, steel turnings, titanium, sodium, other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Combustible dusts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ASR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Unemptied trash cans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Circuit board shredder fluff.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Containers in workshop of oil, grease, hydraulic fluid, spray cans of lubricant, paint, degreaser.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Parts washing stations.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Dry Vegetation, leaves, grass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Pallet storage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MUST BE SITE SPECIFIC </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96</a:t>
            </a:fld>
            <a:endParaRPr lang="en-US"/>
          </a:p>
        </p:txBody>
      </p:sp>
    </p:spTree>
    <p:extLst>
      <p:ext uri="{BB962C8B-B14F-4D97-AF65-F5344CB8AC3E}">
        <p14:creationId xmlns:p14="http://schemas.microsoft.com/office/powerpoint/2010/main" val="27893605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97</a:t>
            </a:fld>
            <a:endParaRPr lang="en-US"/>
          </a:p>
        </p:txBody>
      </p:sp>
    </p:spTree>
    <p:extLst>
      <p:ext uri="{BB962C8B-B14F-4D97-AF65-F5344CB8AC3E}">
        <p14:creationId xmlns:p14="http://schemas.microsoft.com/office/powerpoint/2010/main" val="23795827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storage creates safer environments</a:t>
            </a:r>
          </a:p>
        </p:txBody>
      </p:sp>
      <p:sp>
        <p:nvSpPr>
          <p:cNvPr id="4" name="Slide Number Placeholder 3"/>
          <p:cNvSpPr>
            <a:spLocks noGrp="1"/>
          </p:cNvSpPr>
          <p:nvPr>
            <p:ph type="sldNum" sz="quarter" idx="10"/>
          </p:nvPr>
        </p:nvSpPr>
        <p:spPr/>
        <p:txBody>
          <a:bodyPr/>
          <a:lstStyle/>
          <a:p>
            <a:fld id="{E79308E7-5E0A-4C7F-9557-F25207725643}" type="slidenum">
              <a:rPr lang="en-US" smtClean="0"/>
              <a:t>98</a:t>
            </a:fld>
            <a:endParaRPr lang="en-US"/>
          </a:p>
        </p:txBody>
      </p:sp>
    </p:spTree>
    <p:extLst>
      <p:ext uri="{BB962C8B-B14F-4D97-AF65-F5344CB8AC3E}">
        <p14:creationId xmlns:p14="http://schemas.microsoft.com/office/powerpoint/2010/main" val="13515084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Individuals Performing Hot Work and Firewatchers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employees performing hot work or acting as the firewatcher must be trained on the sites specific hazards and facilities Hot Work program in order to conduct hot work activities.  The training should contain at a minimum the following:</a:t>
            </a:r>
          </a:p>
          <a:p>
            <a:pPr lvl="2"/>
            <a:r>
              <a:rPr lang="en-US" sz="1200" kern="1200" dirty="0">
                <a:solidFill>
                  <a:schemeClr val="tx1"/>
                </a:solidFill>
                <a:effectLst/>
                <a:latin typeface="+mn-lt"/>
                <a:ea typeface="+mn-ea"/>
                <a:cs typeface="+mn-cs"/>
              </a:rPr>
              <a:t>Completed online or in person training of company Hot Work program;</a:t>
            </a:r>
          </a:p>
          <a:p>
            <a:pPr lvl="2"/>
            <a:r>
              <a:rPr lang="en-US" sz="1200" kern="1200" dirty="0">
                <a:solidFill>
                  <a:schemeClr val="tx1"/>
                </a:solidFill>
                <a:effectLst/>
                <a:latin typeface="+mn-lt"/>
                <a:ea typeface="+mn-ea"/>
                <a:cs typeface="+mn-cs"/>
              </a:rPr>
              <a:t>How fires can be prevented and what makes hot work fires more severe; and,</a:t>
            </a:r>
          </a:p>
          <a:p>
            <a:pPr lvl="2"/>
            <a:r>
              <a:rPr lang="en-US" sz="1200" kern="1200" dirty="0">
                <a:solidFill>
                  <a:schemeClr val="tx1"/>
                </a:solidFill>
                <a:effectLst/>
                <a:latin typeface="+mn-lt"/>
                <a:ea typeface="+mn-ea"/>
                <a:cs typeface="+mn-cs"/>
              </a:rPr>
              <a:t>Explain company’s site specific hot work policy, procedures, and responsibilities.</a:t>
            </a: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Contractors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Contractors are required to provide training to their employees that will be involved in performing hot work. They must also complete company’s online training and the facility manager or area supervisor must review the site specific fire hazards related to the work are contractors will conduct hot work.  </a:t>
            </a:r>
            <a:r>
              <a:rPr lang="en-US" sz="1200" u="sng" kern="1200" dirty="0">
                <a:solidFill>
                  <a:schemeClr val="tx1"/>
                </a:solidFill>
                <a:effectLst/>
                <a:latin typeface="+mn-lt"/>
                <a:ea typeface="+mn-ea"/>
                <a:cs typeface="+mn-cs"/>
              </a:rPr>
              <a:t>Any job where the contractor fails to follow hot work procedures will be shut down until the infraction has been corrected.</a:t>
            </a:r>
            <a:r>
              <a:rPr lang="en-US" sz="1200" kern="1200" dirty="0">
                <a:solidFill>
                  <a:schemeClr val="tx1"/>
                </a:solidFill>
                <a:effectLst/>
                <a:latin typeface="+mn-lt"/>
                <a:ea typeface="+mn-ea"/>
                <a:cs typeface="+mn-cs"/>
              </a:rPr>
              <a:t>  All contractors must notify the Facility Manager, Area Supervisor or Project Manager of any hot work that will be performed and all hot work related fires. </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99</a:t>
            </a:fld>
            <a:endParaRPr lang="en-US"/>
          </a:p>
        </p:txBody>
      </p:sp>
    </p:spTree>
    <p:extLst>
      <p:ext uri="{BB962C8B-B14F-4D97-AF65-F5344CB8AC3E}">
        <p14:creationId xmlns:p14="http://schemas.microsoft.com/office/powerpoint/2010/main" val="329864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None/>
            </a:pPr>
            <a:r>
              <a:rPr lang="en-US" dirty="0"/>
              <a:t>Fire doors can be propped or blocked open when the building is occupied.</a:t>
            </a:r>
          </a:p>
          <a:p>
            <a:pPr marL="0" indent="0" algn="l">
              <a:buNone/>
            </a:pPr>
            <a:r>
              <a:rPr lang="en-US" dirty="0"/>
              <a:t>True or False</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a:t>
            </a:fld>
            <a:endParaRPr lang="en-US"/>
          </a:p>
        </p:txBody>
      </p:sp>
    </p:spTree>
    <p:extLst>
      <p:ext uri="{BB962C8B-B14F-4D97-AF65-F5344CB8AC3E}">
        <p14:creationId xmlns:p14="http://schemas.microsoft.com/office/powerpoint/2010/main" val="29246194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Welding, Cutting and Brazing (Subpart Q)</a:t>
            </a:r>
          </a:p>
          <a:p>
            <a:pPr marL="1371600" lvl="2" indent="-457200">
              <a:buFont typeface="Arial" panose="020B0604020202020204" pitchFamily="34" charset="0"/>
              <a:buChar char="•"/>
            </a:pPr>
            <a:r>
              <a:rPr lang="en-US" sz="2800" dirty="0"/>
              <a:t>Hot Work Safety - https://www.osha.gov/laws-regs/regulations/standardnumber/1910/1910.252</a:t>
            </a:r>
          </a:p>
          <a:p>
            <a:pPr marL="1371600" lvl="2" indent="-457200">
              <a:buFont typeface="Arial" panose="020B0604020202020204" pitchFamily="34" charset="0"/>
              <a:buChar char="•"/>
            </a:pPr>
            <a:r>
              <a:rPr lang="en-US" sz="2800" dirty="0"/>
              <a:t>Torching Safety - https://www.osha.gov/laws-regs/regulations/standardnumber/1910/1910.253</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100</a:t>
            </a:fld>
            <a:endParaRPr lang="en-US"/>
          </a:p>
        </p:txBody>
      </p:sp>
    </p:spTree>
    <p:extLst>
      <p:ext uri="{BB962C8B-B14F-4D97-AF65-F5344CB8AC3E}">
        <p14:creationId xmlns:p14="http://schemas.microsoft.com/office/powerpoint/2010/main" val="29218143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All types of hot work are fire hazards irrespective of presence of any flammable material in the vicinity. </a:t>
            </a:r>
          </a:p>
          <a:p>
            <a:r>
              <a:rPr lang="en-US" sz="1200" b="0" i="0" kern="1200" dirty="0">
                <a:solidFill>
                  <a:schemeClr val="tx1"/>
                </a:solidFill>
                <a:effectLst/>
                <a:latin typeface="+mn-lt"/>
                <a:ea typeface="+mn-ea"/>
                <a:cs typeface="+mn-cs"/>
              </a:rPr>
              <a:t>Examples of potential hazardous areas are: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fuel tanks,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gas separators,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oil treating equipment or devices and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confined spaces.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A hot work permit is required for maintenance operations involving cutting, welding, brazing, soldering, grinding and open flames in any area. It is necessary to test for the presence of flammable gases in the work area before starting any hot work.</a:t>
            </a:r>
          </a:p>
          <a:p>
            <a:r>
              <a:rPr lang="en-US" sz="1200" b="0" i="0" kern="1200" dirty="0">
                <a:solidFill>
                  <a:schemeClr val="tx1"/>
                </a:solidFill>
                <a:effectLst/>
                <a:latin typeface="+mn-lt"/>
                <a:ea typeface="+mn-ea"/>
                <a:cs typeface="+mn-cs"/>
              </a:rPr>
              <a:t>The tools associated with the hot work include electric, oxyacetylene, laser or similar welding or cutting equipment, grinders, gas torches or blow lamps for brazing, soldering, thawing pipes, torch applied flooring or roofing materials or removal of any materials. The hot work permit system is utilized to ensure that the individuals performing the work are aware of the hazards associated with hot work and that they implement control measures to help mitigate risks. The hot work permit also provides a step by step check list for hot work and a reminder to employers and workers of their fire prevention responsibilities.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101</a:t>
            </a:fld>
            <a:endParaRPr lang="en-US"/>
          </a:p>
        </p:txBody>
      </p:sp>
    </p:spTree>
    <p:extLst>
      <p:ext uri="{BB962C8B-B14F-4D97-AF65-F5344CB8AC3E}">
        <p14:creationId xmlns:p14="http://schemas.microsoft.com/office/powerpoint/2010/main" val="807842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CFR 1910.252 Welding,</a:t>
            </a:r>
            <a:r>
              <a:rPr lang="en-US" baseline="0" dirty="0"/>
              <a:t> Cutting, Brazing…</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102</a:t>
            </a:fld>
            <a:endParaRPr lang="en-US"/>
          </a:p>
        </p:txBody>
      </p:sp>
    </p:spTree>
    <p:extLst>
      <p:ext uri="{BB962C8B-B14F-4D97-AF65-F5344CB8AC3E}">
        <p14:creationId xmlns:p14="http://schemas.microsoft.com/office/powerpoint/2010/main" val="30393517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CFR 1910.252 Welding,</a:t>
            </a:r>
            <a:r>
              <a:rPr lang="en-US" baseline="0" dirty="0"/>
              <a:t> Cutting, Brazing…</a:t>
            </a:r>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103</a:t>
            </a:fld>
            <a:endParaRPr lang="en-US"/>
          </a:p>
        </p:txBody>
      </p:sp>
    </p:spTree>
    <p:extLst>
      <p:ext uri="{BB962C8B-B14F-4D97-AF65-F5344CB8AC3E}">
        <p14:creationId xmlns:p14="http://schemas.microsoft.com/office/powerpoint/2010/main" val="12948313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Individuals performing the hot work play what is perhaps the most important role in the program.  They are responsible for:</a:t>
            </a:r>
          </a:p>
          <a:p>
            <a:pPr lvl="2"/>
            <a:r>
              <a:rPr lang="en-US" sz="1200" kern="1200" dirty="0">
                <a:solidFill>
                  <a:schemeClr val="tx1"/>
                </a:solidFill>
                <a:effectLst/>
                <a:latin typeface="+mn-lt"/>
                <a:ea typeface="+mn-ea"/>
                <a:cs typeface="+mn-cs"/>
              </a:rPr>
              <a:t>Obtaining written approval from their supervisor, facility management or authorized person for the hot work to be conducted.</a:t>
            </a:r>
          </a:p>
          <a:p>
            <a:pPr lvl="2"/>
            <a:r>
              <a:rPr lang="en-US" sz="1200" kern="1200" dirty="0">
                <a:solidFill>
                  <a:schemeClr val="tx1"/>
                </a:solidFill>
                <a:effectLst/>
                <a:latin typeface="+mn-lt"/>
                <a:ea typeface="+mn-ea"/>
                <a:cs typeface="+mn-cs"/>
              </a:rPr>
              <a:t>Ensuring that conditions are </a:t>
            </a:r>
            <a:r>
              <a:rPr lang="en-US" sz="1200" b="1" u="sng" kern="1200" dirty="0">
                <a:solidFill>
                  <a:schemeClr val="tx1"/>
                </a:solidFill>
                <a:effectLst/>
                <a:latin typeface="+mn-lt"/>
                <a:ea typeface="+mn-ea"/>
                <a:cs typeface="+mn-cs"/>
              </a:rPr>
              <a:t>safe and hazard free before commencing the hot work.</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Verifying automatic fire Protection Systems (e.g., sprinklers) are in service if provided.</a:t>
            </a:r>
          </a:p>
          <a:p>
            <a:pPr lvl="2"/>
            <a:r>
              <a:rPr lang="en-US" sz="1200" kern="1200" dirty="0">
                <a:solidFill>
                  <a:schemeClr val="tx1"/>
                </a:solidFill>
                <a:effectLst/>
                <a:latin typeface="+mn-lt"/>
                <a:ea typeface="+mn-ea"/>
                <a:cs typeface="+mn-cs"/>
              </a:rPr>
              <a:t>Verifying onsite water supplies serving fire Protection Systems are in service (e.g., pumps in automatic mode and suction tanks full), if provided.</a:t>
            </a:r>
          </a:p>
          <a:p>
            <a:pPr lvl="2"/>
            <a:r>
              <a:rPr lang="en-US" sz="1200" kern="1200" dirty="0">
                <a:solidFill>
                  <a:schemeClr val="tx1"/>
                </a:solidFill>
                <a:effectLst/>
                <a:latin typeface="+mn-lt"/>
                <a:ea typeface="+mn-ea"/>
                <a:cs typeface="+mn-cs"/>
              </a:rPr>
              <a:t>Verifying there are no active or planned fire protection system impairments near the hot work area scheduled to occur during work, or during the post-work fire watch and monitoring periods. If protection is impaired or not provided and hot work that requires a permit is unavoidable, do the following:</a:t>
            </a:r>
          </a:p>
          <a:p>
            <a:pPr lvl="3"/>
            <a:r>
              <a:rPr lang="en-US" sz="1200" kern="1200" dirty="0">
                <a:solidFill>
                  <a:schemeClr val="tx1"/>
                </a:solidFill>
                <a:effectLst/>
                <a:latin typeface="+mn-lt"/>
                <a:ea typeface="+mn-ea"/>
                <a:cs typeface="+mn-cs"/>
              </a:rPr>
              <a:t>Delay the work until protection is restored.</a:t>
            </a:r>
          </a:p>
          <a:p>
            <a:pPr lvl="3"/>
            <a:r>
              <a:rPr lang="en-US" sz="1200" kern="1200" dirty="0">
                <a:solidFill>
                  <a:schemeClr val="tx1"/>
                </a:solidFill>
                <a:effectLst/>
                <a:latin typeface="+mn-lt"/>
                <a:ea typeface="+mn-ea"/>
                <a:cs typeface="+mn-cs"/>
              </a:rPr>
              <a:t>Treat the unprotected area as a hot work high-risk area and provide additional required precautions, which may include extra measures to ensure combustibles have been identified and removed or isolated; laying charged firefighting hoses and stationing trained firefighting personnel in the hot work area; increasing post-work watch and monitoring periods from; and/or requiring permit authorization by senior management.</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105</a:t>
            </a:fld>
            <a:endParaRPr lang="en-US"/>
          </a:p>
        </p:txBody>
      </p:sp>
    </p:spTree>
    <p:extLst>
      <p:ext uri="{BB962C8B-B14F-4D97-AF65-F5344CB8AC3E}">
        <p14:creationId xmlns:p14="http://schemas.microsoft.com/office/powerpoint/2010/main" val="11576439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Individuals performing the hot work play what is perhaps the most important role in the program.  They are responsible for:</a:t>
            </a:r>
          </a:p>
          <a:p>
            <a:pPr lvl="2"/>
            <a:r>
              <a:rPr lang="en-US" sz="1200" kern="1200" dirty="0">
                <a:solidFill>
                  <a:schemeClr val="tx1"/>
                </a:solidFill>
                <a:effectLst/>
                <a:latin typeface="+mn-lt"/>
                <a:ea typeface="+mn-ea"/>
                <a:cs typeface="+mn-cs"/>
              </a:rPr>
              <a:t>Obtaining written approval from their supervisor, facility management or authorized person for the hot work to be conducted.</a:t>
            </a:r>
          </a:p>
          <a:p>
            <a:pPr lvl="2"/>
            <a:r>
              <a:rPr lang="en-US" sz="1200" kern="1200" dirty="0">
                <a:solidFill>
                  <a:schemeClr val="tx1"/>
                </a:solidFill>
                <a:effectLst/>
                <a:latin typeface="+mn-lt"/>
                <a:ea typeface="+mn-ea"/>
                <a:cs typeface="+mn-cs"/>
              </a:rPr>
              <a:t>Ensuring that conditions are </a:t>
            </a:r>
            <a:r>
              <a:rPr lang="en-US" sz="1200" b="1" u="sng" kern="1200" dirty="0">
                <a:solidFill>
                  <a:schemeClr val="tx1"/>
                </a:solidFill>
                <a:effectLst/>
                <a:latin typeface="+mn-lt"/>
                <a:ea typeface="+mn-ea"/>
                <a:cs typeface="+mn-cs"/>
              </a:rPr>
              <a:t>safe and hazard free before commencing the hot work.</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Verifying automatic fire protection systems (e.g., sprinklers) are in service if provided.</a:t>
            </a:r>
          </a:p>
          <a:p>
            <a:pPr lvl="2"/>
            <a:r>
              <a:rPr lang="en-US" sz="1200" kern="1200" dirty="0">
                <a:solidFill>
                  <a:schemeClr val="tx1"/>
                </a:solidFill>
                <a:effectLst/>
                <a:latin typeface="+mn-lt"/>
                <a:ea typeface="+mn-ea"/>
                <a:cs typeface="+mn-cs"/>
              </a:rPr>
              <a:t>Verifying onsite water supplies serving fire protection systems are in service (e.g., pumps in automatic mode and suction tanks full), if provided.</a:t>
            </a:r>
          </a:p>
          <a:p>
            <a:pPr lvl="2"/>
            <a:r>
              <a:rPr lang="en-US" sz="1200" kern="1200" dirty="0">
                <a:solidFill>
                  <a:schemeClr val="tx1"/>
                </a:solidFill>
                <a:effectLst/>
                <a:latin typeface="+mn-lt"/>
                <a:ea typeface="+mn-ea"/>
                <a:cs typeface="+mn-cs"/>
              </a:rPr>
              <a:t>Verifying there are no active or planned fire protection system impairments near the hot work area scheduled to occur during work, or during the post-work fire watch and monitoring periods. If protection is impaired or not provided and hot work that requires a permit is unavoidable, do the following:</a:t>
            </a:r>
          </a:p>
          <a:p>
            <a:pPr lvl="3"/>
            <a:r>
              <a:rPr lang="en-US" sz="1200" kern="1200" dirty="0">
                <a:solidFill>
                  <a:schemeClr val="tx1"/>
                </a:solidFill>
                <a:effectLst/>
                <a:latin typeface="+mn-lt"/>
                <a:ea typeface="+mn-ea"/>
                <a:cs typeface="+mn-cs"/>
              </a:rPr>
              <a:t>Delay the work until protection is restored.</a:t>
            </a:r>
          </a:p>
          <a:p>
            <a:pPr lvl="3"/>
            <a:r>
              <a:rPr lang="en-US" sz="1200" kern="1200" dirty="0">
                <a:solidFill>
                  <a:schemeClr val="tx1"/>
                </a:solidFill>
                <a:effectLst/>
                <a:latin typeface="+mn-lt"/>
                <a:ea typeface="+mn-ea"/>
                <a:cs typeface="+mn-cs"/>
              </a:rPr>
              <a:t>Treat the unprotected area as a hot work high-risk area and provide additional required precautions, which may include extra measures to ensure combustibles have been identified and removed or isolated; laying charged firefighting hoses and stationing trained firefighting personnel in the hot work area; increasing post-work watch and monitoring periods from; and/or requiring permit authorization by senior management.</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106</a:t>
            </a:fld>
            <a:endParaRPr lang="en-US"/>
          </a:p>
        </p:txBody>
      </p:sp>
    </p:spTree>
    <p:extLst>
      <p:ext uri="{BB962C8B-B14F-4D97-AF65-F5344CB8AC3E}">
        <p14:creationId xmlns:p14="http://schemas.microsoft.com/office/powerpoint/2010/main" val="31931465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Individuals performing the hot work play what is perhaps the most important role in the program.  They are responsible for:</a:t>
            </a:r>
          </a:p>
          <a:p>
            <a:pPr lvl="2"/>
            <a:r>
              <a:rPr lang="en-US" sz="1200" kern="1200" dirty="0">
                <a:solidFill>
                  <a:schemeClr val="tx1"/>
                </a:solidFill>
                <a:effectLst/>
                <a:latin typeface="+mn-lt"/>
                <a:ea typeface="+mn-ea"/>
                <a:cs typeface="+mn-cs"/>
              </a:rPr>
              <a:t>Being prepared to contact their supervisors should conditions change or warrant reassessment during the hot work project.</a:t>
            </a:r>
          </a:p>
          <a:p>
            <a:pPr lvl="2"/>
            <a:r>
              <a:rPr lang="en-US" sz="1200" kern="1200" dirty="0">
                <a:solidFill>
                  <a:schemeClr val="tx1"/>
                </a:solidFill>
                <a:effectLst/>
                <a:latin typeface="+mn-lt"/>
                <a:ea typeface="+mn-ea"/>
                <a:cs typeface="+mn-cs"/>
              </a:rPr>
              <a:t>Using appropriate personal protective equipment (PPE) while performing hot work (welding helmet, gloves, jackets, chaps, etc.)</a:t>
            </a:r>
          </a:p>
          <a:p>
            <a:pPr lvl="2"/>
            <a:r>
              <a:rPr lang="en-US" sz="1200" kern="1200" dirty="0">
                <a:solidFill>
                  <a:schemeClr val="tx1"/>
                </a:solidFill>
                <a:effectLst/>
                <a:latin typeface="+mn-lt"/>
                <a:ea typeface="+mn-ea"/>
                <a:cs typeface="+mn-cs"/>
              </a:rPr>
              <a:t>Completing the appropriate section(s) of the hot work permit.</a:t>
            </a:r>
          </a:p>
          <a:p>
            <a:pPr lvl="2"/>
            <a:r>
              <a:rPr lang="en-US" sz="1200" kern="1200" dirty="0">
                <a:solidFill>
                  <a:schemeClr val="tx1"/>
                </a:solidFill>
                <a:effectLst/>
                <a:latin typeface="+mn-lt"/>
                <a:ea typeface="+mn-ea"/>
                <a:cs typeface="+mn-cs"/>
              </a:rPr>
              <a:t>Returning the completed hot work permit to their supervisor.</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107</a:t>
            </a:fld>
            <a:endParaRPr lang="en-US"/>
          </a:p>
        </p:txBody>
      </p:sp>
    </p:spTree>
    <p:extLst>
      <p:ext uri="{BB962C8B-B14F-4D97-AF65-F5344CB8AC3E}">
        <p14:creationId xmlns:p14="http://schemas.microsoft.com/office/powerpoint/2010/main" val="11246536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Responsibilities</a:t>
            </a:r>
          </a:p>
          <a:p>
            <a:pPr marL="1257300" lvl="2" indent="-342900">
              <a:buFont typeface="Arial" panose="020B0604020202020204" pitchFamily="34" charset="0"/>
              <a:buChar char="•"/>
            </a:pPr>
            <a:r>
              <a:rPr lang="en-US" sz="2400" dirty="0"/>
              <a:t>Being aware of the inherent hazards involved in the hot work.</a:t>
            </a:r>
          </a:p>
          <a:p>
            <a:pPr marL="1257300" lvl="2" indent="-342900">
              <a:buFont typeface="Arial" panose="020B0604020202020204" pitchFamily="34" charset="0"/>
              <a:buChar char="•"/>
            </a:pPr>
            <a:r>
              <a:rPr lang="en-US" sz="2400" dirty="0"/>
              <a:t>Ensuring that safe conditions are maintained during the hot work.</a:t>
            </a:r>
          </a:p>
          <a:p>
            <a:pPr marL="1257300" lvl="2" indent="-342900">
              <a:buFont typeface="Arial" panose="020B0604020202020204" pitchFamily="34" charset="0"/>
              <a:buChar char="•"/>
            </a:pPr>
            <a:r>
              <a:rPr lang="en-US" sz="2400" dirty="0"/>
              <a:t>Ensuring that appropriate fire extinguishers are readily available.</a:t>
            </a:r>
          </a:p>
          <a:p>
            <a:pPr marL="1257300" lvl="2" indent="-342900">
              <a:buFont typeface="Arial" panose="020B0604020202020204" pitchFamily="34" charset="0"/>
              <a:buChar char="•"/>
            </a:pPr>
            <a:r>
              <a:rPr lang="en-US" sz="2400" dirty="0"/>
              <a:t>Knowing how to report a fire or other emergency situation.</a:t>
            </a:r>
          </a:p>
          <a:p>
            <a:pPr marL="1257300" lvl="2" indent="-342900">
              <a:buFont typeface="Arial" panose="020B0604020202020204" pitchFamily="34" charset="0"/>
              <a:buChar char="•"/>
            </a:pPr>
            <a:r>
              <a:rPr lang="en-US" sz="2400" dirty="0"/>
              <a:t>Maintaining the watch and monitoring period, after the work is completed.</a:t>
            </a:r>
          </a:p>
          <a:p>
            <a:pPr marL="1257300" lvl="2" indent="-342900">
              <a:buFont typeface="Arial" panose="020B0604020202020204" pitchFamily="34" charset="0"/>
              <a:buChar char="•"/>
            </a:pPr>
            <a:r>
              <a:rPr lang="en-US" sz="2400" dirty="0"/>
              <a:t>Using the appropriate PPE.</a:t>
            </a:r>
          </a:p>
          <a:p>
            <a:pPr marL="1257300" lvl="2" indent="-342900">
              <a:buFont typeface="Arial" panose="020B0604020202020204" pitchFamily="34" charset="0"/>
              <a:buChar char="•"/>
            </a:pPr>
            <a:r>
              <a:rPr lang="en-US" sz="2400" dirty="0"/>
              <a:t>Completion of the appropriate section of the hot work permit.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Fire Watch shall be maintained for at least a half-hour after completion of welding or cutting operations to detect and extinguish possible smoldering fires.</a:t>
            </a:r>
          </a:p>
          <a:p>
            <a:pPr marL="1257300" lvl="2" indent="-342900">
              <a:buFont typeface="Arial" panose="020B0604020202020204" pitchFamily="34" charset="0"/>
              <a:buChar char="•"/>
            </a:pPr>
            <a:endParaRPr lang="en-US" sz="2400" dirty="0"/>
          </a:p>
          <a:p>
            <a:endParaRPr lang="en-US" dirty="0"/>
          </a:p>
          <a:p>
            <a:r>
              <a:rPr lang="en-US" sz="1200" b="0" i="0" kern="1200" dirty="0">
                <a:solidFill>
                  <a:schemeClr val="tx1"/>
                </a:solidFill>
                <a:effectLst/>
                <a:latin typeface="+mn-lt"/>
                <a:ea typeface="+mn-ea"/>
                <a:cs typeface="+mn-cs"/>
              </a:rPr>
              <a:t>1910.252(a)(2)(iii)Fire watch.</a:t>
            </a:r>
          </a:p>
          <a:p>
            <a:r>
              <a:rPr lang="en-US" sz="1200" b="0" i="0" kern="1200" dirty="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r>
              <a:rPr lang="en-US" sz="1200" b="0" i="0" kern="1200" dirty="0">
                <a:solidFill>
                  <a:schemeClr val="tx1"/>
                </a:solidFill>
                <a:effectLst/>
                <a:latin typeface="+mn-lt"/>
                <a:ea typeface="+mn-ea"/>
                <a:cs typeface="+mn-cs"/>
              </a:rPr>
              <a:t>1910.252(a)(2)(iii)(A)(1)Appreciable combustible material, in building construction or contents, closer than 35 feet (10.7 m) to the point of operation.</a:t>
            </a:r>
          </a:p>
          <a:p>
            <a:r>
              <a:rPr lang="en-US" sz="1200" b="0" i="0" kern="1200" dirty="0">
                <a:solidFill>
                  <a:schemeClr val="tx1"/>
                </a:solidFill>
                <a:effectLst/>
                <a:latin typeface="+mn-lt"/>
                <a:ea typeface="+mn-ea"/>
                <a:cs typeface="+mn-cs"/>
              </a:rPr>
              <a:t>1910.252(a)(2)(iii)(A)(2)Appreciable combustibles are more than 35 feet (10.7 m) away but are easily ignited by sparks.</a:t>
            </a:r>
          </a:p>
          <a:p>
            <a:r>
              <a:rPr lang="en-US" sz="1200" b="0" i="0" kern="1200" dirty="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r>
              <a:rPr lang="en-US" sz="1200" b="0" i="0" kern="1200" dirty="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r>
              <a:rPr lang="en-US" sz="1200" b="0" i="0" kern="1200" dirty="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108</a:t>
            </a:fld>
            <a:endParaRPr lang="en-US"/>
          </a:p>
        </p:txBody>
      </p:sp>
    </p:spTree>
    <p:extLst>
      <p:ext uri="{BB962C8B-B14F-4D97-AF65-F5344CB8AC3E}">
        <p14:creationId xmlns:p14="http://schemas.microsoft.com/office/powerpoint/2010/main" val="28200188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Responsibilities</a:t>
            </a:r>
          </a:p>
          <a:p>
            <a:pPr marL="1257300" lvl="2" indent="-342900">
              <a:buFont typeface="Arial" panose="020B0604020202020204" pitchFamily="34" charset="0"/>
              <a:buChar char="•"/>
            </a:pPr>
            <a:r>
              <a:rPr lang="en-US" sz="2400" dirty="0"/>
              <a:t>Being aware of the inherent hazards involved in the hot work.</a:t>
            </a:r>
          </a:p>
          <a:p>
            <a:pPr marL="1257300" lvl="2" indent="-342900">
              <a:buFont typeface="Arial" panose="020B0604020202020204" pitchFamily="34" charset="0"/>
              <a:buChar char="•"/>
            </a:pPr>
            <a:r>
              <a:rPr lang="en-US" sz="2400" dirty="0"/>
              <a:t>Ensuring that safe conditions are maintained during the hot work.</a:t>
            </a:r>
          </a:p>
          <a:p>
            <a:pPr marL="1257300" lvl="2" indent="-342900">
              <a:buFont typeface="Arial" panose="020B0604020202020204" pitchFamily="34" charset="0"/>
              <a:buChar char="•"/>
            </a:pPr>
            <a:r>
              <a:rPr lang="en-US" sz="2400" dirty="0"/>
              <a:t>Ensuring that appropriate fire extinguishers are readily available.</a:t>
            </a:r>
          </a:p>
          <a:p>
            <a:pPr marL="1257300" lvl="2" indent="-342900">
              <a:buFont typeface="Arial" panose="020B0604020202020204" pitchFamily="34" charset="0"/>
              <a:buChar char="•"/>
            </a:pPr>
            <a:r>
              <a:rPr lang="en-US" sz="2400" dirty="0"/>
              <a:t>Knowing how to report a fire or other emergency situation.</a:t>
            </a:r>
          </a:p>
          <a:p>
            <a:pPr marL="1257300" lvl="2" indent="-342900">
              <a:buFont typeface="Arial" panose="020B0604020202020204" pitchFamily="34" charset="0"/>
              <a:buChar char="•"/>
            </a:pPr>
            <a:r>
              <a:rPr lang="en-US" sz="2400" dirty="0"/>
              <a:t>Maintaining the watch and monitoring period, after the work is completed.</a:t>
            </a:r>
          </a:p>
          <a:p>
            <a:pPr marL="1257300" lvl="2" indent="-342900">
              <a:buFont typeface="Arial" panose="020B0604020202020204" pitchFamily="34" charset="0"/>
              <a:buChar char="•"/>
            </a:pPr>
            <a:r>
              <a:rPr lang="en-US" sz="2400" dirty="0"/>
              <a:t>Using the appropriate PPE.</a:t>
            </a:r>
          </a:p>
          <a:p>
            <a:pPr marL="1257300" lvl="2" indent="-342900">
              <a:buFont typeface="Arial" panose="020B0604020202020204" pitchFamily="34" charset="0"/>
              <a:buChar char="•"/>
            </a:pPr>
            <a:r>
              <a:rPr lang="en-US" sz="2400" dirty="0"/>
              <a:t>Completion of the appropriate section of the hot work permit.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Fire Watch shall be maintained for at least a half-hour after completion of welding or cutting operations to detect and extinguish possible smoldering fires.</a:t>
            </a:r>
          </a:p>
          <a:p>
            <a:pPr marL="1257300" lvl="2" indent="-342900">
              <a:buFont typeface="Arial" panose="020B0604020202020204" pitchFamily="34" charset="0"/>
              <a:buChar char="•"/>
            </a:pPr>
            <a:endParaRPr lang="en-US" sz="2400" dirty="0"/>
          </a:p>
          <a:p>
            <a:endParaRPr lang="en-US" dirty="0"/>
          </a:p>
          <a:p>
            <a:r>
              <a:rPr lang="en-US" sz="1200" b="0" i="0" kern="1200" dirty="0">
                <a:solidFill>
                  <a:schemeClr val="tx1"/>
                </a:solidFill>
                <a:effectLst/>
                <a:latin typeface="+mn-lt"/>
                <a:ea typeface="+mn-ea"/>
                <a:cs typeface="+mn-cs"/>
              </a:rPr>
              <a:t>1910.252(a)(2)(iii)Fire watch.</a:t>
            </a:r>
          </a:p>
          <a:p>
            <a:r>
              <a:rPr lang="en-US" sz="1200" b="0" i="0" kern="1200" dirty="0">
                <a:solidFill>
                  <a:schemeClr val="tx1"/>
                </a:solidFill>
                <a:effectLst/>
                <a:latin typeface="+mn-lt"/>
                <a:ea typeface="+mn-ea"/>
                <a:cs typeface="+mn-cs"/>
              </a:rPr>
              <a:t>1910.252(a)(2)(iii)(A)Fire watchers shall be required whenever welding or cutting is performed in locations where other than a minor fire might develop, or any of the following conditions exist:</a:t>
            </a:r>
          </a:p>
          <a:p>
            <a:r>
              <a:rPr lang="en-US" sz="1200" b="0" i="0" kern="1200" dirty="0">
                <a:solidFill>
                  <a:schemeClr val="tx1"/>
                </a:solidFill>
                <a:effectLst/>
                <a:latin typeface="+mn-lt"/>
                <a:ea typeface="+mn-ea"/>
                <a:cs typeface="+mn-cs"/>
              </a:rPr>
              <a:t>1910.252(a)(2)(iii)(A)(1)Appreciable combustible material, in building construction or contents, closer than 35 feet (10.7 m) to the point of operation.</a:t>
            </a:r>
          </a:p>
          <a:p>
            <a:r>
              <a:rPr lang="en-US" sz="1200" b="0" i="0" kern="1200" dirty="0">
                <a:solidFill>
                  <a:schemeClr val="tx1"/>
                </a:solidFill>
                <a:effectLst/>
                <a:latin typeface="+mn-lt"/>
                <a:ea typeface="+mn-ea"/>
                <a:cs typeface="+mn-cs"/>
              </a:rPr>
              <a:t>1910.252(a)(2)(iii)(A)(2)Appreciable combustibles are more than 35 feet (10.7 m) away but are easily ignited by sparks.</a:t>
            </a:r>
          </a:p>
          <a:p>
            <a:r>
              <a:rPr lang="en-US" sz="1200" b="0" i="0" kern="1200" dirty="0">
                <a:solidFill>
                  <a:schemeClr val="tx1"/>
                </a:solidFill>
                <a:effectLst/>
                <a:latin typeface="+mn-lt"/>
                <a:ea typeface="+mn-ea"/>
                <a:cs typeface="+mn-cs"/>
              </a:rPr>
              <a:t>1910.252(a)(2)(iii)(A)(3)Wall or floor openings within a 35-foot (10.7 m) radius expose combustible material in adjacent areas including concealed spaces in walls or floors.</a:t>
            </a:r>
          </a:p>
          <a:p>
            <a:r>
              <a:rPr lang="en-US" sz="1200" b="0" i="0" kern="1200" dirty="0">
                <a:solidFill>
                  <a:schemeClr val="tx1"/>
                </a:solidFill>
                <a:effectLst/>
                <a:latin typeface="+mn-lt"/>
                <a:ea typeface="+mn-ea"/>
                <a:cs typeface="+mn-cs"/>
              </a:rPr>
              <a:t>1910.252(a)(2)(iii)(A)(4)Combustible materials are adjacent to the opposite side of metal partitions, walls, ceilings, or roofs and are likely to be ignited by conduction or radiation.</a:t>
            </a:r>
          </a:p>
          <a:p>
            <a:r>
              <a:rPr lang="en-US" sz="1200" b="0" i="0" kern="1200" dirty="0">
                <a:solidFill>
                  <a:schemeClr val="tx1"/>
                </a:solidFill>
                <a:effectLst/>
                <a:latin typeface="+mn-lt"/>
                <a:ea typeface="+mn-ea"/>
                <a:cs typeface="+mn-cs"/>
              </a:rPr>
              <a:t>1910.252(a)(2)(iii)(B)Fire watchers shall have fire extinguishing equipment readily available and be trained in its use. They shall be familiar with facilities for sounding an alarm in the event of a fire. They shall watch for fires in all exposed areas, try to extinguish them only when obviously within the capacity of the equipment available, or otherwise sound the alarm. A fire watch shall be maintained for at least a half hour after completion of welding or cutting operations to detect and extinguish possible smoldering fires.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109</a:t>
            </a:fld>
            <a:endParaRPr lang="en-US"/>
          </a:p>
        </p:txBody>
      </p:sp>
    </p:spTree>
    <p:extLst>
      <p:ext uri="{BB962C8B-B14F-4D97-AF65-F5344CB8AC3E}">
        <p14:creationId xmlns:p14="http://schemas.microsoft.com/office/powerpoint/2010/main" val="40925769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Responsibilities</a:t>
            </a:r>
          </a:p>
          <a:p>
            <a:pPr marL="1257300" lvl="2" indent="-342900">
              <a:buFont typeface="Arial" panose="020B0604020202020204" pitchFamily="34" charset="0"/>
              <a:buChar char="•"/>
            </a:pPr>
            <a:r>
              <a:rPr lang="en-US" sz="2400" dirty="0"/>
              <a:t>Maintaining cutting or welding equipment in a safe operating condition.</a:t>
            </a:r>
          </a:p>
          <a:p>
            <a:pPr marL="1257300" lvl="2" indent="-342900">
              <a:buFont typeface="Arial" panose="020B0604020202020204" pitchFamily="34" charset="0"/>
              <a:buChar char="•"/>
            </a:pPr>
            <a:r>
              <a:rPr lang="en-US" sz="2400" dirty="0"/>
              <a:t>Ensuring the precautions listed on the Hot Work Permit is understood by the person(s) performing the permitted cutting, welding or brazing operations.</a:t>
            </a:r>
          </a:p>
          <a:p>
            <a:endParaRPr lang="en-US" dirty="0"/>
          </a:p>
        </p:txBody>
      </p:sp>
      <p:sp>
        <p:nvSpPr>
          <p:cNvPr id="4" name="Slide Number Placeholder 3"/>
          <p:cNvSpPr>
            <a:spLocks noGrp="1"/>
          </p:cNvSpPr>
          <p:nvPr>
            <p:ph type="sldNum" sz="quarter" idx="10"/>
          </p:nvPr>
        </p:nvSpPr>
        <p:spPr/>
        <p:txBody>
          <a:bodyPr/>
          <a:lstStyle/>
          <a:p>
            <a:fld id="{E79308E7-5E0A-4C7F-9557-F25207725643}" type="slidenum">
              <a:rPr lang="en-US" smtClean="0"/>
              <a:t>110</a:t>
            </a:fld>
            <a:endParaRPr lang="en-US"/>
          </a:p>
        </p:txBody>
      </p:sp>
    </p:spTree>
    <p:extLst>
      <p:ext uri="{BB962C8B-B14F-4D97-AF65-F5344CB8AC3E}">
        <p14:creationId xmlns:p14="http://schemas.microsoft.com/office/powerpoint/2010/main" val="91625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1918482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166183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787858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64217" y="457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64217"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47417" y="1981200"/>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47417" y="4114800"/>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564217" y="6265863"/>
            <a:ext cx="2540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775200" y="6248400"/>
            <a:ext cx="38608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9347200" y="6248400"/>
            <a:ext cx="2540000" cy="457200"/>
          </a:xfrm>
        </p:spPr>
        <p:txBody>
          <a:bodyPr/>
          <a:lstStyle>
            <a:lvl1pPr>
              <a:defRPr/>
            </a:lvl1pPr>
          </a:lstStyle>
          <a:p>
            <a:fld id="{D8DAFAE0-1E6F-4ED3-8E80-C63AB43D82E3}" type="slidenum">
              <a:rPr lang="en-US" altLang="en-US"/>
              <a:pPr/>
              <a:t>‹#›</a:t>
            </a:fld>
            <a:endParaRPr lang="en-US" altLang="en-US"/>
          </a:p>
        </p:txBody>
      </p:sp>
    </p:spTree>
    <p:extLst>
      <p:ext uri="{BB962C8B-B14F-4D97-AF65-F5344CB8AC3E}">
        <p14:creationId xmlns:p14="http://schemas.microsoft.com/office/powerpoint/2010/main" val="3432029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mparison 2">
    <p:spTree>
      <p:nvGrpSpPr>
        <p:cNvPr id="1" name=""/>
        <p:cNvGrpSpPr/>
        <p:nvPr/>
      </p:nvGrpSpPr>
      <p:grpSpPr>
        <a:xfrm>
          <a:off x="0" y="0"/>
          <a:ext cx="0" cy="0"/>
          <a:chOff x="0" y="0"/>
          <a:chExt cx="0" cy="0"/>
        </a:xfrm>
      </p:grpSpPr>
      <p:sp>
        <p:nvSpPr>
          <p:cNvPr id="7" name="Rectangle 6"/>
          <p:cNvSpPr/>
          <p:nvPr/>
        </p:nvSpPr>
        <p:spPr>
          <a:xfrm>
            <a:off x="477795" y="1358539"/>
            <a:ext cx="11079891" cy="4992835"/>
          </a:xfrm>
          <a:prstGeom prst="rect">
            <a:avLst/>
          </a:prstGeom>
          <a:solidFill>
            <a:srgbClr val="E6E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sz="1350" dirty="0">
              <a:solidFill>
                <a:schemeClr val="tx1">
                  <a:lumMod val="65000"/>
                  <a:lumOff val="35000"/>
                </a:schemeClr>
              </a:solidFill>
            </a:endParaRPr>
          </a:p>
        </p:txBody>
      </p:sp>
      <p:sp>
        <p:nvSpPr>
          <p:cNvPr id="8" name="Date Placeholder 3"/>
          <p:cNvSpPr>
            <a:spLocks noGrp="1"/>
          </p:cNvSpPr>
          <p:nvPr>
            <p:ph type="dt" sz="half" idx="10"/>
          </p:nvPr>
        </p:nvSpPr>
        <p:spPr>
          <a:xfrm>
            <a:off x="319217" y="6356352"/>
            <a:ext cx="2743200" cy="365125"/>
          </a:xfrm>
        </p:spPr>
        <p:txBody>
          <a:bodyPr/>
          <a:lstStyle>
            <a:lvl1pPr>
              <a:defRPr sz="675">
                <a:solidFill>
                  <a:schemeClr val="tx1">
                    <a:lumMod val="65000"/>
                    <a:lumOff val="35000"/>
                  </a:schemeClr>
                </a:solidFill>
              </a:defRPr>
            </a:lvl1pPr>
          </a:lstStyle>
          <a:p>
            <a:pPr defTabSz="457200" fontAlgn="base">
              <a:spcBef>
                <a:spcPct val="0"/>
              </a:spcBef>
              <a:spcAft>
                <a:spcPct val="0"/>
              </a:spcAft>
              <a:defRPr/>
            </a:pPr>
            <a:fld id="{DC955B40-983A-489B-9595-B5387E789F66}" type="datetime1">
              <a:rPr lang="en-US" smtClean="0">
                <a:solidFill>
                  <a:prstClr val="black">
                    <a:tint val="75000"/>
                  </a:prstClr>
                </a:solidFill>
                <a:latin typeface="Arial" charset="0"/>
              </a:rPr>
              <a:pPr defTabSz="457200" fontAlgn="base">
                <a:spcBef>
                  <a:spcPct val="0"/>
                </a:spcBef>
                <a:spcAft>
                  <a:spcPct val="0"/>
                </a:spcAft>
                <a:defRPr/>
              </a:pPr>
              <a:t>1/26/2022</a:t>
            </a:fld>
            <a:endParaRPr lang="en-US" dirty="0">
              <a:solidFill>
                <a:prstClr val="black">
                  <a:tint val="75000"/>
                </a:prstClr>
              </a:solidFill>
              <a:latin typeface="Arial" charset="0"/>
            </a:endParaRPr>
          </a:p>
        </p:txBody>
      </p:sp>
      <p:sp>
        <p:nvSpPr>
          <p:cNvPr id="9" name="Footer Placeholder 4"/>
          <p:cNvSpPr>
            <a:spLocks noGrp="1"/>
          </p:cNvSpPr>
          <p:nvPr>
            <p:ph type="ftr" sz="quarter" idx="11"/>
          </p:nvPr>
        </p:nvSpPr>
        <p:spPr>
          <a:xfrm>
            <a:off x="4038600" y="6356352"/>
            <a:ext cx="4114800" cy="365125"/>
          </a:xfrm>
        </p:spPr>
        <p:txBody>
          <a:bodyPr/>
          <a:lstStyle>
            <a:lvl1pPr>
              <a:defRPr sz="675">
                <a:solidFill>
                  <a:schemeClr val="tx1">
                    <a:lumMod val="65000"/>
                    <a:lumOff val="35000"/>
                  </a:schemeClr>
                </a:solidFill>
              </a:defRPr>
            </a:lvl1pPr>
          </a:lstStyle>
          <a:p>
            <a:pPr defTabSz="457200" fontAlgn="base">
              <a:spcBef>
                <a:spcPct val="0"/>
              </a:spcBef>
              <a:spcAft>
                <a:spcPct val="0"/>
              </a:spcAft>
              <a:defRPr/>
            </a:pPr>
            <a:endParaRPr lang="en-US" dirty="0">
              <a:solidFill>
                <a:prstClr val="black">
                  <a:tint val="75000"/>
                </a:prstClr>
              </a:solidFill>
              <a:latin typeface="Arial" charset="0"/>
            </a:endParaRPr>
          </a:p>
        </p:txBody>
      </p:sp>
      <p:sp>
        <p:nvSpPr>
          <p:cNvPr id="10" name="Slide Number Placeholder 5"/>
          <p:cNvSpPr>
            <a:spLocks noGrp="1"/>
          </p:cNvSpPr>
          <p:nvPr>
            <p:ph type="sldNum" sz="quarter" idx="12"/>
          </p:nvPr>
        </p:nvSpPr>
        <p:spPr>
          <a:xfrm>
            <a:off x="8610600" y="6356352"/>
            <a:ext cx="2743200" cy="365125"/>
          </a:xfrm>
        </p:spPr>
        <p:txBody>
          <a:bodyPr/>
          <a:lstStyle>
            <a:lvl1pPr>
              <a:defRPr/>
            </a:lvl1pPr>
          </a:lstStyle>
          <a:p>
            <a:pPr defTabSz="457200" fontAlgn="base">
              <a:spcBef>
                <a:spcPct val="0"/>
              </a:spcBef>
              <a:spcAft>
                <a:spcPct val="0"/>
              </a:spcAft>
              <a:defRPr/>
            </a:pPr>
            <a:fld id="{C9062C6E-31DB-4404-B55C-49A7D76044BD}" type="slidenum">
              <a:rPr lang="en-US" smtClean="0">
                <a:solidFill>
                  <a:prstClr val="black">
                    <a:tint val="75000"/>
                  </a:prstClr>
                </a:solidFill>
                <a:latin typeface="Arial" charset="0"/>
              </a:rPr>
              <a:pPr defTabSz="457200" fontAlgn="base">
                <a:spcBef>
                  <a:spcPct val="0"/>
                </a:spcBef>
                <a:spcAft>
                  <a:spcPct val="0"/>
                </a:spcAft>
                <a:defRPr/>
              </a:pPr>
              <a:t>‹#›</a:t>
            </a:fld>
            <a:endParaRPr lang="en-US" dirty="0">
              <a:solidFill>
                <a:prstClr val="black">
                  <a:tint val="75000"/>
                </a:prstClr>
              </a:solidFill>
              <a:latin typeface="Arial" charset="0"/>
            </a:endParaRPr>
          </a:p>
        </p:txBody>
      </p:sp>
      <p:cxnSp>
        <p:nvCxnSpPr>
          <p:cNvPr id="11" name="Straight Connector 10"/>
          <p:cNvCxnSpPr/>
          <p:nvPr/>
        </p:nvCxnSpPr>
        <p:spPr>
          <a:xfrm>
            <a:off x="408216" y="6435270"/>
            <a:ext cx="11174187"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2" cstate="email">
            <a:extLst>
              <a:ext uri="{28A0092B-C50C-407E-A947-70E740481C1C}">
                <a14:useLocalDpi xmlns:a14="http://schemas.microsoft.com/office/drawing/2010/main" val="0"/>
              </a:ext>
            </a:extLst>
          </a:blip>
          <a:srcRect l="25758" r="30485"/>
          <a:stretch/>
        </p:blipFill>
        <p:spPr>
          <a:xfrm>
            <a:off x="9790176" y="233368"/>
            <a:ext cx="1780032" cy="688809"/>
          </a:xfrm>
          <a:prstGeom prst="rect">
            <a:avLst/>
          </a:prstGeom>
        </p:spPr>
      </p:pic>
      <p:cxnSp>
        <p:nvCxnSpPr>
          <p:cNvPr id="17" name="Straight Connector 16"/>
          <p:cNvCxnSpPr/>
          <p:nvPr/>
        </p:nvCxnSpPr>
        <p:spPr>
          <a:xfrm>
            <a:off x="394607" y="971552"/>
            <a:ext cx="1117418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3"/>
          </p:nvPr>
        </p:nvSpPr>
        <p:spPr>
          <a:xfrm>
            <a:off x="1696041" y="233365"/>
            <a:ext cx="8172451" cy="738187"/>
          </a:xfrm>
        </p:spPr>
        <p:txBody>
          <a:bodyPr>
            <a:normAutofit/>
          </a:bodyPr>
          <a:lstStyle>
            <a:lvl1pPr marL="0" indent="0">
              <a:buFontTx/>
              <a:buNone/>
              <a:defRPr sz="33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1" name="Content Placeholder 20"/>
          <p:cNvSpPr>
            <a:spLocks noGrp="1"/>
          </p:cNvSpPr>
          <p:nvPr>
            <p:ph sz="quarter" idx="14"/>
          </p:nvPr>
        </p:nvSpPr>
        <p:spPr>
          <a:xfrm>
            <a:off x="744538" y="1516065"/>
            <a:ext cx="10609263"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4608" y="236766"/>
            <a:ext cx="1222637" cy="718457"/>
          </a:xfrm>
          <a:prstGeom prst="rect">
            <a:avLst/>
          </a:prstGeom>
        </p:spPr>
      </p:pic>
      <p:cxnSp>
        <p:nvCxnSpPr>
          <p:cNvPr id="23" name="Straight Connector 22"/>
          <p:cNvCxnSpPr/>
          <p:nvPr/>
        </p:nvCxnSpPr>
        <p:spPr>
          <a:xfrm>
            <a:off x="1690007" y="302081"/>
            <a:ext cx="0" cy="579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869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67097"/>
            <a:ext cx="5181600" cy="4909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67097"/>
            <a:ext cx="5181600" cy="4909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fontAlgn="base">
              <a:spcBef>
                <a:spcPct val="0"/>
              </a:spcBef>
              <a:spcAft>
                <a:spcPct val="0"/>
              </a:spcAft>
              <a:defRPr/>
            </a:pPr>
            <a:fld id="{DC955B40-983A-489B-9595-B5387E789F66}" type="datetime1">
              <a:rPr lang="en-US" smtClean="0">
                <a:solidFill>
                  <a:prstClr val="black">
                    <a:tint val="75000"/>
                  </a:prstClr>
                </a:solidFill>
                <a:latin typeface="Arial" charset="0"/>
              </a:rPr>
              <a:pPr defTabSz="457200" fontAlgn="base">
                <a:spcBef>
                  <a:spcPct val="0"/>
                </a:spcBef>
                <a:spcAft>
                  <a:spcPct val="0"/>
                </a:spcAft>
                <a:defRPr/>
              </a:pPr>
              <a:t>1/26/2022</a:t>
            </a:fld>
            <a:endParaRPr lang="en-US" dirty="0">
              <a:solidFill>
                <a:prstClr val="black">
                  <a:tint val="75000"/>
                </a:prstClr>
              </a:solidFill>
              <a:latin typeface="Arial" charset="0"/>
            </a:endParaRPr>
          </a:p>
        </p:txBody>
      </p:sp>
      <p:sp>
        <p:nvSpPr>
          <p:cNvPr id="6" name="Footer Placeholder 5"/>
          <p:cNvSpPr>
            <a:spLocks noGrp="1"/>
          </p:cNvSpPr>
          <p:nvPr>
            <p:ph type="ftr" sz="quarter" idx="11"/>
          </p:nvPr>
        </p:nvSpPr>
        <p:spPr/>
        <p:txBody>
          <a:bodyPr/>
          <a:lstStyle/>
          <a:p>
            <a:pPr defTabSz="457200" fontAlgn="base">
              <a:spcBef>
                <a:spcPct val="0"/>
              </a:spcBef>
              <a:spcAft>
                <a:spcPct val="0"/>
              </a:spcAft>
              <a:defRPr/>
            </a:pPr>
            <a:endParaRPr lang="en-US" dirty="0">
              <a:solidFill>
                <a:prstClr val="black">
                  <a:tint val="75000"/>
                </a:prstClr>
              </a:solidFill>
              <a:latin typeface="Arial" charset="0"/>
            </a:endParaRPr>
          </a:p>
        </p:txBody>
      </p:sp>
      <p:sp>
        <p:nvSpPr>
          <p:cNvPr id="7" name="Slide Number Placeholder 6"/>
          <p:cNvSpPr>
            <a:spLocks noGrp="1"/>
          </p:cNvSpPr>
          <p:nvPr>
            <p:ph type="sldNum" sz="quarter" idx="12"/>
          </p:nvPr>
        </p:nvSpPr>
        <p:spPr/>
        <p:txBody>
          <a:bodyPr/>
          <a:lstStyle/>
          <a:p>
            <a:pPr defTabSz="457200" fontAlgn="base">
              <a:spcBef>
                <a:spcPct val="0"/>
              </a:spcBef>
              <a:spcAft>
                <a:spcPct val="0"/>
              </a:spcAft>
              <a:defRPr/>
            </a:pPr>
            <a:fld id="{C9062C6E-31DB-4404-B55C-49A7D76044BD}" type="slidenum">
              <a:rPr lang="en-US" smtClean="0">
                <a:solidFill>
                  <a:prstClr val="black">
                    <a:tint val="75000"/>
                  </a:prstClr>
                </a:solidFill>
                <a:latin typeface="Arial" charset="0"/>
              </a:rPr>
              <a:pPr defTabSz="457200" fontAlgn="base">
                <a:spcBef>
                  <a:spcPct val="0"/>
                </a:spcBef>
                <a:spcAft>
                  <a:spcPct val="0"/>
                </a:spcAft>
                <a:defRPr/>
              </a:pPr>
              <a:t>‹#›</a:t>
            </a:fld>
            <a:endParaRPr lang="en-US" dirty="0">
              <a:solidFill>
                <a:prstClr val="black">
                  <a:tint val="75000"/>
                </a:prstClr>
              </a:solidFill>
              <a:latin typeface="Arial" charset="0"/>
            </a:endParaRPr>
          </a:p>
        </p:txBody>
      </p:sp>
      <p:cxnSp>
        <p:nvCxnSpPr>
          <p:cNvPr id="9" name="Straight Connector 8"/>
          <p:cNvCxnSpPr/>
          <p:nvPr/>
        </p:nvCxnSpPr>
        <p:spPr>
          <a:xfrm>
            <a:off x="394607" y="971552"/>
            <a:ext cx="11174187"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2" cstate="email">
            <a:extLst>
              <a:ext uri="{28A0092B-C50C-407E-A947-70E740481C1C}">
                <a14:useLocalDpi xmlns:a14="http://schemas.microsoft.com/office/drawing/2010/main" val="0"/>
              </a:ext>
            </a:extLst>
          </a:blip>
          <a:srcRect l="25758" r="30485"/>
          <a:stretch/>
        </p:blipFill>
        <p:spPr>
          <a:xfrm>
            <a:off x="9790176" y="233368"/>
            <a:ext cx="1780032" cy="688809"/>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4608" y="236766"/>
            <a:ext cx="1222637" cy="718457"/>
          </a:xfrm>
          <a:prstGeom prst="rect">
            <a:avLst/>
          </a:prstGeom>
        </p:spPr>
      </p:pic>
      <p:cxnSp>
        <p:nvCxnSpPr>
          <p:cNvPr id="13" name="Straight Connector 12"/>
          <p:cNvCxnSpPr/>
          <p:nvPr/>
        </p:nvCxnSpPr>
        <p:spPr>
          <a:xfrm>
            <a:off x="1690007" y="302081"/>
            <a:ext cx="0" cy="579665"/>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18"/>
          <p:cNvSpPr>
            <a:spLocks noGrp="1"/>
          </p:cNvSpPr>
          <p:nvPr>
            <p:ph type="body" sz="quarter" idx="13"/>
          </p:nvPr>
        </p:nvSpPr>
        <p:spPr>
          <a:xfrm>
            <a:off x="1696041" y="233365"/>
            <a:ext cx="8172451" cy="738187"/>
          </a:xfrm>
        </p:spPr>
        <p:txBody>
          <a:bodyPr>
            <a:normAutofit/>
          </a:bodyPr>
          <a:lstStyle>
            <a:lvl1pPr marL="0" indent="0">
              <a:buFontTx/>
              <a:buNone/>
              <a:defRPr sz="33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Tree>
    <p:extLst>
      <p:ext uri="{BB962C8B-B14F-4D97-AF65-F5344CB8AC3E}">
        <p14:creationId xmlns:p14="http://schemas.microsoft.com/office/powerpoint/2010/main" val="166674613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17" name="Straight Connector 16"/>
          <p:cNvCxnSpPr/>
          <p:nvPr userDrawn="1"/>
        </p:nvCxnSpPr>
        <p:spPr>
          <a:xfrm>
            <a:off x="408216" y="6435270"/>
            <a:ext cx="11174187"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val="0"/>
              </a:ext>
            </a:extLst>
          </a:blip>
          <a:srcRect l="25758" r="30485"/>
          <a:stretch/>
        </p:blipFill>
        <p:spPr>
          <a:xfrm>
            <a:off x="9790176" y="233368"/>
            <a:ext cx="1780032" cy="688809"/>
          </a:xfrm>
          <a:prstGeom prst="rect">
            <a:avLst/>
          </a:prstGeom>
        </p:spPr>
      </p:pic>
      <p:cxnSp>
        <p:nvCxnSpPr>
          <p:cNvPr id="19" name="Straight Connector 18"/>
          <p:cNvCxnSpPr/>
          <p:nvPr userDrawn="1"/>
        </p:nvCxnSpPr>
        <p:spPr>
          <a:xfrm>
            <a:off x="394607" y="971552"/>
            <a:ext cx="11174187"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 Placeholder 18"/>
          <p:cNvSpPr>
            <a:spLocks noGrp="1"/>
          </p:cNvSpPr>
          <p:nvPr>
            <p:ph type="body" sz="quarter" idx="13"/>
          </p:nvPr>
        </p:nvSpPr>
        <p:spPr>
          <a:xfrm>
            <a:off x="1696041" y="233365"/>
            <a:ext cx="8172451" cy="738187"/>
          </a:xfrm>
        </p:spPr>
        <p:txBody>
          <a:bodyPr>
            <a:normAutofit/>
          </a:bodyPr>
          <a:lstStyle>
            <a:lvl1pPr marL="0" indent="0">
              <a:buFontTx/>
              <a:buNone/>
              <a:defRPr sz="330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p>
        </p:txBody>
      </p:sp>
      <p:sp>
        <p:nvSpPr>
          <p:cNvPr id="21" name="Content Placeholder 20"/>
          <p:cNvSpPr>
            <a:spLocks noGrp="1"/>
          </p:cNvSpPr>
          <p:nvPr>
            <p:ph sz="quarter" idx="14"/>
          </p:nvPr>
        </p:nvSpPr>
        <p:spPr>
          <a:xfrm>
            <a:off x="744538" y="1516065"/>
            <a:ext cx="10609263"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94608" y="236766"/>
            <a:ext cx="1222637" cy="718457"/>
          </a:xfrm>
          <a:prstGeom prst="rect">
            <a:avLst/>
          </a:prstGeom>
        </p:spPr>
      </p:pic>
      <p:cxnSp>
        <p:nvCxnSpPr>
          <p:cNvPr id="23" name="Straight Connector 22"/>
          <p:cNvCxnSpPr/>
          <p:nvPr userDrawn="1"/>
        </p:nvCxnSpPr>
        <p:spPr>
          <a:xfrm>
            <a:off x="1690007" y="302081"/>
            <a:ext cx="0" cy="579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93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
        <p:nvSpPr>
          <p:cNvPr id="10" name="Picture Placeholder 9"/>
          <p:cNvSpPr>
            <a:spLocks noGrp="1"/>
          </p:cNvSpPr>
          <p:nvPr>
            <p:ph type="pic" sz="quarter" idx="13"/>
          </p:nvPr>
        </p:nvSpPr>
        <p:spPr>
          <a:xfrm>
            <a:off x="1595438" y="3975100"/>
            <a:ext cx="2938462" cy="1614488"/>
          </a:xfrm>
        </p:spPr>
        <p:txBody>
          <a:bodyPr/>
          <a:lstStyle/>
          <a:p>
            <a:endParaRPr lang="en-US"/>
          </a:p>
        </p:txBody>
      </p:sp>
      <p:sp>
        <p:nvSpPr>
          <p:cNvPr id="12" name="Picture Placeholder 11"/>
          <p:cNvSpPr>
            <a:spLocks noGrp="1"/>
          </p:cNvSpPr>
          <p:nvPr>
            <p:ph type="pic" sz="quarter" idx="14"/>
          </p:nvPr>
        </p:nvSpPr>
        <p:spPr>
          <a:xfrm>
            <a:off x="7697788" y="3527425"/>
            <a:ext cx="3284537" cy="2211388"/>
          </a:xfrm>
        </p:spPr>
        <p:txBody>
          <a:bodyPr/>
          <a:lstStyle/>
          <a:p>
            <a:endParaRPr lang="en-US"/>
          </a:p>
        </p:txBody>
      </p:sp>
    </p:spTree>
    <p:extLst>
      <p:ext uri="{BB962C8B-B14F-4D97-AF65-F5344CB8AC3E}">
        <p14:creationId xmlns:p14="http://schemas.microsoft.com/office/powerpoint/2010/main" val="419884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B5E50B-6324-40E9-A809-2C2E3071A250}"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77076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B5E50B-6324-40E9-A809-2C2E3071A25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109561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B5E50B-6324-40E9-A809-2C2E3071A250}"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54347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B5E50B-6324-40E9-A809-2C2E3071A250}"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91830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5E50B-6324-40E9-A809-2C2E3071A250}"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04352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B5E50B-6324-40E9-A809-2C2E3071A25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341593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B5E50B-6324-40E9-A809-2C2E3071A250}"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7D3B0-FABF-4750-9868-CC5A461E93D2}" type="slidenum">
              <a:rPr lang="en-US" smtClean="0"/>
              <a:t>‹#›</a:t>
            </a:fld>
            <a:endParaRPr lang="en-US"/>
          </a:p>
        </p:txBody>
      </p:sp>
    </p:spTree>
    <p:extLst>
      <p:ext uri="{BB962C8B-B14F-4D97-AF65-F5344CB8AC3E}">
        <p14:creationId xmlns:p14="http://schemas.microsoft.com/office/powerpoint/2010/main" val="413332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5E50B-6324-40E9-A809-2C2E3071A250}"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7D3B0-FABF-4750-9868-CC5A461E93D2}" type="slidenum">
              <a:rPr lang="en-US" smtClean="0"/>
              <a:t>‹#›</a:t>
            </a:fld>
            <a:endParaRPr lang="en-US"/>
          </a:p>
        </p:txBody>
      </p:sp>
    </p:spTree>
    <p:extLst>
      <p:ext uri="{BB962C8B-B14F-4D97-AF65-F5344CB8AC3E}">
        <p14:creationId xmlns:p14="http://schemas.microsoft.com/office/powerpoint/2010/main" val="60613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osha.gov/laws-regs/regulations/standardnumber/1910/1910.252"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youtu.be/ejEJGNLTo84"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1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fif"/><Relationship Id="rId2" Type="http://schemas.openxmlformats.org/officeDocument/2006/relationships/image" Target="../media/image61.jf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hyperlink" Target="https://www.osha.gov/pls/oshaweb/owadisp.show_document?p_id=9752&amp;p_table=standards"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1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156.xml.rels><?xml version="1.0" encoding="UTF-8" standalone="yes"?>
<Relationships xmlns="http://schemas.openxmlformats.org/package/2006/relationships"><Relationship Id="rId3" Type="http://schemas.openxmlformats.org/officeDocument/2006/relationships/hyperlink" Target="https://docs.google.com/viewer?url=https://www.osha.gov/sites/default/files/publications/OSHA3885.pdf" TargetMode="External"/><Relationship Id="rId2" Type="http://schemas.openxmlformats.org/officeDocument/2006/relationships/hyperlink" Target="https://docs.google.com/viewer?url=https://www.osha.gov/sites/default/files/publications/osha2254.pdf" TargetMode="External"/><Relationship Id="rId1" Type="http://schemas.openxmlformats.org/officeDocument/2006/relationships/slideLayout" Target="../slideLayouts/slideLayout2.xml"/><Relationship Id="rId5" Type="http://schemas.openxmlformats.org/officeDocument/2006/relationships/hyperlink" Target="https://docs.google.com/viewer?url=https://www.osha.gov/sites/default/files/publications/3439at-a-glance.pdf" TargetMode="External"/><Relationship Id="rId4" Type="http://schemas.openxmlformats.org/officeDocument/2006/relationships/hyperlink" Target="https://docs.google.com/viewer?url=https://www.osha.gov/sites/default/files/publications/osha3824.pdf"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docs.google.com/viewer?url=https://www.osha.gov/sites/default/files/publications/emergency-exit-routes-factsheet.pdf"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6" Type="http://schemas.openxmlformats.org/officeDocument/2006/relationships/hyperlink" Target="https://docs.google.com/viewer?url=https://www.osha.gov/sites/default/files/publications/OSHA3256.pdf" TargetMode="External"/><Relationship Id="rId5" Type="http://schemas.openxmlformats.org/officeDocument/2006/relationships/hyperlink" Target="https://www.osha.gov/sites/default/files/publications/OSHA3527.pdf" TargetMode="External"/><Relationship Id="rId4" Type="http://schemas.openxmlformats.org/officeDocument/2006/relationships/hyperlink" Target="https://docs.google.com/viewer?url=https://www.osha.gov/sites/default/files/publications/factsheet-workplaceevergencies.pdf"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whistleblowers.gov/"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whistleblowers.gov/whistleblower_acts-desk_referenc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hyperlink" Target="http://www.osh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osha.gov/laws-regs/regulations/standardnumber/1910/1910.38#1910.38(b)"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osha.gov/laws-regs/regulations/standardnumber/1910/1910.39#1910.39(b)"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osha.gov/etools/evacuation-plans-procedures/emergency-standards/portable-extinguisher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hyperlink" Target="https://www.osha.gov/etools/evacuation-plans-procedures/emergency-standards/maintenance-safeguards-features"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comments" Target="../comments/comment9.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gT9C-d-BfPk"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www.osha.gov/etools/evacuation-plans-procedures/emergency-standards/portable-extinguishers/about#accordion-74776-collapse2"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www.osha.gov/etools/evacuation-plans-procedures/emergency-standards/portable-extinguishers/about#water" TargetMode="External"/><Relationship Id="rId7" Type="http://schemas.openxmlformats.org/officeDocument/2006/relationships/image" Target="../media/image22.jpe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21.gif"/><Relationship Id="rId5" Type="http://schemas.openxmlformats.org/officeDocument/2006/relationships/image" Target="../media/image20.gif"/><Relationship Id="rId10" Type="http://schemas.openxmlformats.org/officeDocument/2006/relationships/image" Target="../media/image25.jpeg"/><Relationship Id="rId4" Type="http://schemas.openxmlformats.org/officeDocument/2006/relationships/hyperlink" Target="https://www.osha.gov/etools/evacuation-plans-procedures/emergency-standards/portable-extinguishers/about#co2" TargetMode="External"/><Relationship Id="rId9" Type="http://schemas.openxmlformats.org/officeDocument/2006/relationships/image" Target="../media/image24.gif"/></Relationships>
</file>

<file path=ppt/slides/_rels/slide71.xml.rels><?xml version="1.0" encoding="UTF-8" standalone="yes"?>
<Relationships xmlns="http://schemas.openxmlformats.org/package/2006/relationships"><Relationship Id="rId3" Type="http://schemas.openxmlformats.org/officeDocument/2006/relationships/hyperlink" Target="https://www.osha.gov/etools/evacuation-plans-procedures/emergency-standards/portable-extinguishers/about#drychem" TargetMode="External"/><Relationship Id="rId7"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hyperlink" Target="https://www.osha.gov/etools/evacuation-plans-procedures/emergency-standards/portable-extinguishers/about#class_k"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30.gif"/></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32.gif"/><Relationship Id="rId4" Type="http://schemas.openxmlformats.org/officeDocument/2006/relationships/image" Target="../media/image27.gi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75_f6CjIcz8"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9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0" y="4466134"/>
            <a:ext cx="6858000" cy="1195114"/>
          </a:xfrm>
        </p:spPr>
        <p:txBody>
          <a:bodyPr>
            <a:normAutofit/>
          </a:bodyPr>
          <a:lstStyle/>
          <a:p>
            <a:r>
              <a:rPr lang="en-US" sz="2000" dirty="0"/>
              <a:t>Susan Harwood Training Grant </a:t>
            </a:r>
          </a:p>
          <a:p>
            <a:r>
              <a:rPr lang="en-US" sz="2000" dirty="0"/>
              <a:t>SH-99014-SH0</a:t>
            </a:r>
          </a:p>
        </p:txBody>
      </p:sp>
      <p:sp>
        <p:nvSpPr>
          <p:cNvPr id="4" name="TextBox 3"/>
          <p:cNvSpPr txBox="1"/>
          <p:nvPr/>
        </p:nvSpPr>
        <p:spPr>
          <a:xfrm>
            <a:off x="3376246" y="3837606"/>
            <a:ext cx="5697416" cy="523220"/>
          </a:xfrm>
          <a:prstGeom prst="rect">
            <a:avLst/>
          </a:prstGeom>
          <a:noFill/>
        </p:spPr>
        <p:txBody>
          <a:bodyPr wrap="square" rtlCol="0">
            <a:spAutoFit/>
          </a:bodyPr>
          <a:lstStyle/>
          <a:p>
            <a:pPr algn="ctr"/>
            <a:r>
              <a:rPr lang="es-UY" sz="2800" dirty="0"/>
              <a:t>Seguridad y prevención de incendios</a:t>
            </a:r>
          </a:p>
        </p:txBody>
      </p:sp>
      <p:sp>
        <p:nvSpPr>
          <p:cNvPr id="2" name="Title 1"/>
          <p:cNvSpPr>
            <a:spLocks noGrp="1"/>
          </p:cNvSpPr>
          <p:nvPr>
            <p:ph type="ctrTitle"/>
          </p:nvPr>
        </p:nvSpPr>
        <p:spPr>
          <a:xfrm>
            <a:off x="2651199" y="1190810"/>
            <a:ext cx="6858000" cy="2387600"/>
          </a:xfrm>
        </p:spPr>
        <p:txBody>
          <a:bodyPr>
            <a:noAutofit/>
          </a:bodyPr>
          <a:lstStyle/>
          <a:p>
            <a:pPr algn="ctr"/>
            <a:r>
              <a:rPr lang="es-UY" sz="5400" b="1" dirty="0"/>
              <a:t>Reconocimiento de Peligros en el Reciclaje de Desechos</a:t>
            </a:r>
          </a:p>
        </p:txBody>
      </p:sp>
    </p:spTree>
    <p:extLst>
      <p:ext uri="{BB962C8B-B14F-4D97-AF65-F5344CB8AC3E}">
        <p14:creationId xmlns:p14="http://schemas.microsoft.com/office/powerpoint/2010/main" val="3588203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2679637" y="3278692"/>
            <a:ext cx="6832721" cy="1988093"/>
          </a:xfrm>
        </p:spPr>
        <p:txBody>
          <a:bodyPr>
            <a:normAutofit/>
          </a:bodyPr>
          <a:lstStyle/>
          <a:p>
            <a:pPr marL="0" lvl="0" indent="0" algn="ctr">
              <a:buNone/>
            </a:pPr>
            <a:r>
              <a:rPr lang="es-UY" dirty="0"/>
              <a:t>Las puertas para incendios pueden estar apuntaladas o bloqueadas para que queden abiertas cuando el edificio está ocupado.</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800600" y="2223080"/>
            <a:ext cx="2324098"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5279284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Trabajo</a:t>
            </a:r>
            <a:r>
              <a:rPr lang="en-US" dirty="0"/>
              <a:t> </a:t>
            </a:r>
            <a:r>
              <a:rPr lang="en-US" dirty="0" err="1"/>
              <a:t>en</a:t>
            </a:r>
            <a:r>
              <a:rPr lang="en-US" dirty="0"/>
              <a:t> caliente</a:t>
            </a:r>
          </a:p>
        </p:txBody>
      </p:sp>
      <p:sp>
        <p:nvSpPr>
          <p:cNvPr id="3" name="Content Placeholder 2"/>
          <p:cNvSpPr>
            <a:spLocks noGrp="1"/>
          </p:cNvSpPr>
          <p:nvPr>
            <p:ph idx="1"/>
          </p:nvPr>
        </p:nvSpPr>
        <p:spPr/>
        <p:txBody>
          <a:bodyPr/>
          <a:lstStyle/>
          <a:p>
            <a:r>
              <a:rPr lang="en-US" dirty="0"/>
              <a:t>¿</a:t>
            </a:r>
            <a:r>
              <a:rPr lang="es-UY" dirty="0"/>
              <a:t>Qué es el trabajo en caliente y permiso de trabajo en caliente?</a:t>
            </a:r>
          </a:p>
          <a:p>
            <a:pPr lvl="1"/>
            <a:r>
              <a:rPr lang="es-UY" dirty="0"/>
              <a:t>Los procesos de soldadura, corte, trituración o flameado crean chispas que potencialmente pueden iniciar un incendio.</a:t>
            </a:r>
          </a:p>
          <a:p>
            <a:pPr lvl="1"/>
            <a:r>
              <a:rPr lang="es-UY" dirty="0"/>
              <a:t>El permiso de trabajo en caliente ayuda al trabajador de oficio ver el riesgo potencial y mitigarlo antes de comenzar el proceso de trabajo en caliente. </a:t>
            </a:r>
            <a:r>
              <a:rPr lang="en-US" dirty="0"/>
              <a:t> </a:t>
            </a:r>
          </a:p>
          <a:p>
            <a:pPr marL="0" indent="0">
              <a:buNone/>
            </a:pPr>
            <a:endParaRPr lang="en-US" dirty="0"/>
          </a:p>
          <a:p>
            <a:endParaRPr lang="en-US" dirty="0"/>
          </a:p>
        </p:txBody>
      </p:sp>
    </p:spTree>
    <p:extLst>
      <p:ext uri="{BB962C8B-B14F-4D97-AF65-F5344CB8AC3E}">
        <p14:creationId xmlns:p14="http://schemas.microsoft.com/office/powerpoint/2010/main" val="39047955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Trabajo</a:t>
            </a:r>
            <a:r>
              <a:rPr lang="en-US" dirty="0"/>
              <a:t> </a:t>
            </a:r>
            <a:r>
              <a:rPr lang="en-US" dirty="0" err="1"/>
              <a:t>en</a:t>
            </a:r>
            <a:r>
              <a:rPr lang="en-US" dirty="0"/>
              <a:t> caliente</a:t>
            </a:r>
          </a:p>
        </p:txBody>
      </p:sp>
      <p:sp>
        <p:nvSpPr>
          <p:cNvPr id="3" name="Content Placeholder 2" title="Description of Hot Work"/>
          <p:cNvSpPr>
            <a:spLocks noGrp="1"/>
          </p:cNvSpPr>
          <p:nvPr>
            <p:ph idx="1"/>
          </p:nvPr>
        </p:nvSpPr>
        <p:spPr/>
        <p:txBody>
          <a:bodyPr/>
          <a:lstStyle/>
          <a:p>
            <a:pPr marL="0" indent="0">
              <a:buNone/>
            </a:pPr>
            <a:endParaRPr lang="en-US" dirty="0"/>
          </a:p>
          <a:p>
            <a:endParaRPr lang="en-US" dirty="0"/>
          </a:p>
        </p:txBody>
      </p:sp>
      <p:sp>
        <p:nvSpPr>
          <p:cNvPr id="4" name="Rectangle 1"/>
          <p:cNvSpPr>
            <a:spLocks noChangeArrowheads="1"/>
          </p:cNvSpPr>
          <p:nvPr/>
        </p:nvSpPr>
        <p:spPr bwMode="auto">
          <a:xfrm>
            <a:off x="1816343" y="1179295"/>
            <a:ext cx="8559314" cy="58323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UY" sz="2800" b="1" i="0" u="sng" strike="noStrike" cap="none" normalizeH="0" baseline="0" dirty="0">
                <a:ln>
                  <a:noFill/>
                </a:ln>
                <a:solidFill>
                  <a:srgbClr val="424242"/>
                </a:solidFill>
                <a:effectLst/>
                <a:latin typeface="+mn-lt"/>
              </a:rPr>
              <a:t>El trabajo en caliente </a:t>
            </a:r>
            <a:r>
              <a:rPr kumimoji="0" lang="es-UY" sz="2800" b="0" i="0" u="none" strike="noStrike" cap="none" normalizeH="0" baseline="0" dirty="0">
                <a:ln>
                  <a:noFill/>
                </a:ln>
                <a:solidFill>
                  <a:srgbClr val="424242"/>
                </a:solidFill>
                <a:effectLst/>
                <a:latin typeface="+mn-lt"/>
              </a:rPr>
              <a:t>es un proceso que involucra la soldadura de todo tipo, incluso con latón, el corte, triturado, perforado y quema o fundición de metales u otras sustancias tal como vidrio. El uso de la llama abierta en el horno o chispas o herramientas de ignición se considera procedimientos de trabajo en caliente. Estos tipos de trabajos suponen un riesgo de incendio cuando hay material inflamable o no. Los procedimientos de trabajo en caliente pueden requerir el uso de un permiso de trabajo en caliente antes de que los trabajadores comiencen. La gerencia de la instalación determinará la necesidad</a:t>
            </a:r>
            <a:r>
              <a:rPr lang="es-UY" sz="2800" dirty="0">
                <a:solidFill>
                  <a:srgbClr val="424242"/>
                </a:solidFill>
                <a:latin typeface="+mn-lt"/>
              </a:rPr>
              <a:t>.</a:t>
            </a:r>
            <a:endParaRPr kumimoji="0" lang="es-UY" sz="28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rgbClr val="424242"/>
              </a:solidFill>
              <a:effectLst/>
              <a:latin typeface="Montserrat" panose="000005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423604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833"/>
            <a:ext cx="10515600" cy="1325563"/>
          </a:xfrm>
        </p:spPr>
        <p:txBody>
          <a:bodyPr/>
          <a:lstStyle/>
          <a:p>
            <a:r>
              <a:rPr lang="es-UY" dirty="0"/>
              <a:t>Ejemplo de permiso de trabajo en caliente</a:t>
            </a:r>
          </a:p>
        </p:txBody>
      </p:sp>
      <p:sp>
        <p:nvSpPr>
          <p:cNvPr id="3" name="Content Placeholder 2" title="Hot Work Permit"/>
          <p:cNvSpPr>
            <a:spLocks noGrp="1"/>
          </p:cNvSpPr>
          <p:nvPr>
            <p:ph idx="1"/>
          </p:nvPr>
        </p:nvSpPr>
        <p:spPr/>
        <p:txBody>
          <a:bodyPr/>
          <a:lstStyle/>
          <a:p>
            <a:pPr marL="0" indent="0">
              <a:buNone/>
            </a:pPr>
            <a:endParaRPr lang="en-US" dirty="0"/>
          </a:p>
          <a:p>
            <a:endParaRPr lang="en-US" dirty="0"/>
          </a:p>
        </p:txBody>
      </p:sp>
      <p:pic>
        <p:nvPicPr>
          <p:cNvPr id="14" name="Picture 13" title="Hot Work Permi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96347" y="1387247"/>
            <a:ext cx="4910590" cy="5029587"/>
          </a:xfrm>
          <a:prstGeom prst="rect">
            <a:avLst/>
          </a:prstGeom>
        </p:spPr>
      </p:pic>
    </p:spTree>
    <p:extLst>
      <p:ext uri="{BB962C8B-B14F-4D97-AF65-F5344CB8AC3E}">
        <p14:creationId xmlns:p14="http://schemas.microsoft.com/office/powerpoint/2010/main" val="12518672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833"/>
            <a:ext cx="10515600" cy="1325563"/>
          </a:xfrm>
        </p:spPr>
        <p:txBody>
          <a:bodyPr/>
          <a:lstStyle/>
          <a:p>
            <a:r>
              <a:rPr lang="es-UY" dirty="0"/>
              <a:t>Ejemplo de permiso de trabajo en caliente</a:t>
            </a:r>
          </a:p>
        </p:txBody>
      </p:sp>
      <p:sp>
        <p:nvSpPr>
          <p:cNvPr id="3" name="Content Placeholder 2" title="Hot Work Permit"/>
          <p:cNvSpPr>
            <a:spLocks noGrp="1"/>
          </p:cNvSpPr>
          <p:nvPr>
            <p:ph idx="1"/>
          </p:nvPr>
        </p:nvSpPr>
        <p:spPr/>
        <p:txBody>
          <a:bodyPr/>
          <a:lstStyle/>
          <a:p>
            <a:pPr marL="0" indent="0">
              <a:buNone/>
            </a:pPr>
            <a:endParaRPr lang="en-US" dirty="0"/>
          </a:p>
          <a:p>
            <a:endParaRPr lang="en-US" dirty="0"/>
          </a:p>
        </p:txBody>
      </p:sp>
      <p:pic>
        <p:nvPicPr>
          <p:cNvPr id="15" name="Picture 14" title="Hot Work Permi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39483" y="1491396"/>
            <a:ext cx="5809322" cy="4864799"/>
          </a:xfrm>
          <a:prstGeom prst="rect">
            <a:avLst/>
          </a:prstGeom>
        </p:spPr>
      </p:pic>
    </p:spTree>
    <p:extLst>
      <p:ext uri="{BB962C8B-B14F-4D97-AF65-F5344CB8AC3E}">
        <p14:creationId xmlns:p14="http://schemas.microsoft.com/office/powerpoint/2010/main" val="27073534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078523"/>
          </a:xfrm>
        </p:spPr>
        <p:txBody>
          <a:bodyPr>
            <a:normAutofit fontScale="90000"/>
          </a:bodyPr>
          <a:lstStyle/>
          <a:p>
            <a:r>
              <a:rPr lang="es-UY" sz="4000" dirty="0"/>
              <a:t>Permiso de trabajo en caliente</a:t>
            </a:r>
          </a:p>
        </p:txBody>
      </p:sp>
      <p:pic>
        <p:nvPicPr>
          <p:cNvPr id="4" name="Content Placeholder 3" title="Hot Work Permit"/>
          <p:cNvPicPr>
            <a:picLocks noGrp="1" noChangeAspect="1"/>
          </p:cNvPicPr>
          <p:nvPr>
            <p:ph type="pic" idx="1"/>
          </p:nvPr>
        </p:nvPicPr>
        <p:blipFill>
          <a:blip r:embed="rId2" cstate="email">
            <a:extLst>
              <a:ext uri="{28A0092B-C50C-407E-A947-70E740481C1C}">
                <a14:useLocalDpi xmlns:a14="http://schemas.microsoft.com/office/drawing/2010/main" val="0"/>
              </a:ext>
            </a:extLst>
          </a:blip>
          <a:srcRect l="21475" r="21475"/>
          <a:stretch>
            <a:fillRect/>
          </a:stretch>
        </p:blipFill>
        <p:spPr>
          <a:xfrm rot="5400000">
            <a:off x="5687280" y="928811"/>
            <a:ext cx="6172200" cy="4873625"/>
          </a:xfrm>
        </p:spPr>
      </p:pic>
      <p:sp>
        <p:nvSpPr>
          <p:cNvPr id="5" name="Text Placeholder 4"/>
          <p:cNvSpPr>
            <a:spLocks noGrp="1"/>
          </p:cNvSpPr>
          <p:nvPr>
            <p:ph type="body" sz="half" idx="2"/>
          </p:nvPr>
        </p:nvSpPr>
        <p:spPr/>
        <p:txBody>
          <a:bodyPr>
            <a:normAutofit/>
          </a:bodyPr>
          <a:lstStyle/>
          <a:p>
            <a:pPr marL="285750" indent="-285750">
              <a:buFont typeface="Arial" panose="020B0604020202020204" pitchFamily="34" charset="0"/>
              <a:buChar char="•"/>
            </a:pPr>
            <a:r>
              <a:rPr lang="es-UY" sz="2400" dirty="0"/>
              <a:t>Todos deben saber sus responsabilidades en las operaciones de trabajo en caliente</a:t>
            </a:r>
          </a:p>
          <a:p>
            <a:pPr marL="285750" indent="-285750">
              <a:buFont typeface="Arial" panose="020B0604020202020204" pitchFamily="34" charset="0"/>
              <a:buChar char="•"/>
            </a:pPr>
            <a:r>
              <a:rPr lang="es-UY" sz="2400" dirty="0"/>
              <a:t>Considere ubicarlas donde sean accesibles fácilmente</a:t>
            </a:r>
          </a:p>
          <a:p>
            <a:pPr marL="285750" indent="-285750">
              <a:buFont typeface="Arial" panose="020B0604020202020204" pitchFamily="34" charset="0"/>
              <a:buChar char="•"/>
            </a:pPr>
            <a:r>
              <a:rPr lang="es-UY" sz="2400" dirty="0"/>
              <a:t>Tenga una Vigilancia contra Incendios y un Supervisor de trabajo</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6576038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Trabajo</a:t>
            </a:r>
            <a:r>
              <a:rPr lang="en-US" dirty="0"/>
              <a:t> </a:t>
            </a:r>
            <a:r>
              <a:rPr lang="en-US" dirty="0" err="1"/>
              <a:t>en</a:t>
            </a:r>
            <a:r>
              <a:rPr lang="en-US" dirty="0"/>
              <a:t> caliente: Personas</a:t>
            </a:r>
          </a:p>
        </p:txBody>
      </p:sp>
      <p:sp>
        <p:nvSpPr>
          <p:cNvPr id="3" name="Content Placeholder 2"/>
          <p:cNvSpPr>
            <a:spLocks noGrp="1"/>
          </p:cNvSpPr>
          <p:nvPr>
            <p:ph idx="1"/>
          </p:nvPr>
        </p:nvSpPr>
        <p:spPr>
          <a:xfrm>
            <a:off x="838200" y="1825625"/>
            <a:ext cx="9878122" cy="4351338"/>
          </a:xfrm>
        </p:spPr>
        <p:txBody>
          <a:bodyPr>
            <a:normAutofit/>
          </a:bodyPr>
          <a:lstStyle/>
          <a:p>
            <a:pPr marL="0" indent="0">
              <a:buNone/>
            </a:pPr>
            <a:r>
              <a:rPr lang="es-UY" dirty="0"/>
              <a:t>Responsabilidades</a:t>
            </a:r>
          </a:p>
          <a:p>
            <a:pPr lvl="2"/>
            <a:r>
              <a:rPr lang="es-UY" sz="2400" dirty="0"/>
              <a:t>Asegurarse de que las condiciones son </a:t>
            </a:r>
            <a:r>
              <a:rPr lang="es-UY" sz="2400" b="1" u="sng" dirty="0"/>
              <a:t>seguras y no son peligrosas antes de comenzar el trabajo en caliente.</a:t>
            </a:r>
            <a:endParaRPr lang="es-UY" sz="2400" dirty="0"/>
          </a:p>
          <a:p>
            <a:pPr lvl="2"/>
            <a:r>
              <a:rPr lang="es-UY" sz="2400" dirty="0"/>
              <a:t>Verificar que los Sistemas de Protección automática contra incendios (por ejemplo, rociadores) están funcionando, si han sido proporcionados</a:t>
            </a:r>
          </a:p>
          <a:p>
            <a:pPr lvl="2"/>
            <a:r>
              <a:rPr lang="es-UY" sz="2400" dirty="0"/>
              <a:t>Verificar que los suministros de agua en el sitio que proveen a los Sistemas de Protección contra incendio están funcionando (por ejemplo, bombas en modo automático y tanques de succión llenos), si han sido proporcionados.</a:t>
            </a:r>
          </a:p>
          <a:p>
            <a:pPr marL="0" indent="0">
              <a:buNone/>
            </a:pPr>
            <a:endParaRPr lang="en-US" dirty="0"/>
          </a:p>
          <a:p>
            <a:endParaRPr lang="en-US" dirty="0"/>
          </a:p>
        </p:txBody>
      </p:sp>
    </p:spTree>
    <p:extLst>
      <p:ext uri="{BB962C8B-B14F-4D97-AF65-F5344CB8AC3E}">
        <p14:creationId xmlns:p14="http://schemas.microsoft.com/office/powerpoint/2010/main" val="36362121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Trabajo</a:t>
            </a:r>
            <a:r>
              <a:rPr lang="en-US" dirty="0"/>
              <a:t> </a:t>
            </a:r>
            <a:r>
              <a:rPr lang="en-US" dirty="0" err="1"/>
              <a:t>en</a:t>
            </a:r>
            <a:r>
              <a:rPr lang="en-US" dirty="0"/>
              <a:t> caliente: Personas</a:t>
            </a:r>
          </a:p>
        </p:txBody>
      </p:sp>
      <p:sp>
        <p:nvSpPr>
          <p:cNvPr id="3" name="Content Placeholder 2"/>
          <p:cNvSpPr>
            <a:spLocks noGrp="1"/>
          </p:cNvSpPr>
          <p:nvPr>
            <p:ph idx="1"/>
          </p:nvPr>
        </p:nvSpPr>
        <p:spPr/>
        <p:txBody>
          <a:bodyPr>
            <a:normAutofit lnSpcReduction="10000"/>
          </a:bodyPr>
          <a:lstStyle/>
          <a:p>
            <a:pPr marL="0" indent="0">
              <a:buNone/>
            </a:pPr>
            <a:r>
              <a:rPr lang="es-UY" dirty="0"/>
              <a:t>Responsabilidades</a:t>
            </a:r>
          </a:p>
          <a:p>
            <a:pPr lvl="2"/>
            <a:r>
              <a:rPr lang="es-UY" sz="2400" dirty="0"/>
              <a:t>Verificar que no hay impedimentos activos o previstos en el sistema de protección contra incendios cerca de la zona de trabajo en caliente programada durante el trabajo, o durante los períodos de vigilancia y control de incendios posteriores al trabajo. Si la protección está deteriorada o no se proporciona y es inevitable realizar trabajos en caliente que requieran un permiso, haga lo siguiente:</a:t>
            </a:r>
          </a:p>
          <a:p>
            <a:pPr lvl="3"/>
            <a:r>
              <a:rPr lang="es-UY" sz="2000" dirty="0"/>
              <a:t>Atrase el trabajo hasta que se restablezca la protección.</a:t>
            </a:r>
          </a:p>
          <a:p>
            <a:pPr lvl="3"/>
            <a:r>
              <a:rPr lang="es-UY" sz="2000" dirty="0"/>
              <a:t>Trate el área sin protección como un área de trabajo en caliente de alto riesgo y tome precauciones adicionales necesarias, que pueden incluir medidas extra para asegurarse de que los combustibles se han identificado y retirado o aislados; la colocación de mangueras de extinción de incendios cargadas y el envío de personal capacitado para combatir incendios al área de trabajo en caliente; el aumento del período de vigilancia y control posterior al trabajo; y/o la autorización de un permiso de la alta gerencia</a:t>
            </a:r>
            <a:r>
              <a:rPr lang="en-US" sz="2000" dirty="0"/>
              <a:t>.</a:t>
            </a:r>
          </a:p>
          <a:p>
            <a:pPr marL="0" indent="0">
              <a:buNone/>
            </a:pPr>
            <a:endParaRPr lang="en-US" dirty="0"/>
          </a:p>
          <a:p>
            <a:endParaRPr lang="en-US" dirty="0"/>
          </a:p>
        </p:txBody>
      </p:sp>
    </p:spTree>
    <p:extLst>
      <p:ext uri="{BB962C8B-B14F-4D97-AF65-F5344CB8AC3E}">
        <p14:creationId xmlns:p14="http://schemas.microsoft.com/office/powerpoint/2010/main" val="23132251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Trabajo</a:t>
            </a:r>
            <a:r>
              <a:rPr lang="en-US" dirty="0"/>
              <a:t> </a:t>
            </a:r>
            <a:r>
              <a:rPr lang="en-US" dirty="0" err="1"/>
              <a:t>en</a:t>
            </a:r>
            <a:r>
              <a:rPr lang="en-US" dirty="0"/>
              <a:t> caliente: Personas</a:t>
            </a:r>
          </a:p>
        </p:txBody>
      </p:sp>
      <p:sp>
        <p:nvSpPr>
          <p:cNvPr id="3" name="Content Placeholder 2"/>
          <p:cNvSpPr>
            <a:spLocks noGrp="1"/>
          </p:cNvSpPr>
          <p:nvPr>
            <p:ph idx="1"/>
          </p:nvPr>
        </p:nvSpPr>
        <p:spPr/>
        <p:txBody>
          <a:bodyPr>
            <a:normAutofit/>
          </a:bodyPr>
          <a:lstStyle/>
          <a:p>
            <a:r>
              <a:rPr lang="es-UY" dirty="0"/>
              <a:t>Responsabilidades</a:t>
            </a:r>
          </a:p>
          <a:p>
            <a:pPr lvl="2"/>
            <a:r>
              <a:rPr lang="es-UY" dirty="0"/>
              <a:t>Estar preparados para contactar a sus supervisores si las condiciones cambian o justifican una reevaluación durante el proyecto de trabajo en caliente.</a:t>
            </a:r>
          </a:p>
          <a:p>
            <a:pPr lvl="2"/>
            <a:r>
              <a:rPr lang="es-UY" dirty="0"/>
              <a:t>Usar el equipo de protección personal (PPE) adecuado mientras realiza el trabajo en caliente (casco de soldador, guantes, chaquetas, chaparreras, etc.)</a:t>
            </a:r>
          </a:p>
          <a:p>
            <a:pPr lvl="2"/>
            <a:r>
              <a:rPr lang="es-UY" dirty="0"/>
              <a:t>Completar las secciones apropiadas del permiso de trabajo en caliente.</a:t>
            </a:r>
          </a:p>
          <a:p>
            <a:pPr lvl="2"/>
            <a:r>
              <a:rPr lang="es-UY" dirty="0"/>
              <a:t>Devolver el permiso de trabajo en caliente completado a su supervisor.</a:t>
            </a:r>
          </a:p>
          <a:p>
            <a:pPr marL="0" indent="0">
              <a:buNone/>
            </a:pPr>
            <a:endParaRPr lang="es-UY" dirty="0"/>
          </a:p>
          <a:p>
            <a:endParaRPr lang="en-US" dirty="0"/>
          </a:p>
        </p:txBody>
      </p:sp>
    </p:spTree>
    <p:extLst>
      <p:ext uri="{BB962C8B-B14F-4D97-AF65-F5344CB8AC3E}">
        <p14:creationId xmlns:p14="http://schemas.microsoft.com/office/powerpoint/2010/main" val="35050932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949"/>
            <a:ext cx="10515600" cy="1325563"/>
          </a:xfrm>
        </p:spPr>
        <p:txBody>
          <a:bodyPr/>
          <a:lstStyle/>
          <a:p>
            <a:r>
              <a:rPr lang="es-UY" dirty="0"/>
              <a:t>Trabajo en caliente: Vigilancia contra incendios</a:t>
            </a:r>
          </a:p>
        </p:txBody>
      </p:sp>
      <p:sp>
        <p:nvSpPr>
          <p:cNvPr id="3" name="Content Placeholder 2"/>
          <p:cNvSpPr>
            <a:spLocks noGrp="1"/>
          </p:cNvSpPr>
          <p:nvPr>
            <p:ph idx="1"/>
          </p:nvPr>
        </p:nvSpPr>
        <p:spPr>
          <a:xfrm>
            <a:off x="838200" y="1651449"/>
            <a:ext cx="9253654" cy="4719108"/>
          </a:xfrm>
        </p:spPr>
        <p:txBody>
          <a:bodyPr>
            <a:normAutofit/>
          </a:bodyPr>
          <a:lstStyle/>
          <a:p>
            <a:pPr marL="0" indent="0">
              <a:buNone/>
            </a:pPr>
            <a:r>
              <a:rPr lang="es-UY" dirty="0"/>
              <a:t>Responsabilidades</a:t>
            </a:r>
          </a:p>
          <a:p>
            <a:pPr lvl="2"/>
            <a:r>
              <a:rPr lang="es-UY" sz="2800" dirty="0"/>
              <a:t>Tener consciencia de los riesgos inherentes al trabajo en caliente.</a:t>
            </a:r>
          </a:p>
          <a:p>
            <a:pPr lvl="2"/>
            <a:r>
              <a:rPr lang="es-UY" sz="2800" dirty="0"/>
              <a:t>Asegurarse de que se mantienen condiciones seguras durante el trabajo en caliente.</a:t>
            </a:r>
          </a:p>
          <a:p>
            <a:pPr lvl="2"/>
            <a:r>
              <a:rPr lang="es-UY" sz="2800" dirty="0"/>
              <a:t>Asegurarse de que hay extintores de incendio adecuados disponibles fácilmente.</a:t>
            </a:r>
          </a:p>
          <a:p>
            <a:pPr lvl="2"/>
            <a:r>
              <a:rPr lang="es-UY" sz="2800" dirty="0"/>
              <a:t>Saber cómo reportar un incendio u otra situación de emergencia</a:t>
            </a:r>
            <a:r>
              <a:rPr lang="en-US" sz="2800" dirty="0"/>
              <a:t>.</a:t>
            </a:r>
          </a:p>
          <a:p>
            <a:pPr marL="0" indent="0">
              <a:buNone/>
            </a:pPr>
            <a:endParaRPr lang="en-US" dirty="0"/>
          </a:p>
          <a:p>
            <a:endParaRPr lang="en-US" dirty="0"/>
          </a:p>
        </p:txBody>
      </p:sp>
    </p:spTree>
    <p:extLst>
      <p:ext uri="{BB962C8B-B14F-4D97-AF65-F5344CB8AC3E}">
        <p14:creationId xmlns:p14="http://schemas.microsoft.com/office/powerpoint/2010/main" val="21910247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949"/>
            <a:ext cx="10515600" cy="1325563"/>
          </a:xfrm>
        </p:spPr>
        <p:txBody>
          <a:bodyPr/>
          <a:lstStyle/>
          <a:p>
            <a:r>
              <a:rPr lang="es-UY" dirty="0"/>
              <a:t>Trabajo en caliente: Vigilancia contra incendios</a:t>
            </a:r>
          </a:p>
        </p:txBody>
      </p:sp>
      <p:sp>
        <p:nvSpPr>
          <p:cNvPr id="3" name="Content Placeholder 2"/>
          <p:cNvSpPr>
            <a:spLocks noGrp="1"/>
          </p:cNvSpPr>
          <p:nvPr>
            <p:ph idx="1"/>
          </p:nvPr>
        </p:nvSpPr>
        <p:spPr>
          <a:xfrm>
            <a:off x="838200" y="1651449"/>
            <a:ext cx="10515600" cy="4719108"/>
          </a:xfrm>
        </p:spPr>
        <p:txBody>
          <a:bodyPr>
            <a:normAutofit/>
          </a:bodyPr>
          <a:lstStyle/>
          <a:p>
            <a:pPr marL="0" indent="0">
              <a:buNone/>
            </a:pPr>
            <a:r>
              <a:rPr lang="es-UY" dirty="0"/>
              <a:t>Responsabilidades</a:t>
            </a:r>
          </a:p>
          <a:p>
            <a:pPr lvl="2"/>
            <a:r>
              <a:rPr lang="es-UY" sz="2800" dirty="0"/>
              <a:t>Mantener el periodo de vigilancia y control, después de que se complete el trabajo.</a:t>
            </a:r>
          </a:p>
          <a:p>
            <a:pPr lvl="2"/>
            <a:r>
              <a:rPr lang="es-UY" sz="2800" dirty="0"/>
              <a:t>Usar el equipo de protección personal apropiado.</a:t>
            </a:r>
          </a:p>
          <a:p>
            <a:pPr lvl="2"/>
            <a:r>
              <a:rPr lang="es-UY" sz="2800" dirty="0"/>
              <a:t>Completar la sección adecuada del permiso de trabajo en caliente.</a:t>
            </a:r>
          </a:p>
          <a:p>
            <a:pPr lvl="2"/>
            <a:r>
              <a:rPr lang="es-UY" sz="2800" dirty="0"/>
              <a:t>La Vigilancia contra Incendios se mantendrá durante al menos media hora después de que se han finalizado las operaciones de soldadura o corte para detectar y extinguir posibles fuegos latentes. Ver OSHA 1910.252(a)(2)(</a:t>
            </a:r>
            <a:r>
              <a:rPr lang="es-UY" sz="2800" dirty="0" err="1"/>
              <a:t>iii</a:t>
            </a:r>
            <a:r>
              <a:rPr lang="es-UY" sz="2800" dirty="0"/>
              <a:t>) - </a:t>
            </a:r>
            <a:r>
              <a:rPr lang="es-UY" sz="2400" dirty="0">
                <a:hlinkClick r:id="rId3"/>
              </a:rPr>
              <a:t>OSHA </a:t>
            </a:r>
            <a:r>
              <a:rPr lang="es-UY" sz="2400" dirty="0" err="1">
                <a:hlinkClick r:id="rId3"/>
              </a:rPr>
              <a:t>Fire</a:t>
            </a:r>
            <a:r>
              <a:rPr lang="es-UY" sz="2400" dirty="0">
                <a:hlinkClick r:id="rId3"/>
              </a:rPr>
              <a:t> </a:t>
            </a:r>
            <a:r>
              <a:rPr lang="es-UY" sz="2400" dirty="0" err="1">
                <a:hlinkClick r:id="rId3"/>
              </a:rPr>
              <a:t>Watch</a:t>
            </a:r>
            <a:r>
              <a:rPr lang="es-UY" sz="2400" dirty="0">
                <a:hlinkClick r:id="rId3"/>
              </a:rPr>
              <a:t> </a:t>
            </a:r>
            <a:r>
              <a:rPr lang="es-UY" sz="2400" dirty="0" err="1">
                <a:hlinkClick r:id="rId3"/>
              </a:rPr>
              <a:t>regulation</a:t>
            </a:r>
            <a:r>
              <a:rPr lang="es-UY" sz="2400" dirty="0"/>
              <a:t> </a:t>
            </a:r>
          </a:p>
          <a:p>
            <a:pPr marL="0" indent="0">
              <a:buNone/>
            </a:pPr>
            <a:endParaRPr lang="en-US" dirty="0"/>
          </a:p>
          <a:p>
            <a:endParaRPr lang="en-US" dirty="0"/>
          </a:p>
        </p:txBody>
      </p:sp>
    </p:spTree>
    <p:extLst>
      <p:ext uri="{BB962C8B-B14F-4D97-AF65-F5344CB8AC3E}">
        <p14:creationId xmlns:p14="http://schemas.microsoft.com/office/powerpoint/2010/main" val="82601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Las vías de salida solo deben estar despejadas y ser accesibles durante el horario de oficina.</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800600" y="2223080"/>
            <a:ext cx="2324098"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38280104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Trabajo en caliente: Supervisores</a:t>
            </a:r>
          </a:p>
        </p:txBody>
      </p:sp>
      <p:sp>
        <p:nvSpPr>
          <p:cNvPr id="3" name="Content Placeholder 2"/>
          <p:cNvSpPr>
            <a:spLocks noGrp="1"/>
          </p:cNvSpPr>
          <p:nvPr>
            <p:ph idx="1"/>
          </p:nvPr>
        </p:nvSpPr>
        <p:spPr/>
        <p:txBody>
          <a:bodyPr/>
          <a:lstStyle/>
          <a:p>
            <a:r>
              <a:rPr lang="es-UY" dirty="0"/>
              <a:t>Responsabilidades</a:t>
            </a:r>
          </a:p>
          <a:p>
            <a:pPr lvl="2"/>
            <a:r>
              <a:rPr lang="es-UY" sz="2400" dirty="0"/>
              <a:t>Mantener el equipo de corte o soldadura en condiciones seguras de funcionamiento.</a:t>
            </a:r>
          </a:p>
          <a:p>
            <a:pPr lvl="2"/>
            <a:r>
              <a:rPr lang="es-UY" sz="2400" dirty="0"/>
              <a:t>Asegurarse de que las precauciones indicadas en el Permiso de Trabajo en Caliente son comprendidas por la(s) persona(s) que realiza(n) las operaciones permitidas de corte o soldadura en general</a:t>
            </a:r>
            <a:r>
              <a:rPr lang="en-US" sz="2400" dirty="0"/>
              <a:t>.</a:t>
            </a:r>
          </a:p>
          <a:p>
            <a:pPr marL="0" indent="0">
              <a:buNone/>
            </a:pPr>
            <a:endParaRPr lang="en-US" dirty="0"/>
          </a:p>
          <a:p>
            <a:endParaRPr lang="en-US" dirty="0"/>
          </a:p>
        </p:txBody>
      </p:sp>
    </p:spTree>
    <p:extLst>
      <p:ext uri="{BB962C8B-B14F-4D97-AF65-F5344CB8AC3E}">
        <p14:creationId xmlns:p14="http://schemas.microsoft.com/office/powerpoint/2010/main" val="35157047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UY" dirty="0"/>
              <a:t>Seguridad y almacenamiento de cilindros de gas comprimido</a:t>
            </a:r>
            <a:endParaRPr lang="es-UY" dirty="0">
              <a:solidFill>
                <a:srgbClr val="FF0000"/>
              </a:solidFill>
            </a:endParaRPr>
          </a:p>
        </p:txBody>
      </p:sp>
      <p:sp>
        <p:nvSpPr>
          <p:cNvPr id="4" name="TextBox 3"/>
          <p:cNvSpPr txBox="1"/>
          <p:nvPr/>
        </p:nvSpPr>
        <p:spPr>
          <a:xfrm>
            <a:off x="3953932" y="5948363"/>
            <a:ext cx="4284134" cy="646331"/>
          </a:xfrm>
          <a:prstGeom prst="rect">
            <a:avLst/>
          </a:prstGeom>
          <a:noFill/>
        </p:spPr>
        <p:txBody>
          <a:bodyPr wrap="square" rtlCol="0">
            <a:spAutoFit/>
          </a:bodyPr>
          <a:lstStyle/>
          <a:p>
            <a:pPr algn="ctr"/>
            <a:r>
              <a:rPr lang="en-US" u="sng" dirty="0">
                <a:hlinkClick r:id="rId3"/>
              </a:rPr>
              <a:t>Video Link</a:t>
            </a:r>
            <a:endParaRPr lang="en-US" dirty="0"/>
          </a:p>
          <a:p>
            <a:pPr algn="ctr"/>
            <a:r>
              <a:rPr lang="es-UY" dirty="0"/>
              <a:t>Seguridad de cilindros de gas comprimido</a:t>
            </a:r>
          </a:p>
        </p:txBody>
      </p:sp>
      <p:pic>
        <p:nvPicPr>
          <p:cNvPr id="5" name="Picture 4" title="Compressed Gas Cylinder Safet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3666" y="1804988"/>
            <a:ext cx="5164667" cy="3873500"/>
          </a:xfrm>
          <a:prstGeom prst="rect">
            <a:avLst/>
          </a:prstGeom>
        </p:spPr>
      </p:pic>
    </p:spTree>
    <p:extLst>
      <p:ext uri="{BB962C8B-B14F-4D97-AF65-F5344CB8AC3E}">
        <p14:creationId xmlns:p14="http://schemas.microsoft.com/office/powerpoint/2010/main" val="42300175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UY" dirty="0"/>
              <a:t>Seguridad y almacenamiento de cilindros de gas comprimido</a:t>
            </a:r>
            <a:endParaRPr lang="es-UY" dirty="0">
              <a:solidFill>
                <a:srgbClr val="FF0000"/>
              </a:solidFill>
            </a:endParaRPr>
          </a:p>
        </p:txBody>
      </p:sp>
      <p:sp>
        <p:nvSpPr>
          <p:cNvPr id="5" name="Content Placeholder 4"/>
          <p:cNvSpPr>
            <a:spLocks noGrp="1"/>
          </p:cNvSpPr>
          <p:nvPr>
            <p:ph sz="half" idx="1"/>
          </p:nvPr>
        </p:nvSpPr>
        <p:spPr/>
        <p:txBody>
          <a:bodyPr>
            <a:normAutofit fontScale="92500" lnSpcReduction="10000"/>
          </a:bodyPr>
          <a:lstStyle/>
          <a:p>
            <a:r>
              <a:rPr lang="es-UY" dirty="0"/>
              <a:t>Siempre vista equipo de protección personal (guantes, gafas de seguridad y zapatos de seguridad).</a:t>
            </a:r>
          </a:p>
          <a:p>
            <a:r>
              <a:rPr lang="es-UY" dirty="0"/>
              <a:t>Use siempre carros o carretillas para mover los cilindros.</a:t>
            </a:r>
          </a:p>
          <a:p>
            <a:r>
              <a:rPr lang="es-UY" dirty="0"/>
              <a:t>Nunca levante los cilindros por la tapa.</a:t>
            </a:r>
          </a:p>
          <a:p>
            <a:r>
              <a:rPr lang="es-UY" dirty="0"/>
              <a:t>Almacene los cilindros lejos de áreas de alto tráfico o áreas donde se realizan actividades que pueden dañar o contaminar los cilindros</a:t>
            </a:r>
            <a:r>
              <a:rPr lang="en-US" dirty="0"/>
              <a:t>.</a:t>
            </a:r>
          </a:p>
        </p:txBody>
      </p:sp>
      <p:pic>
        <p:nvPicPr>
          <p:cNvPr id="4" name="Content Placeholder 3" title="Compressed Gas Cylinder Safety"/>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480767"/>
            <a:ext cx="5181600" cy="3041053"/>
          </a:xfrm>
        </p:spPr>
      </p:pic>
    </p:spTree>
    <p:extLst>
      <p:ext uri="{BB962C8B-B14F-4D97-AF65-F5344CB8AC3E}">
        <p14:creationId xmlns:p14="http://schemas.microsoft.com/office/powerpoint/2010/main" val="8940429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Prácticas de limpieza en general, almacenamiento y otros</a:t>
            </a:r>
            <a:endParaRPr lang="es-UY" sz="1900" b="1" dirty="0"/>
          </a:p>
          <a:p>
            <a:pPr marL="0" indent="0" algn="ctr">
              <a:buNone/>
            </a:pPr>
            <a:endParaRPr lang="en-US" sz="3600" dirty="0"/>
          </a:p>
          <a:p>
            <a:endParaRPr lang="en-US" dirty="0"/>
          </a:p>
        </p:txBody>
      </p:sp>
    </p:spTree>
    <p:extLst>
      <p:ext uri="{BB962C8B-B14F-4D97-AF65-F5344CB8AC3E}">
        <p14:creationId xmlns:p14="http://schemas.microsoft.com/office/powerpoint/2010/main" val="34398256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Prácticas</a:t>
            </a:r>
            <a:r>
              <a:rPr lang="en-US" sz="4000" dirty="0"/>
              <a:t> de </a:t>
            </a:r>
            <a:r>
              <a:rPr lang="en-US" sz="4000" dirty="0" err="1"/>
              <a:t>limpieza</a:t>
            </a:r>
            <a:r>
              <a:rPr lang="en-US" sz="4000" dirty="0"/>
              <a:t> </a:t>
            </a:r>
            <a:r>
              <a:rPr lang="en-US" sz="4000" dirty="0" err="1"/>
              <a:t>en</a:t>
            </a:r>
            <a:r>
              <a:rPr lang="en-US" sz="4000" dirty="0"/>
              <a:t> general, </a:t>
            </a:r>
            <a:r>
              <a:rPr lang="en-US" sz="4000" dirty="0" err="1"/>
              <a:t>almacenamiento</a:t>
            </a:r>
            <a:r>
              <a:rPr lang="en-US" sz="4000" dirty="0"/>
              <a:t> y </a:t>
            </a:r>
            <a:r>
              <a:rPr lang="en-US" sz="4000" dirty="0" err="1"/>
              <a:t>otros</a:t>
            </a:r>
            <a:endParaRPr lang="en-US" sz="4000" dirty="0"/>
          </a:p>
        </p:txBody>
      </p:sp>
      <p:sp>
        <p:nvSpPr>
          <p:cNvPr id="3" name="Content Placeholder 2"/>
          <p:cNvSpPr>
            <a:spLocks noGrp="1"/>
          </p:cNvSpPr>
          <p:nvPr>
            <p:ph sz="half" idx="1"/>
          </p:nvPr>
        </p:nvSpPr>
        <p:spPr>
          <a:xfrm>
            <a:off x="984737" y="2653503"/>
            <a:ext cx="4026877" cy="2695575"/>
          </a:xfrm>
        </p:spPr>
        <p:txBody>
          <a:bodyPr>
            <a:normAutofit/>
          </a:bodyPr>
          <a:lstStyle/>
          <a:p>
            <a:pPr marL="0" indent="0" algn="ctr">
              <a:buNone/>
            </a:pPr>
            <a:r>
              <a:rPr lang="es-UY" sz="3600" dirty="0"/>
              <a:t>¿El almacenamiento está a una distancia de al menos 18” de los sistemas de rociadores</a:t>
            </a:r>
            <a:r>
              <a:rPr lang="en-US" sz="3600" dirty="0"/>
              <a:t>?</a:t>
            </a:r>
          </a:p>
          <a:p>
            <a:pPr marL="0" indent="0">
              <a:buNone/>
            </a:pPr>
            <a:endParaRPr lang="en-US" dirty="0"/>
          </a:p>
          <a:p>
            <a:endParaRPr lang="en-US" dirty="0"/>
          </a:p>
        </p:txBody>
      </p:sp>
      <p:pic>
        <p:nvPicPr>
          <p:cNvPr id="5" name="Content Placeholder 4" title="Housekeeping and Storag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5867400" y="2280839"/>
            <a:ext cx="5181600" cy="3440905"/>
          </a:xfrm>
        </p:spPr>
      </p:pic>
    </p:spTree>
    <p:extLst>
      <p:ext uri="{BB962C8B-B14F-4D97-AF65-F5344CB8AC3E}">
        <p14:creationId xmlns:p14="http://schemas.microsoft.com/office/powerpoint/2010/main" val="17569184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UY" dirty="0"/>
              <a:t>Prácticas de limpieza en general, almacenamiento y otros</a:t>
            </a:r>
          </a:p>
        </p:txBody>
      </p:sp>
      <p:sp>
        <p:nvSpPr>
          <p:cNvPr id="7" name="Text Placeholder 6"/>
          <p:cNvSpPr>
            <a:spLocks noGrp="1"/>
          </p:cNvSpPr>
          <p:nvPr>
            <p:ph type="body" sz="half" idx="1"/>
          </p:nvPr>
        </p:nvSpPr>
        <p:spPr>
          <a:xfrm>
            <a:off x="844063" y="1803400"/>
            <a:ext cx="4747846" cy="4114800"/>
          </a:xfrm>
        </p:spPr>
        <p:txBody>
          <a:bodyPr>
            <a:normAutofit/>
          </a:bodyPr>
          <a:lstStyle/>
          <a:p>
            <a:pPr marL="0" indent="0" algn="ctr">
              <a:buNone/>
            </a:pPr>
            <a:r>
              <a:rPr lang="es-UY" sz="3600" dirty="0"/>
              <a:t>¿Los líquidos inflamables y/o combustibles y los aerosoles se conservan en gabinetes aprobados o almacenan afuera</a:t>
            </a:r>
            <a:r>
              <a:rPr lang="en-US" sz="3600" dirty="0"/>
              <a:t>?</a:t>
            </a:r>
          </a:p>
          <a:p>
            <a:endParaRPr lang="en-US" dirty="0"/>
          </a:p>
        </p:txBody>
      </p:sp>
      <p:pic>
        <p:nvPicPr>
          <p:cNvPr id="9" name="Content Placeholder 8" title="poor housekeeping"/>
          <p:cNvPicPr>
            <a:picLocks noGrp="1" noChangeAspect="1"/>
          </p:cNvPicPr>
          <p:nvPr>
            <p:ph sz="quarter" idx="3"/>
          </p:nvPr>
        </p:nvPicPr>
        <p:blipFill>
          <a:blip r:embed="rId3" cstate="email">
            <a:extLst>
              <a:ext uri="{28A0092B-C50C-407E-A947-70E740481C1C}">
                <a14:useLocalDpi xmlns:a14="http://schemas.microsoft.com/office/drawing/2010/main" val="0"/>
              </a:ext>
            </a:extLst>
          </a:blip>
          <a:stretch>
            <a:fillRect/>
          </a:stretch>
        </p:blipFill>
        <p:spPr>
          <a:xfrm>
            <a:off x="6196894" y="4127500"/>
            <a:ext cx="4413557" cy="1987852"/>
          </a:xfrm>
        </p:spPr>
      </p:pic>
      <p:pic>
        <p:nvPicPr>
          <p:cNvPr id="10" name="Picture 9" title="poor housekeeping examples"/>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96894" y="1682448"/>
            <a:ext cx="4413557" cy="1987852"/>
          </a:xfrm>
          <a:prstGeom prst="rect">
            <a:avLst/>
          </a:prstGeom>
        </p:spPr>
      </p:pic>
      <p:cxnSp>
        <p:nvCxnSpPr>
          <p:cNvPr id="5" name="Straight Connector 4" title="X through photo for non compliance"/>
          <p:cNvCxnSpPr/>
          <p:nvPr/>
        </p:nvCxnSpPr>
        <p:spPr>
          <a:xfrm>
            <a:off x="6411951" y="1803400"/>
            <a:ext cx="3866987" cy="167578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title="X through photo for non compliance"/>
          <p:cNvCxnSpPr/>
          <p:nvPr/>
        </p:nvCxnSpPr>
        <p:spPr>
          <a:xfrm flipV="1">
            <a:off x="6456556" y="1981200"/>
            <a:ext cx="3822382" cy="146452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title="X through photo for non compliance"/>
          <p:cNvCxnSpPr/>
          <p:nvPr/>
        </p:nvCxnSpPr>
        <p:spPr>
          <a:xfrm>
            <a:off x="6456556" y="4337825"/>
            <a:ext cx="3822382" cy="158037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title="X through photo for non compliance"/>
          <p:cNvCxnSpPr/>
          <p:nvPr/>
        </p:nvCxnSpPr>
        <p:spPr>
          <a:xfrm flipV="1">
            <a:off x="6456556" y="4337825"/>
            <a:ext cx="3822382" cy="158037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565582" y="6232136"/>
            <a:ext cx="3713356" cy="369332"/>
          </a:xfrm>
          <a:prstGeom prst="rect">
            <a:avLst/>
          </a:prstGeom>
          <a:noFill/>
        </p:spPr>
        <p:txBody>
          <a:bodyPr wrap="square" rtlCol="0">
            <a:spAutoFit/>
          </a:bodyPr>
          <a:lstStyle/>
          <a:p>
            <a:pPr algn="ctr"/>
            <a:r>
              <a:rPr lang="en-US" dirty="0"/>
              <a:t>Poor Housekeeping Examples</a:t>
            </a:r>
          </a:p>
        </p:txBody>
      </p:sp>
    </p:spTree>
    <p:extLst>
      <p:ext uri="{BB962C8B-B14F-4D97-AF65-F5344CB8AC3E}">
        <p14:creationId xmlns:p14="http://schemas.microsoft.com/office/powerpoint/2010/main" val="40282458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Prácticas</a:t>
            </a:r>
            <a:r>
              <a:rPr lang="en-US" sz="4000" dirty="0"/>
              <a:t> de </a:t>
            </a:r>
            <a:r>
              <a:rPr lang="en-US" sz="4000" dirty="0" err="1"/>
              <a:t>limpieza</a:t>
            </a:r>
            <a:r>
              <a:rPr lang="en-US" sz="4000" dirty="0"/>
              <a:t> </a:t>
            </a:r>
            <a:r>
              <a:rPr lang="en-US" sz="4000" dirty="0" err="1"/>
              <a:t>en</a:t>
            </a:r>
            <a:r>
              <a:rPr lang="en-US" sz="4000" dirty="0"/>
              <a:t> general, </a:t>
            </a:r>
            <a:r>
              <a:rPr lang="en-US" sz="4000" dirty="0" err="1"/>
              <a:t>almacenamiento</a:t>
            </a:r>
            <a:r>
              <a:rPr lang="en-US" sz="4000" dirty="0"/>
              <a:t> y </a:t>
            </a:r>
            <a:r>
              <a:rPr lang="en-US" sz="4000" dirty="0" err="1"/>
              <a:t>otros</a:t>
            </a:r>
            <a:endParaRPr lang="en-US" sz="4000" dirty="0"/>
          </a:p>
        </p:txBody>
      </p:sp>
      <p:sp>
        <p:nvSpPr>
          <p:cNvPr id="3" name="Content Placeholder 2" title="Flammable storage cabinet"/>
          <p:cNvSpPr>
            <a:spLocks noGrp="1"/>
          </p:cNvSpPr>
          <p:nvPr>
            <p:ph sz="half" idx="1"/>
          </p:nvPr>
        </p:nvSpPr>
        <p:spPr/>
        <p:txBody>
          <a:bodyPr>
            <a:normAutofit/>
          </a:bodyPr>
          <a:lstStyle/>
          <a:p>
            <a:pPr marL="0" indent="0">
              <a:buNone/>
            </a:pPr>
            <a:endParaRPr lang="en-US" dirty="0"/>
          </a:p>
          <a:p>
            <a:endParaRPr lang="en-US" dirty="0"/>
          </a:p>
        </p:txBody>
      </p:sp>
      <p:sp>
        <p:nvSpPr>
          <p:cNvPr id="7" name="Text Placeholder 6"/>
          <p:cNvSpPr>
            <a:spLocks noGrp="1"/>
          </p:cNvSpPr>
          <p:nvPr>
            <p:ph sz="half" idx="2"/>
          </p:nvPr>
        </p:nvSpPr>
        <p:spPr>
          <a:xfrm>
            <a:off x="6769099" y="1825625"/>
            <a:ext cx="4262315" cy="3825875"/>
          </a:xfrm>
        </p:spPr>
        <p:txBody>
          <a:bodyPr>
            <a:normAutofit/>
          </a:bodyPr>
          <a:lstStyle/>
          <a:p>
            <a:pPr marL="0" indent="0" algn="ctr">
              <a:buNone/>
            </a:pPr>
            <a:r>
              <a:rPr lang="es-UY" sz="3600" dirty="0"/>
              <a:t>¿Tiene usted un gabinete aprobado para almacenar líquidos inflamables y/o combustibles y aerosoles o se almacenan afuera?</a:t>
            </a:r>
          </a:p>
          <a:p>
            <a:endParaRPr lang="en-US" dirty="0"/>
          </a:p>
        </p:txBody>
      </p:sp>
      <p:pic>
        <p:nvPicPr>
          <p:cNvPr id="5" name="Picture 4" title="storage cabinet"/>
          <p:cNvPicPr>
            <a:picLocks noChangeAspect="1"/>
          </p:cNvPicPr>
          <p:nvPr/>
        </p:nvPicPr>
        <p:blipFill rotWithShape="1">
          <a:blip r:embed="rId3" cstate="email">
            <a:extLst>
              <a:ext uri="{28A0092B-C50C-407E-A947-70E740481C1C}">
                <a14:useLocalDpi xmlns:a14="http://schemas.microsoft.com/office/drawing/2010/main" val="0"/>
              </a:ext>
            </a:extLst>
          </a:blip>
          <a:srcRect t="12421" b="14510"/>
          <a:stretch/>
        </p:blipFill>
        <p:spPr>
          <a:xfrm>
            <a:off x="1878012" y="2070100"/>
            <a:ext cx="3101976" cy="3581400"/>
          </a:xfrm>
          <a:prstGeom prst="rect">
            <a:avLst/>
          </a:prstGeom>
        </p:spPr>
      </p:pic>
    </p:spTree>
    <p:extLst>
      <p:ext uri="{BB962C8B-B14F-4D97-AF65-F5344CB8AC3E}">
        <p14:creationId xmlns:p14="http://schemas.microsoft.com/office/powerpoint/2010/main" val="4588286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UY" dirty="0"/>
              <a:t>Prácticas de limpieza en general, almacenamiento y otros</a:t>
            </a:r>
          </a:p>
        </p:txBody>
      </p:sp>
      <p:sp>
        <p:nvSpPr>
          <p:cNvPr id="6" name="Text Placeholder 5"/>
          <p:cNvSpPr>
            <a:spLocks noGrp="1"/>
          </p:cNvSpPr>
          <p:nvPr>
            <p:ph type="body" sz="half" idx="1"/>
          </p:nvPr>
        </p:nvSpPr>
        <p:spPr>
          <a:xfrm>
            <a:off x="917447" y="2489961"/>
            <a:ext cx="5080000" cy="2752192"/>
          </a:xfrm>
        </p:spPr>
        <p:txBody>
          <a:bodyPr>
            <a:normAutofit/>
          </a:bodyPr>
          <a:lstStyle/>
          <a:p>
            <a:pPr marL="0" indent="0" algn="ctr">
              <a:buNone/>
            </a:pPr>
            <a:r>
              <a:rPr lang="es-UY" sz="3600" dirty="0"/>
              <a:t>¿Están las salas de máquinas, electricidad, servidor, teléfono y MCC libres de almacenamiento combustible?</a:t>
            </a:r>
          </a:p>
          <a:p>
            <a:endParaRPr lang="en-US" dirty="0"/>
          </a:p>
        </p:txBody>
      </p:sp>
      <p:pic>
        <p:nvPicPr>
          <p:cNvPr id="5" name="Content Placeholder 4" title="Good housekeeping"/>
          <p:cNvPicPr>
            <a:picLocks noGrp="1" noChangeAspect="1"/>
          </p:cNvPicPr>
          <p:nvPr>
            <p:ph sz="quarter" idx="3"/>
          </p:nvPr>
        </p:nvPicPr>
        <p:blipFill>
          <a:blip r:embed="rId2">
            <a:extLst>
              <a:ext uri="{28A0092B-C50C-407E-A947-70E740481C1C}">
                <a14:useLocalDpi xmlns:a14="http://schemas.microsoft.com/office/drawing/2010/main" val="0"/>
              </a:ext>
            </a:extLst>
          </a:blip>
          <a:stretch>
            <a:fillRect/>
          </a:stretch>
        </p:blipFill>
        <p:spPr>
          <a:xfrm>
            <a:off x="6945959" y="1641098"/>
            <a:ext cx="4449917" cy="4449917"/>
          </a:xfrm>
        </p:spPr>
      </p:pic>
    </p:spTree>
    <p:extLst>
      <p:ext uri="{BB962C8B-B14F-4D97-AF65-F5344CB8AC3E}">
        <p14:creationId xmlns:p14="http://schemas.microsoft.com/office/powerpoint/2010/main" val="21609807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UY" dirty="0"/>
              <a:t>Prácticas de limpieza en general, almacenamiento y otros</a:t>
            </a:r>
          </a:p>
        </p:txBody>
      </p:sp>
      <p:sp>
        <p:nvSpPr>
          <p:cNvPr id="6" name="Text Placeholder 5"/>
          <p:cNvSpPr>
            <a:spLocks noGrp="1"/>
          </p:cNvSpPr>
          <p:nvPr>
            <p:ph type="body" sz="half" idx="1"/>
          </p:nvPr>
        </p:nvSpPr>
        <p:spPr>
          <a:xfrm>
            <a:off x="1073564" y="2082799"/>
            <a:ext cx="3604683" cy="3683000"/>
          </a:xfrm>
        </p:spPr>
        <p:txBody>
          <a:bodyPr>
            <a:normAutofit fontScale="92500" lnSpcReduction="20000"/>
          </a:bodyPr>
          <a:lstStyle/>
          <a:p>
            <a:r>
              <a:rPr lang="es-UY" dirty="0"/>
              <a:t>¿Están las salas de máquinas, electricidad, servidor, teléfono y MCC libres de almacenamiento combustible?</a:t>
            </a:r>
          </a:p>
          <a:p>
            <a:r>
              <a:rPr lang="es-UY" dirty="0"/>
              <a:t>Observe si hay derrames de aceite, pelusas o polvo. Pueden crear un riesgo de incendio.</a:t>
            </a:r>
          </a:p>
          <a:p>
            <a:endParaRPr lang="en-US" dirty="0"/>
          </a:p>
        </p:txBody>
      </p:sp>
      <p:pic>
        <p:nvPicPr>
          <p:cNvPr id="5" name="Content Placeholder 4" title="Good housekeeping"/>
          <p:cNvPicPr>
            <a:picLocks noGrp="1" noChangeAspect="1"/>
          </p:cNvPicPr>
          <p:nvPr>
            <p:ph sz="quarter" idx="3"/>
          </p:nvPr>
        </p:nvPicPr>
        <p:blipFill>
          <a:blip r:embed="rId2" cstate="email">
            <a:extLst>
              <a:ext uri="{28A0092B-C50C-407E-A947-70E740481C1C}">
                <a14:useLocalDpi xmlns:a14="http://schemas.microsoft.com/office/drawing/2010/main" val="0"/>
              </a:ext>
            </a:extLst>
          </a:blip>
          <a:stretch>
            <a:fillRect/>
          </a:stretch>
        </p:blipFill>
        <p:spPr>
          <a:xfrm>
            <a:off x="5689811" y="2557036"/>
            <a:ext cx="6073478" cy="2734527"/>
          </a:xfrm>
        </p:spPr>
      </p:pic>
    </p:spTree>
    <p:extLst>
      <p:ext uri="{BB962C8B-B14F-4D97-AF65-F5344CB8AC3E}">
        <p14:creationId xmlns:p14="http://schemas.microsoft.com/office/powerpoint/2010/main" val="19980993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72"/>
            <a:ext cx="10515600" cy="1325563"/>
          </a:xfrm>
        </p:spPr>
        <p:txBody>
          <a:bodyPr>
            <a:normAutofit/>
          </a:bodyPr>
          <a:lstStyle/>
          <a:p>
            <a:r>
              <a:rPr lang="es-UY" sz="4000" dirty="0"/>
              <a:t>Prácticas de limpieza en general, almacenamiento y otros</a:t>
            </a:r>
          </a:p>
        </p:txBody>
      </p:sp>
      <p:sp>
        <p:nvSpPr>
          <p:cNvPr id="3" name="Content Placeholder 2"/>
          <p:cNvSpPr>
            <a:spLocks noGrp="1"/>
          </p:cNvSpPr>
          <p:nvPr>
            <p:ph sz="half" idx="1"/>
          </p:nvPr>
        </p:nvSpPr>
        <p:spPr>
          <a:xfrm>
            <a:off x="636041" y="3027484"/>
            <a:ext cx="2597813" cy="1785261"/>
          </a:xfrm>
        </p:spPr>
        <p:txBody>
          <a:bodyPr>
            <a:normAutofit fontScale="70000" lnSpcReduction="20000"/>
          </a:bodyPr>
          <a:lstStyle/>
          <a:p>
            <a:pPr marL="0" indent="0" algn="ctr">
              <a:buNone/>
            </a:pPr>
            <a:r>
              <a:rPr lang="es-UY" sz="3600" dirty="0"/>
              <a:t>¿Las puertas de incendios están libres de objetos que las mantienen abiertas?</a:t>
            </a:r>
          </a:p>
          <a:p>
            <a:pPr marL="0" indent="0">
              <a:buNone/>
            </a:pPr>
            <a:endParaRPr lang="en-US" dirty="0"/>
          </a:p>
          <a:p>
            <a:endParaRPr lang="en-US" dirty="0"/>
          </a:p>
        </p:txBody>
      </p:sp>
      <p:pic>
        <p:nvPicPr>
          <p:cNvPr id="6" name="Content Placeholder 5" title="Good housekeepi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1059" y="1690686"/>
            <a:ext cx="5568031" cy="4458861"/>
          </a:xfrm>
        </p:spPr>
      </p:pic>
      <p:pic>
        <p:nvPicPr>
          <p:cNvPr id="7" name="Picture 6" title="sign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581" y="2658051"/>
            <a:ext cx="1809750" cy="2524125"/>
          </a:xfrm>
          <a:prstGeom prst="rect">
            <a:avLst/>
          </a:prstGeom>
        </p:spPr>
      </p:pic>
    </p:spTree>
    <p:extLst>
      <p:ext uri="{BB962C8B-B14F-4D97-AF65-F5344CB8AC3E}">
        <p14:creationId xmlns:p14="http://schemas.microsoft.com/office/powerpoint/2010/main" val="240264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lnSpcReduction="10000"/>
          </a:bodyPr>
          <a:lstStyle/>
          <a:p>
            <a:pPr marL="0" lvl="0" indent="0">
              <a:buNone/>
            </a:pPr>
            <a:r>
              <a:rPr lang="es-UY" dirty="0"/>
              <a:t>Siempre acérquese a los incendios…</a:t>
            </a:r>
            <a:endParaRPr lang="es-UY" sz="2000" dirty="0"/>
          </a:p>
          <a:p>
            <a:pPr marL="914400" lvl="1" indent="-457200">
              <a:buFont typeface="+mj-lt"/>
              <a:buAutoNum type="alphaUcPeriod"/>
            </a:pPr>
            <a:r>
              <a:rPr lang="es-UY" dirty="0"/>
              <a:t>Desde una distancia</a:t>
            </a:r>
            <a:endParaRPr lang="es-UY" sz="1800" dirty="0"/>
          </a:p>
          <a:p>
            <a:pPr marL="914400" lvl="1" indent="-457200">
              <a:buFont typeface="+mj-lt"/>
              <a:buAutoNum type="alphaUcPeriod"/>
            </a:pPr>
            <a:r>
              <a:rPr lang="es-UY" dirty="0"/>
              <a:t>Contra el viento</a:t>
            </a:r>
            <a:endParaRPr lang="es-UY" sz="1800" dirty="0"/>
          </a:p>
          <a:p>
            <a:pPr marL="914400" lvl="1" indent="-457200">
              <a:buFont typeface="+mj-lt"/>
              <a:buAutoNum type="alphaUcPeriod"/>
            </a:pPr>
            <a:r>
              <a:rPr lang="es-UY" dirty="0"/>
              <a:t>Con un medio de escape detrás suyo</a:t>
            </a:r>
            <a:endParaRPr lang="es-UY" sz="1800" dirty="0"/>
          </a:p>
          <a:p>
            <a:pPr marL="914400" lvl="1" indent="-457200">
              <a:buFont typeface="+mj-lt"/>
              <a:buAutoNum type="alphaUcPeriod"/>
            </a:pPr>
            <a:r>
              <a:rPr lang="es-UY" dirty="0"/>
              <a:t>Todo lo anterior</a:t>
            </a:r>
            <a:endParaRPr lang="es-UY" sz="1800" dirty="0"/>
          </a:p>
          <a:p>
            <a:pPr marL="0" indent="0" algn="ctr">
              <a:buNone/>
            </a:pPr>
            <a:endParaRPr lang="en-US" sz="3600" dirty="0"/>
          </a:p>
          <a:p>
            <a:endParaRPr lang="en-US" dirty="0"/>
          </a:p>
        </p:txBody>
      </p:sp>
      <p:sp>
        <p:nvSpPr>
          <p:cNvPr id="4" name="TextBox 3"/>
          <p:cNvSpPr txBox="1"/>
          <p:nvPr/>
        </p:nvSpPr>
        <p:spPr>
          <a:xfrm>
            <a:off x="4677508" y="2223080"/>
            <a:ext cx="2447190"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156119853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sz="4000" dirty="0"/>
              <a:t>Prácticas de limpieza en general, almacenamiento y otros</a:t>
            </a:r>
          </a:p>
        </p:txBody>
      </p:sp>
      <p:sp>
        <p:nvSpPr>
          <p:cNvPr id="3" name="Content Placeholder 2"/>
          <p:cNvSpPr>
            <a:spLocks noGrp="1"/>
          </p:cNvSpPr>
          <p:nvPr>
            <p:ph sz="half" idx="1"/>
          </p:nvPr>
        </p:nvSpPr>
        <p:spPr>
          <a:xfrm>
            <a:off x="1804019" y="2781697"/>
            <a:ext cx="2768600" cy="2276475"/>
          </a:xfrm>
        </p:spPr>
        <p:txBody>
          <a:bodyPr>
            <a:normAutofit fontScale="85000" lnSpcReduction="20000"/>
          </a:bodyPr>
          <a:lstStyle/>
          <a:p>
            <a:pPr marL="0" indent="0" algn="ctr">
              <a:buNone/>
            </a:pPr>
            <a:r>
              <a:rPr lang="es-UY" sz="3600" dirty="0"/>
              <a:t>¿Las puertas de incendios están libres de objetos que las mantienen abiertas?</a:t>
            </a:r>
          </a:p>
          <a:p>
            <a:pPr marL="0" indent="0" algn="ctr">
              <a:buNone/>
            </a:pPr>
            <a:endParaRPr lang="en-US" sz="3600" dirty="0"/>
          </a:p>
          <a:p>
            <a:pPr marL="0" indent="0">
              <a:buNone/>
            </a:pPr>
            <a:endParaRPr lang="en-US" dirty="0"/>
          </a:p>
          <a:p>
            <a:endParaRPr lang="en-US" dirty="0"/>
          </a:p>
        </p:txBody>
      </p:sp>
      <p:pic>
        <p:nvPicPr>
          <p:cNvPr id="5" name="Content Placeholder 4" title="door propped open"/>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rot="5400000">
            <a:off x="6147676" y="2864333"/>
            <a:ext cx="4687430" cy="2111203"/>
          </a:xfrm>
        </p:spPr>
      </p:pic>
    </p:spTree>
    <p:extLst>
      <p:ext uri="{BB962C8B-B14F-4D97-AF65-F5344CB8AC3E}">
        <p14:creationId xmlns:p14="http://schemas.microsoft.com/office/powerpoint/2010/main" val="12422682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sz="4000" dirty="0"/>
              <a:t>Prácticas de limpieza en general, almacenamiento y otros</a:t>
            </a:r>
          </a:p>
        </p:txBody>
      </p:sp>
      <p:sp>
        <p:nvSpPr>
          <p:cNvPr id="3" name="Content Placeholder 2"/>
          <p:cNvSpPr>
            <a:spLocks noGrp="1"/>
          </p:cNvSpPr>
          <p:nvPr>
            <p:ph sz="half" idx="1"/>
          </p:nvPr>
        </p:nvSpPr>
        <p:spPr>
          <a:xfrm>
            <a:off x="1384300" y="2710656"/>
            <a:ext cx="2946400" cy="2581275"/>
          </a:xfrm>
        </p:spPr>
        <p:txBody>
          <a:bodyPr>
            <a:normAutofit fontScale="92500"/>
          </a:bodyPr>
          <a:lstStyle/>
          <a:p>
            <a:pPr marL="0" indent="0" algn="ctr">
              <a:buNone/>
            </a:pPr>
            <a:r>
              <a:rPr lang="es-UY" sz="3600" dirty="0"/>
              <a:t>¿Las salidas están marcadas claramente y son accesibles?</a:t>
            </a:r>
          </a:p>
          <a:p>
            <a:pPr marL="0" indent="0">
              <a:buNone/>
            </a:pPr>
            <a:endParaRPr lang="en-US" dirty="0"/>
          </a:p>
          <a:p>
            <a:endParaRPr lang="en-US" dirty="0"/>
          </a:p>
        </p:txBody>
      </p:sp>
      <p:pic>
        <p:nvPicPr>
          <p:cNvPr id="5" name="Content Placeholder 4" title="exit signag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4974523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sz="4000" dirty="0"/>
              <a:t>Prácticas de limpieza en general, almacenamiento y otros</a:t>
            </a:r>
          </a:p>
        </p:txBody>
      </p:sp>
      <p:sp>
        <p:nvSpPr>
          <p:cNvPr id="4" name="Content Placeholder 3"/>
          <p:cNvSpPr>
            <a:spLocks noGrp="1"/>
          </p:cNvSpPr>
          <p:nvPr>
            <p:ph sz="half" idx="2"/>
          </p:nvPr>
        </p:nvSpPr>
        <p:spPr>
          <a:xfrm>
            <a:off x="8178800" y="2773343"/>
            <a:ext cx="3035300" cy="2162175"/>
          </a:xfrm>
        </p:spPr>
        <p:txBody>
          <a:bodyPr>
            <a:normAutofit fontScale="92500" lnSpcReduction="10000"/>
          </a:bodyPr>
          <a:lstStyle/>
          <a:p>
            <a:pPr marL="0" indent="0" algn="ctr">
              <a:buNone/>
            </a:pPr>
            <a:r>
              <a:rPr lang="es-UY" sz="3600" dirty="0"/>
              <a:t>¿Están las salas hidráulicas limpias y los suelos libres de aceite?</a:t>
            </a:r>
          </a:p>
          <a:p>
            <a:endParaRPr lang="en-US" dirty="0"/>
          </a:p>
        </p:txBody>
      </p:sp>
      <p:pic>
        <p:nvPicPr>
          <p:cNvPr id="5" name="Picture 4" title="Good housekee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8200" y="2359782"/>
            <a:ext cx="6637034" cy="2989299"/>
          </a:xfrm>
          <a:prstGeom prst="rect">
            <a:avLst/>
          </a:prstGeom>
        </p:spPr>
      </p:pic>
    </p:spTree>
    <p:extLst>
      <p:ext uri="{BB962C8B-B14F-4D97-AF65-F5344CB8AC3E}">
        <p14:creationId xmlns:p14="http://schemas.microsoft.com/office/powerpoint/2010/main" val="7346891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sz="4000" dirty="0"/>
              <a:t>Prácticas de limpieza en general, almacenamiento y otros</a:t>
            </a:r>
          </a:p>
        </p:txBody>
      </p:sp>
      <p:sp>
        <p:nvSpPr>
          <p:cNvPr id="3" name="Content Placeholder 2"/>
          <p:cNvSpPr>
            <a:spLocks noGrp="1"/>
          </p:cNvSpPr>
          <p:nvPr>
            <p:ph sz="half" idx="1"/>
          </p:nvPr>
        </p:nvSpPr>
        <p:spPr>
          <a:xfrm>
            <a:off x="838200" y="2130425"/>
            <a:ext cx="3619500" cy="2797175"/>
          </a:xfrm>
        </p:spPr>
        <p:txBody>
          <a:bodyPr>
            <a:normAutofit fontScale="92500"/>
          </a:bodyPr>
          <a:lstStyle/>
          <a:p>
            <a:pPr marL="0" indent="0" algn="ctr">
              <a:buNone/>
            </a:pPr>
            <a:r>
              <a:rPr lang="es-UY" sz="3600" dirty="0"/>
              <a:t>¿Están las áreas de almacenamiento al menos a 3 pies de luces, calentadores y equipo eléctrico?</a:t>
            </a:r>
          </a:p>
          <a:p>
            <a:pPr marL="0" indent="0">
              <a:buNone/>
            </a:pPr>
            <a:endParaRPr lang="en-US" dirty="0"/>
          </a:p>
          <a:p>
            <a:endParaRPr lang="en-US" dirty="0"/>
          </a:p>
        </p:txBody>
      </p:sp>
      <p:pic>
        <p:nvPicPr>
          <p:cNvPr id="5" name="Content Placeholder 4" title="Good housekeeping"/>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5099106" y="2110506"/>
            <a:ext cx="6254694" cy="2817094"/>
          </a:xfrm>
        </p:spPr>
      </p:pic>
    </p:spTree>
    <p:extLst>
      <p:ext uri="{BB962C8B-B14F-4D97-AF65-F5344CB8AC3E}">
        <p14:creationId xmlns:p14="http://schemas.microsoft.com/office/powerpoint/2010/main" val="28136877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sz="4000" dirty="0"/>
              <a:t>Prácticas de limpieza en general, almacenamiento y otros</a:t>
            </a:r>
          </a:p>
        </p:txBody>
      </p:sp>
      <p:sp>
        <p:nvSpPr>
          <p:cNvPr id="3" name="Content Placeholder 2"/>
          <p:cNvSpPr>
            <a:spLocks noGrp="1"/>
          </p:cNvSpPr>
          <p:nvPr>
            <p:ph idx="1"/>
          </p:nvPr>
        </p:nvSpPr>
        <p:spPr>
          <a:xfrm>
            <a:off x="838200" y="1550012"/>
            <a:ext cx="10792522" cy="4639774"/>
          </a:xfrm>
        </p:spPr>
        <p:txBody>
          <a:bodyPr>
            <a:normAutofit fontScale="70000" lnSpcReduction="20000"/>
          </a:bodyPr>
          <a:lstStyle/>
          <a:p>
            <a:pPr marL="0" indent="0">
              <a:buNone/>
            </a:pPr>
            <a:endParaRPr lang="en-US" dirty="0"/>
          </a:p>
          <a:p>
            <a:pPr marL="0" indent="0">
              <a:buNone/>
            </a:pPr>
            <a:r>
              <a:rPr lang="es-UY" sz="5100" b="1" dirty="0"/>
              <a:t>Procedimientos de limpieza</a:t>
            </a:r>
          </a:p>
          <a:p>
            <a:endParaRPr lang="es-UY" b="1" dirty="0"/>
          </a:p>
          <a:p>
            <a:pPr marL="0" indent="0">
              <a:buNone/>
            </a:pPr>
            <a:r>
              <a:rPr lang="es-UY" sz="3300" dirty="0"/>
              <a:t>Se debe controlar la acumulación de materiales inflamables y combustibles y cualquier residuo en las instalaciones de modo de que no contribuyan a causar un incendio. </a:t>
            </a:r>
          </a:p>
          <a:p>
            <a:pPr marL="0" indent="0">
              <a:buNone/>
            </a:pPr>
            <a:endParaRPr lang="es-UY" sz="3300" dirty="0"/>
          </a:p>
          <a:p>
            <a:pPr marL="0" indent="0">
              <a:buNone/>
            </a:pPr>
            <a:r>
              <a:rPr lang="es-UY" sz="4000" dirty="0"/>
              <a:t>Las medidas de control incluyen:</a:t>
            </a:r>
          </a:p>
          <a:p>
            <a:pPr marL="0" indent="0">
              <a:buNone/>
            </a:pPr>
            <a:endParaRPr lang="es-UY" sz="3300" dirty="0"/>
          </a:p>
          <a:p>
            <a:pPr marL="514350" lvl="0" indent="-514350">
              <a:buFont typeface="+mj-lt"/>
              <a:buAutoNum type="alphaLcParenR"/>
            </a:pPr>
            <a:r>
              <a:rPr lang="es-UY" sz="2900" dirty="0"/>
              <a:t> Revisión regular del uso y almacenamiento de sustancias químicas. </a:t>
            </a:r>
          </a:p>
          <a:p>
            <a:pPr marL="514350" lvl="0" indent="-514350">
              <a:buFont typeface="+mj-lt"/>
              <a:buAutoNum type="alphaLcParenR"/>
            </a:pPr>
            <a:r>
              <a:rPr lang="es-UY" sz="2900" dirty="0"/>
              <a:t> Procedimientos de almacenamiento de líquidos inflamables y eliminación de residuos.</a:t>
            </a:r>
          </a:p>
          <a:p>
            <a:pPr marL="514350" lvl="0" indent="-514350">
              <a:buFont typeface="+mj-lt"/>
              <a:buAutoNum type="alphaLcParenR"/>
            </a:pPr>
            <a:r>
              <a:rPr lang="es-UY" sz="2900" dirty="0"/>
              <a:t> Procedimientos de almacenamiento de líquidos combustibles y eliminación de residuos.</a:t>
            </a:r>
          </a:p>
          <a:p>
            <a:pPr marL="514350" lvl="0" indent="-514350">
              <a:buFont typeface="+mj-lt"/>
              <a:buAutoNum type="alphaLcParenR"/>
            </a:pPr>
            <a:r>
              <a:rPr lang="es-UY" sz="2900" dirty="0"/>
              <a:t> Procedimientos de almacenamiento de papel, cartón, plástico y otros materiales combustibles y eliminación de residuos</a:t>
            </a:r>
            <a:r>
              <a:rPr lang="en-US" sz="2900" dirty="0"/>
              <a:t>.</a:t>
            </a:r>
          </a:p>
          <a:p>
            <a:endParaRPr lang="en-US" dirty="0"/>
          </a:p>
        </p:txBody>
      </p:sp>
    </p:spTree>
    <p:extLst>
      <p:ext uri="{BB962C8B-B14F-4D97-AF65-F5344CB8AC3E}">
        <p14:creationId xmlns:p14="http://schemas.microsoft.com/office/powerpoint/2010/main" val="31577334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sz="4000" dirty="0"/>
              <a:t>Prácticas generales de limpieza, almacenamiento y otros</a:t>
            </a:r>
          </a:p>
        </p:txBody>
      </p:sp>
      <p:sp>
        <p:nvSpPr>
          <p:cNvPr id="3" name="Content Placeholder 2"/>
          <p:cNvSpPr>
            <a:spLocks noGrp="1"/>
          </p:cNvSpPr>
          <p:nvPr>
            <p:ph idx="1"/>
          </p:nvPr>
        </p:nvSpPr>
        <p:spPr>
          <a:xfrm>
            <a:off x="838200" y="1550012"/>
            <a:ext cx="10515600" cy="4639774"/>
          </a:xfrm>
        </p:spPr>
        <p:txBody>
          <a:bodyPr>
            <a:normAutofit fontScale="70000" lnSpcReduction="20000"/>
          </a:bodyPr>
          <a:lstStyle/>
          <a:p>
            <a:pPr marL="0" indent="0">
              <a:buNone/>
            </a:pPr>
            <a:endParaRPr lang="en-US" dirty="0"/>
          </a:p>
          <a:p>
            <a:pPr marL="0" indent="0">
              <a:buNone/>
            </a:pPr>
            <a:r>
              <a:rPr lang="es-UY" sz="5100" b="1" dirty="0"/>
              <a:t>Procedimientos de limpieza</a:t>
            </a:r>
          </a:p>
          <a:p>
            <a:endParaRPr lang="es-UY" b="1" dirty="0"/>
          </a:p>
          <a:p>
            <a:pPr marL="0" indent="0">
              <a:buNone/>
            </a:pPr>
            <a:r>
              <a:rPr lang="es-UY" sz="3300" dirty="0"/>
              <a:t>Se debe controlar la acumulación de materiales inflamables y combustibles y cualquier residuo en las instalaciones de modo de que no contribuyan a causar un incendio. </a:t>
            </a:r>
          </a:p>
          <a:p>
            <a:pPr marL="0" indent="0">
              <a:buNone/>
            </a:pPr>
            <a:endParaRPr lang="es-UY" sz="3300" dirty="0"/>
          </a:p>
          <a:p>
            <a:pPr marL="0" indent="0">
              <a:buNone/>
            </a:pPr>
            <a:r>
              <a:rPr lang="es-UY" sz="4000" dirty="0"/>
              <a:t>Las medidas de control incluyen:</a:t>
            </a:r>
          </a:p>
          <a:p>
            <a:pPr marL="0" indent="0">
              <a:buNone/>
            </a:pPr>
            <a:endParaRPr lang="es-UY" sz="3300" dirty="0"/>
          </a:p>
          <a:p>
            <a:pPr marL="514350" lvl="0" indent="-514350">
              <a:buFont typeface="+mj-lt"/>
              <a:buAutoNum type="alphaLcParenR" startAt="5"/>
            </a:pPr>
            <a:r>
              <a:rPr lang="es-UY" sz="2900" dirty="0"/>
              <a:t>Mantener los requisitos de etiquetado de contenedores. </a:t>
            </a:r>
          </a:p>
          <a:p>
            <a:pPr marL="514350" lvl="0" indent="-514350">
              <a:buFont typeface="+mj-lt"/>
              <a:buAutoNum type="alphaLcParenR" startAt="5"/>
            </a:pPr>
            <a:r>
              <a:rPr lang="es-UY" sz="2900" dirty="0"/>
              <a:t>Mantener el acceso libre a los medios de salida, como los pasillos, las puertas de salida y la descarga de salida, señalización, definición y procedimientos de mantenimiento..</a:t>
            </a:r>
          </a:p>
          <a:p>
            <a:pPr marL="514350" lvl="0" indent="-514350">
              <a:buFont typeface="+mj-lt"/>
              <a:buAutoNum type="alphaLcParenR" startAt="5"/>
            </a:pPr>
            <a:r>
              <a:rPr lang="es-UY" sz="2900" dirty="0"/>
              <a:t>Procedimientos de limpieza y mantenimiento de la sala de electricidad e hidráulica.</a:t>
            </a:r>
          </a:p>
          <a:p>
            <a:pPr marL="514350" lvl="0" indent="-514350">
              <a:buFont typeface="+mj-lt"/>
              <a:buAutoNum type="alphaLcParenR" startAt="5"/>
            </a:pPr>
            <a:r>
              <a:rPr lang="es-UY" sz="2900" dirty="0"/>
              <a:t>Auditar la limpieza de las instalaciones con regularidad</a:t>
            </a:r>
            <a:r>
              <a:rPr lang="en-US" sz="2900" dirty="0"/>
              <a:t>. </a:t>
            </a:r>
          </a:p>
          <a:p>
            <a:endParaRPr lang="en-US" dirty="0"/>
          </a:p>
        </p:txBody>
      </p:sp>
    </p:spTree>
    <p:extLst>
      <p:ext uri="{BB962C8B-B14F-4D97-AF65-F5344CB8AC3E}">
        <p14:creationId xmlns:p14="http://schemas.microsoft.com/office/powerpoint/2010/main" val="6577663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sz="half" idx="1"/>
          </p:nvPr>
        </p:nvSpPr>
        <p:spPr>
          <a:xfrm>
            <a:off x="356839" y="1690688"/>
            <a:ext cx="5640659" cy="4675537"/>
          </a:xfrm>
        </p:spPr>
        <p:txBody>
          <a:bodyPr>
            <a:noAutofit/>
          </a:bodyPr>
          <a:lstStyle/>
          <a:p>
            <a:pPr marL="0" indent="0">
              <a:buNone/>
            </a:pPr>
            <a:r>
              <a:rPr lang="es-UY" b="1" dirty="0"/>
              <a:t>Limpieza del equipamiento móvil</a:t>
            </a:r>
          </a:p>
          <a:p>
            <a:r>
              <a:rPr lang="es-UY" sz="2400" dirty="0"/>
              <a:t>Busque puntos débiles en líneas/ mangueras</a:t>
            </a:r>
          </a:p>
          <a:p>
            <a:r>
              <a:rPr lang="es-UY" sz="2400" dirty="0"/>
              <a:t>Tenga en cuenta el potencial de chispas de la cuchara, horquillas, pinza, etc.</a:t>
            </a:r>
          </a:p>
          <a:p>
            <a:r>
              <a:rPr lang="es-UY" sz="2400" dirty="0"/>
              <a:t>La limpieza debe mantenerse a un alto nivel</a:t>
            </a:r>
          </a:p>
          <a:p>
            <a:r>
              <a:rPr lang="es-UY" sz="2400" dirty="0"/>
              <a:t>Lave a presión el equipo con regularidad. </a:t>
            </a:r>
            <a:r>
              <a:rPr lang="es-UY" sz="2400" u="sng" dirty="0">
                <a:solidFill>
                  <a:srgbClr val="FF0000"/>
                </a:solidFill>
              </a:rPr>
              <a:t>La acumulación excesiva de aceite/grasa puede transformar un fuego de etapa incipiente en el equipo en una pérdida total</a:t>
            </a:r>
            <a:r>
              <a:rPr lang="es-UY" sz="2400" dirty="0"/>
              <a:t>.</a:t>
            </a:r>
          </a:p>
          <a:p>
            <a:endParaRPr lang="en-US" dirty="0"/>
          </a:p>
        </p:txBody>
      </p:sp>
      <p:pic>
        <p:nvPicPr>
          <p:cNvPr id="6" name="Content Placeholder 5" title="safe equipment us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57177"/>
            <a:ext cx="5181600" cy="3888233"/>
          </a:xfrm>
        </p:spPr>
      </p:pic>
    </p:spTree>
    <p:extLst>
      <p:ext uri="{BB962C8B-B14F-4D97-AF65-F5344CB8AC3E}">
        <p14:creationId xmlns:p14="http://schemas.microsoft.com/office/powerpoint/2010/main" val="20221073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sz="half" idx="1"/>
          </p:nvPr>
        </p:nvSpPr>
        <p:spPr>
          <a:xfrm>
            <a:off x="838200" y="1812925"/>
            <a:ext cx="5181600" cy="4351338"/>
          </a:xfrm>
        </p:spPr>
        <p:txBody>
          <a:bodyPr>
            <a:normAutofit fontScale="85000" lnSpcReduction="10000"/>
          </a:bodyPr>
          <a:lstStyle/>
          <a:p>
            <a:pPr marL="0" indent="0">
              <a:buNone/>
            </a:pPr>
            <a:r>
              <a:rPr lang="es-UY" sz="3600" b="1" dirty="0"/>
              <a:t>Limpieza del equipo para camiones</a:t>
            </a:r>
          </a:p>
          <a:p>
            <a:r>
              <a:rPr lang="es-UY" sz="3600" dirty="0"/>
              <a:t>Siempre complete el DVIR en busca de posibles problemas de incendio</a:t>
            </a:r>
          </a:p>
          <a:p>
            <a:r>
              <a:rPr lang="es-UY" sz="3600" dirty="0"/>
              <a:t>Mantenga el buen funcionamiento de los frenos</a:t>
            </a:r>
          </a:p>
          <a:p>
            <a:r>
              <a:rPr lang="es-UY" sz="3600" dirty="0"/>
              <a:t>La limpieza debe mantenerse en un alto nivel en la cabina y en el resto del vehículo</a:t>
            </a:r>
          </a:p>
          <a:p>
            <a:endParaRPr lang="en-US" dirty="0"/>
          </a:p>
        </p:txBody>
      </p:sp>
      <p:pic>
        <p:nvPicPr>
          <p:cNvPr id="5" name="Content Placeholder 4" title="safe mobile equipment use"/>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74069"/>
            <a:ext cx="5181600" cy="2914650"/>
          </a:xfrm>
        </p:spPr>
      </p:pic>
    </p:spTree>
    <p:extLst>
      <p:ext uri="{BB962C8B-B14F-4D97-AF65-F5344CB8AC3E}">
        <p14:creationId xmlns:p14="http://schemas.microsoft.com/office/powerpoint/2010/main" val="26031996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sz="4000" dirty="0"/>
              <a:t>Prácticas de limpieza en general, almacenamiento y otros</a:t>
            </a:r>
          </a:p>
        </p:txBody>
      </p:sp>
      <p:sp>
        <p:nvSpPr>
          <p:cNvPr id="3" name="Content Placeholder 2"/>
          <p:cNvSpPr>
            <a:spLocks noGrp="1"/>
          </p:cNvSpPr>
          <p:nvPr>
            <p:ph idx="1"/>
          </p:nvPr>
        </p:nvSpPr>
        <p:spPr>
          <a:xfrm>
            <a:off x="838200" y="1800225"/>
            <a:ext cx="10515600" cy="4351338"/>
          </a:xfrm>
        </p:spPr>
        <p:txBody>
          <a:bodyPr>
            <a:normAutofit fontScale="62500" lnSpcReduction="20000"/>
          </a:bodyPr>
          <a:lstStyle/>
          <a:p>
            <a:pPr marL="0" indent="0">
              <a:buNone/>
            </a:pPr>
            <a:r>
              <a:rPr lang="es-UY" sz="4600" b="1" dirty="0"/>
              <a:t>¿Están las instalaciones libres de deficiencias de limpieza?</a:t>
            </a:r>
          </a:p>
          <a:p>
            <a:pPr marL="0" indent="0">
              <a:buNone/>
            </a:pPr>
            <a:endParaRPr lang="es-UY" sz="3300" b="1" dirty="0"/>
          </a:p>
          <a:p>
            <a:pPr marL="0" indent="0">
              <a:buNone/>
            </a:pPr>
            <a:r>
              <a:rPr lang="es-UY" sz="4000" b="1" dirty="0"/>
              <a:t>Elimine los peligros de incendio</a:t>
            </a:r>
          </a:p>
          <a:p>
            <a:pPr marL="0" indent="0">
              <a:buNone/>
            </a:pPr>
            <a:r>
              <a:rPr lang="es-UY" dirty="0"/>
              <a:t/>
            </a:r>
            <a:br>
              <a:rPr lang="es-UY" dirty="0"/>
            </a:br>
            <a:r>
              <a:rPr lang="es-UY" dirty="0"/>
              <a:t>Los e</a:t>
            </a:r>
            <a:r>
              <a:rPr lang="es-UY" sz="2900" dirty="0"/>
              <a:t>mpleados son responsables de evitar la acumulación de materiales combustibles innecesarios en el área de trabajo. Los residuos combustibles se deben “almacenar en recipientes de metal cubiertos y desechar diariamente”, de conformidad con las </a:t>
            </a:r>
            <a:r>
              <a:rPr lang="es-UY" sz="2900" u="sng" dirty="0">
                <a:hlinkClick r:id="rId3"/>
              </a:rPr>
              <a:t>Normas de Materiales Peligrosos de OSHA (1910.106)</a:t>
            </a:r>
            <a:r>
              <a:rPr lang="es-UY" sz="2900" dirty="0"/>
              <a:t>.</a:t>
            </a:r>
          </a:p>
          <a:p>
            <a:pPr marL="0" indent="0">
              <a:buNone/>
            </a:pPr>
            <a:endParaRPr lang="es-UY" sz="2900" dirty="0"/>
          </a:p>
          <a:p>
            <a:r>
              <a:rPr lang="es-UY" sz="2900" dirty="0"/>
              <a:t>El “Manual de Seguridad de Supervisores” del Consejo Nacional de Seguridad incluye estas medidas de precaución para seguridad contra incendios:</a:t>
            </a:r>
          </a:p>
          <a:p>
            <a:pPr lvl="0"/>
            <a:r>
              <a:rPr lang="es-UY" sz="2900" dirty="0"/>
              <a:t>Mantenga los materiales combustibles en el área de trabajo sólo en las cantidades necesarias para el trabajo. Cuando no se necesiten, trasládelos a un área asignada de almacenamiento seguro.</a:t>
            </a:r>
          </a:p>
          <a:p>
            <a:pPr lvl="0"/>
            <a:r>
              <a:rPr lang="es-UY" sz="2900" dirty="0"/>
              <a:t>Almacene los materiales inflamables de rápida combustión en lugares designado alejados de fuentes de ignición</a:t>
            </a:r>
            <a:r>
              <a:rPr lang="en-US" sz="2900" dirty="0"/>
              <a:t>.</a:t>
            </a:r>
          </a:p>
          <a:p>
            <a:endParaRPr lang="en-US" dirty="0"/>
          </a:p>
        </p:txBody>
      </p:sp>
    </p:spTree>
    <p:extLst>
      <p:ext uri="{BB962C8B-B14F-4D97-AF65-F5344CB8AC3E}">
        <p14:creationId xmlns:p14="http://schemas.microsoft.com/office/powerpoint/2010/main" val="36187436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s-UY" sz="4000" b="0" i="0" u="none" strike="noStrike" kern="1200" cap="none" spc="0" normalizeH="0" baseline="0" noProof="0" dirty="0">
                <a:ln>
                  <a:noFill/>
                </a:ln>
                <a:solidFill>
                  <a:prstClr val="black"/>
                </a:solidFill>
                <a:effectLst/>
                <a:uLnTx/>
                <a:uFillTx/>
                <a:latin typeface="Calibri Light" panose="020F0302020204030204"/>
                <a:ea typeface="+mj-ea"/>
                <a:cs typeface="+mj-cs"/>
              </a:rPr>
              <a:t>Prácticas de limpieza en general, almacenamiento y otros</a:t>
            </a:r>
            <a:endParaRPr lang="en-US" dirty="0"/>
          </a:p>
        </p:txBody>
      </p:sp>
      <p:sp>
        <p:nvSpPr>
          <p:cNvPr id="3" name="Content Placeholder 2"/>
          <p:cNvSpPr>
            <a:spLocks noGrp="1"/>
          </p:cNvSpPr>
          <p:nvPr>
            <p:ph idx="1"/>
          </p:nvPr>
        </p:nvSpPr>
        <p:spPr>
          <a:xfrm>
            <a:off x="838200" y="1800224"/>
            <a:ext cx="10515600" cy="4578273"/>
          </a:xfrm>
        </p:spPr>
        <p:txBody>
          <a:bodyPr>
            <a:normAutofit fontScale="55000" lnSpcReduction="20000"/>
          </a:bodyPr>
          <a:lstStyle/>
          <a:p>
            <a:pPr marL="0" indent="0">
              <a:buNone/>
            </a:pPr>
            <a:r>
              <a:rPr lang="es-UY" sz="5800" b="1" dirty="0"/>
              <a:t>¿Están las instalaciones libres de deficiencias de limpieza?</a:t>
            </a:r>
          </a:p>
          <a:p>
            <a:pPr marL="0" indent="0">
              <a:buNone/>
            </a:pPr>
            <a:endParaRPr lang="en-US" sz="4500" b="1" dirty="0"/>
          </a:p>
          <a:p>
            <a:pPr marL="0" indent="0">
              <a:buNone/>
            </a:pPr>
            <a:r>
              <a:rPr lang="es-UY" sz="5100" b="1" dirty="0"/>
              <a:t>Elimine los peligros de incendio</a:t>
            </a:r>
          </a:p>
          <a:p>
            <a:pPr marL="0" indent="0">
              <a:buNone/>
            </a:pPr>
            <a:r>
              <a:rPr lang="en-US" dirty="0"/>
              <a:t/>
            </a:r>
            <a:br>
              <a:rPr lang="en-US" dirty="0"/>
            </a:br>
            <a:r>
              <a:rPr lang="es-UY" sz="3400" dirty="0"/>
              <a:t>Evite contaminar la ropa con líquidos inflamable. Cámbiese la ropa si se contamina.</a:t>
            </a:r>
          </a:p>
          <a:p>
            <a:pPr marL="0" indent="0">
              <a:buNone/>
            </a:pPr>
            <a:r>
              <a:rPr lang="es-UY" sz="3400" dirty="0"/>
              <a:t>Mantenga los pasillos y puertas de incendio libres de obstrucciones. Las puertas de la escalera deben mantenerse cerradas. No almacene artículos en las escaleras.</a:t>
            </a:r>
          </a:p>
          <a:p>
            <a:pPr marL="0" indent="0">
              <a:buNone/>
            </a:pPr>
            <a:r>
              <a:rPr lang="es-UY" sz="3400" dirty="0"/>
              <a:t>Mantenga los materiales alejados al menos 18 pulgadas de los rociadores automáticos, extintores de incendio y controles de los rociadores. Se requiere una distancia de 18 pulgadas, pero se recomiendan de 24 a 36 pulgadas. Se requiere un espacio libre de 3 pies entre el material apilado y el techo. Si las existencias se apilan con más de 15 pies de altura, se debe duplicar el espacio libre. </a:t>
            </a:r>
          </a:p>
          <a:p>
            <a:pPr marL="0" indent="0">
              <a:buNone/>
            </a:pPr>
            <a:r>
              <a:rPr lang="es-UY" sz="3400" dirty="0"/>
              <a:t>Se deben informar los peligros en las áreas eléctricas y se deben emitir órdenes de trabajo para arreglarlas</a:t>
            </a:r>
            <a:r>
              <a:rPr lang="en-US" sz="3400" dirty="0"/>
              <a:t>.</a:t>
            </a:r>
          </a:p>
          <a:p>
            <a:endParaRPr lang="en-US" dirty="0"/>
          </a:p>
        </p:txBody>
      </p:sp>
    </p:spTree>
    <p:extLst>
      <p:ext uri="{BB962C8B-B14F-4D97-AF65-F5344CB8AC3E}">
        <p14:creationId xmlns:p14="http://schemas.microsoft.com/office/powerpoint/2010/main" val="150970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OSHA solo exige la capacitación de plan de prevención de incendios para empleados al momento de la contratación o asignación a un nuevo puesto.</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659923" y="2223080"/>
            <a:ext cx="2464775"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323272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Colaboración con los Departamentos de Bomberos Locales</a:t>
            </a:r>
          </a:p>
          <a:p>
            <a:pPr marL="0" indent="0" algn="ctr">
              <a:buNone/>
            </a:pPr>
            <a:r>
              <a:rPr lang="es-UY" sz="1600" b="1" dirty="0"/>
              <a:t>(Knox box, plano de las instalaciones, 911 funcionando, capacitación con ellos, proporcionar operaciones de capacitación con ellos, comidas familiares, visitas a las instalaciones, etc.)</a:t>
            </a:r>
            <a:endParaRPr lang="es-UY" sz="3600" b="1" dirty="0"/>
          </a:p>
          <a:p>
            <a:pPr marL="0" indent="0" algn="ctr">
              <a:buNone/>
            </a:pPr>
            <a:endParaRPr lang="en-US" sz="3600" dirty="0"/>
          </a:p>
          <a:p>
            <a:endParaRPr lang="en-US" dirty="0"/>
          </a:p>
        </p:txBody>
      </p:sp>
    </p:spTree>
    <p:extLst>
      <p:ext uri="{BB962C8B-B14F-4D97-AF65-F5344CB8AC3E}">
        <p14:creationId xmlns:p14="http://schemas.microsoft.com/office/powerpoint/2010/main" val="24805223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0" y="279835"/>
            <a:ext cx="10515600" cy="1325563"/>
          </a:xfrm>
        </p:spPr>
        <p:txBody>
          <a:bodyPr/>
          <a:lstStyle/>
          <a:p>
            <a:r>
              <a:rPr lang="es-UY" dirty="0"/>
              <a:t>Reconocimiento de peligros: Seguridad y prevención de incendios</a:t>
            </a:r>
            <a:endParaRPr lang="en-US" dirty="0"/>
          </a:p>
        </p:txBody>
      </p:sp>
      <p:sp>
        <p:nvSpPr>
          <p:cNvPr id="9" name="TextBox 8"/>
          <p:cNvSpPr txBox="1"/>
          <p:nvPr/>
        </p:nvSpPr>
        <p:spPr>
          <a:xfrm>
            <a:off x="1003300" y="3016409"/>
            <a:ext cx="4546600" cy="2646878"/>
          </a:xfrm>
          <a:prstGeom prst="rect">
            <a:avLst/>
          </a:prstGeom>
          <a:noFill/>
        </p:spPr>
        <p:txBody>
          <a:bodyPr wrap="square" rtlCol="0">
            <a:spAutoFit/>
          </a:bodyPr>
          <a:lstStyle/>
          <a:p>
            <a:r>
              <a:rPr lang="es-UY" sz="2400" b="1" dirty="0"/>
              <a:t>Trabaje con su Depto. de Bomberos local</a:t>
            </a:r>
          </a:p>
          <a:p>
            <a:pPr marL="285750" indent="-285750">
              <a:buFont typeface="Arial" panose="020B0604020202020204" pitchFamily="34" charset="0"/>
              <a:buChar char="•"/>
            </a:pPr>
            <a:r>
              <a:rPr lang="es-UY" sz="2000" dirty="0"/>
              <a:t>Tenga una fuerte relación de trabajo con su departamento de bomberos.</a:t>
            </a:r>
          </a:p>
          <a:p>
            <a:pPr marL="285750" indent="-285750">
              <a:buFont typeface="Arial" panose="020B0604020202020204" pitchFamily="34" charset="0"/>
              <a:buChar char="•"/>
            </a:pPr>
            <a:r>
              <a:rPr lang="es-UY" sz="2000" dirty="0"/>
              <a:t>Solicíteles su opinión sobre señalización, acceso a las instalaciones, educación y capacitación. </a:t>
            </a:r>
          </a:p>
          <a:p>
            <a:pPr marL="285750" indent="-285750">
              <a:buFont typeface="Arial" panose="020B0604020202020204" pitchFamily="34" charset="0"/>
              <a:buChar char="•"/>
            </a:pPr>
            <a:endParaRPr lang="en-US" dirty="0"/>
          </a:p>
        </p:txBody>
      </p:sp>
      <p:pic>
        <p:nvPicPr>
          <p:cNvPr id="5" name="Content Placeholder 4" title="local fire department"/>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32986888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pic>
        <p:nvPicPr>
          <p:cNvPr id="8" name="Content Placeholder 7" title="good visible signage"/>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rot="5400000">
            <a:off x="5381551" y="2989328"/>
            <a:ext cx="4493664" cy="2023932"/>
          </a:xfrm>
        </p:spPr>
      </p:pic>
      <p:pic>
        <p:nvPicPr>
          <p:cNvPr id="7" name="Content Placeholder 6" title="good visible signage - knox box"/>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rot="5400000">
            <a:off x="8095003" y="2989328"/>
            <a:ext cx="4493663" cy="2023931"/>
          </a:xfrm>
        </p:spPr>
      </p:pic>
      <p:sp>
        <p:nvSpPr>
          <p:cNvPr id="9" name="TextBox 8"/>
          <p:cNvSpPr txBox="1"/>
          <p:nvPr/>
        </p:nvSpPr>
        <p:spPr>
          <a:xfrm>
            <a:off x="838200" y="1754462"/>
            <a:ext cx="4860073" cy="5232202"/>
          </a:xfrm>
          <a:prstGeom prst="rect">
            <a:avLst/>
          </a:prstGeom>
          <a:noFill/>
        </p:spPr>
        <p:txBody>
          <a:bodyPr wrap="square" rtlCol="0">
            <a:spAutoFit/>
          </a:bodyPr>
          <a:lstStyle/>
          <a:p>
            <a:r>
              <a:rPr lang="es-UY" sz="3200" b="1" dirty="0"/>
              <a:t>Trabaje con su Depto. de Bomberos local</a:t>
            </a:r>
          </a:p>
          <a:p>
            <a:pPr marL="285750" indent="-285750">
              <a:buFont typeface="Arial" panose="020B0604020202020204" pitchFamily="34" charset="0"/>
              <a:buChar char="•"/>
            </a:pPr>
            <a:r>
              <a:rPr lang="es-UY" sz="2800" dirty="0"/>
              <a:t>Ayúdeles a entender lo que usted hace en su instalación.</a:t>
            </a:r>
          </a:p>
          <a:p>
            <a:pPr marL="285750" indent="-285750">
              <a:buFont typeface="Arial" panose="020B0604020202020204" pitchFamily="34" charset="0"/>
              <a:buChar char="•"/>
            </a:pPr>
            <a:r>
              <a:rPr lang="es-UY" sz="2800" dirty="0"/>
              <a:t>Considere realizar un tour previo a la planificación contra incendios con equipos de servicios de primera respuesta. Ellos lo pueden ayudar a identificar problemas potenciales</a:t>
            </a:r>
            <a:r>
              <a:rPr lang="en-US" sz="2800" dirty="0"/>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427913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Capacitación de Empleados</a:t>
            </a:r>
          </a:p>
          <a:p>
            <a:pPr marL="0" indent="0" algn="ctr">
              <a:buNone/>
            </a:pPr>
            <a:r>
              <a:rPr lang="es-UY" sz="1900" b="1" dirty="0"/>
              <a:t>(Resumen, recapitulación, requisitos de reg., etc.)</a:t>
            </a:r>
          </a:p>
          <a:p>
            <a:pPr marL="0" indent="0" algn="ctr">
              <a:buNone/>
            </a:pPr>
            <a:endParaRPr lang="en-US" sz="3600" dirty="0"/>
          </a:p>
          <a:p>
            <a:endParaRPr lang="en-US" dirty="0"/>
          </a:p>
        </p:txBody>
      </p:sp>
    </p:spTree>
    <p:extLst>
      <p:ext uri="{BB962C8B-B14F-4D97-AF65-F5344CB8AC3E}">
        <p14:creationId xmlns:p14="http://schemas.microsoft.com/office/powerpoint/2010/main" val="19428695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0664"/>
            <a:ext cx="10515600" cy="1325563"/>
          </a:xfrm>
        </p:spPr>
        <p:txBody>
          <a:bodyPr/>
          <a:lstStyle/>
          <a:p>
            <a:r>
              <a:rPr lang="en-US" dirty="0" err="1"/>
              <a:t>Reconocimiento</a:t>
            </a:r>
            <a:r>
              <a:rPr lang="en-US" dirty="0"/>
              <a:t> de </a:t>
            </a:r>
            <a:r>
              <a:rPr lang="en-US" dirty="0" err="1"/>
              <a:t>peligros</a:t>
            </a:r>
            <a:r>
              <a:rPr lang="en-US" dirty="0"/>
              <a:t>: </a:t>
            </a:r>
            <a:r>
              <a:rPr lang="en-US" dirty="0" err="1"/>
              <a:t>Capacitación</a:t>
            </a:r>
            <a:r>
              <a:rPr lang="en-US" dirty="0"/>
              <a:t> de </a:t>
            </a:r>
            <a:r>
              <a:rPr lang="en-US" dirty="0" err="1"/>
              <a:t>empleados</a:t>
            </a:r>
            <a:endParaRPr lang="en-US" dirty="0"/>
          </a:p>
        </p:txBody>
      </p:sp>
      <p:sp>
        <p:nvSpPr>
          <p:cNvPr id="3" name="Content Placeholder 2"/>
          <p:cNvSpPr>
            <a:spLocks noGrp="1"/>
          </p:cNvSpPr>
          <p:nvPr>
            <p:ph idx="1"/>
          </p:nvPr>
        </p:nvSpPr>
        <p:spPr>
          <a:xfrm>
            <a:off x="1461274" y="2334007"/>
            <a:ext cx="9269451" cy="3445470"/>
          </a:xfrm>
        </p:spPr>
        <p:txBody>
          <a:bodyPr>
            <a:normAutofit fontScale="32500" lnSpcReduction="20000"/>
          </a:bodyPr>
          <a:lstStyle/>
          <a:p>
            <a:pPr marL="0" indent="0">
              <a:buNone/>
            </a:pPr>
            <a:r>
              <a:rPr lang="es-UY" sz="8000" b="1" dirty="0"/>
              <a:t>La capacitación, conducida en la tarea inicial, incluye: </a:t>
            </a:r>
          </a:p>
          <a:p>
            <a:pPr lvl="2"/>
            <a:r>
              <a:rPr lang="es-UY" sz="6400" dirty="0"/>
              <a:t>Cómo reconocer fuentes de combustible y fuentes de ignición,</a:t>
            </a:r>
          </a:p>
          <a:p>
            <a:pPr lvl="2"/>
            <a:r>
              <a:rPr lang="es-UY" sz="6400" dirty="0"/>
              <a:t>Cómo se inician y extienden los incendios,</a:t>
            </a:r>
          </a:p>
          <a:p>
            <a:pPr lvl="2"/>
            <a:r>
              <a:rPr lang="es-UY" sz="6400" dirty="0"/>
              <a:t>Cómo identificar peligros importantes en su lugar de trabajo,</a:t>
            </a:r>
          </a:p>
          <a:p>
            <a:pPr lvl="2"/>
            <a:r>
              <a:rPr lang="es-UY" sz="6400" dirty="0"/>
              <a:t>Sepa los controles que usa la compañía para reducir el riesgo de incendios,</a:t>
            </a:r>
          </a:p>
          <a:p>
            <a:pPr lvl="2"/>
            <a:r>
              <a:rPr lang="es-UY" sz="6400" dirty="0"/>
              <a:t>Sepa SU función en el proceso de prevención de incendios</a:t>
            </a:r>
          </a:p>
          <a:p>
            <a:pPr lvl="2"/>
            <a:endParaRPr lang="es-UY" sz="6400" dirty="0"/>
          </a:p>
          <a:p>
            <a:pPr marL="0" indent="0">
              <a:buNone/>
            </a:pPr>
            <a:r>
              <a:rPr lang="es-UY" sz="6400" dirty="0"/>
              <a:t>Si el gerente de la instalación tiene motivos para creer que un empleado no tiene el conocimiento requerido, el empleado debe ser capacitado nuevamente. </a:t>
            </a:r>
          </a:p>
          <a:p>
            <a:pPr marL="0" indent="0">
              <a:buNone/>
            </a:pPr>
            <a:endParaRPr lang="en-US" sz="7200" dirty="0"/>
          </a:p>
          <a:p>
            <a:pPr marL="0" indent="0" algn="ctr">
              <a:buNone/>
            </a:pPr>
            <a:endParaRPr lang="en-US" sz="3600" dirty="0"/>
          </a:p>
          <a:p>
            <a:endParaRPr lang="en-US" dirty="0"/>
          </a:p>
        </p:txBody>
      </p:sp>
      <p:sp>
        <p:nvSpPr>
          <p:cNvPr id="5" name="TextBox 4"/>
          <p:cNvSpPr txBox="1"/>
          <p:nvPr/>
        </p:nvSpPr>
        <p:spPr>
          <a:xfrm>
            <a:off x="1461273" y="1456227"/>
            <a:ext cx="6709711" cy="646331"/>
          </a:xfrm>
          <a:prstGeom prst="rect">
            <a:avLst/>
          </a:prstGeom>
          <a:noFill/>
        </p:spPr>
        <p:txBody>
          <a:bodyPr wrap="square" rtlCol="0">
            <a:spAutoFit/>
          </a:bodyPr>
          <a:lstStyle/>
          <a:p>
            <a:r>
              <a:rPr lang="en-US" sz="3600" b="1" dirty="0"/>
              <a:t>Plan de </a:t>
            </a:r>
            <a:r>
              <a:rPr lang="en-US" sz="3600" b="1" dirty="0" err="1"/>
              <a:t>prevención</a:t>
            </a:r>
            <a:r>
              <a:rPr lang="en-US" sz="3600" b="1" dirty="0"/>
              <a:t> de </a:t>
            </a:r>
            <a:r>
              <a:rPr lang="en-US" sz="3600" b="1" dirty="0" err="1"/>
              <a:t>incendios</a:t>
            </a:r>
            <a:endParaRPr lang="en-US" sz="3600" b="1" dirty="0"/>
          </a:p>
        </p:txBody>
      </p:sp>
    </p:spTree>
    <p:extLst>
      <p:ext uri="{BB962C8B-B14F-4D97-AF65-F5344CB8AC3E}">
        <p14:creationId xmlns:p14="http://schemas.microsoft.com/office/powerpoint/2010/main" val="22813218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0664"/>
            <a:ext cx="10515600" cy="1325563"/>
          </a:xfrm>
        </p:spPr>
        <p:txBody>
          <a:bodyPr/>
          <a:lstStyle/>
          <a:p>
            <a:r>
              <a:rPr lang="en-US" dirty="0" err="1"/>
              <a:t>Reconocimiento</a:t>
            </a:r>
            <a:r>
              <a:rPr lang="en-US" dirty="0"/>
              <a:t> de </a:t>
            </a:r>
            <a:r>
              <a:rPr lang="en-US" dirty="0" err="1"/>
              <a:t>peligros</a:t>
            </a:r>
            <a:r>
              <a:rPr lang="en-US" dirty="0"/>
              <a:t>: </a:t>
            </a:r>
            <a:r>
              <a:rPr lang="en-US" dirty="0" err="1"/>
              <a:t>Capacitación</a:t>
            </a:r>
            <a:r>
              <a:rPr lang="en-US" dirty="0"/>
              <a:t> de </a:t>
            </a:r>
            <a:r>
              <a:rPr lang="en-US" dirty="0" err="1"/>
              <a:t>empleados</a:t>
            </a:r>
            <a:endParaRPr lang="en-US" dirty="0"/>
          </a:p>
        </p:txBody>
      </p:sp>
      <p:sp>
        <p:nvSpPr>
          <p:cNvPr id="3" name="Content Placeholder 2"/>
          <p:cNvSpPr>
            <a:spLocks noGrp="1"/>
          </p:cNvSpPr>
          <p:nvPr>
            <p:ph idx="1"/>
          </p:nvPr>
        </p:nvSpPr>
        <p:spPr>
          <a:xfrm>
            <a:off x="1461274" y="2334007"/>
            <a:ext cx="9269451" cy="3445470"/>
          </a:xfrm>
        </p:spPr>
        <p:txBody>
          <a:bodyPr>
            <a:normAutofit/>
          </a:bodyPr>
          <a:lstStyle/>
          <a:p>
            <a:pPr marL="0" indent="0">
              <a:buNone/>
            </a:pPr>
            <a:r>
              <a:rPr lang="es-UY" b="1" dirty="0"/>
              <a:t>La capacitación, antes de que a una persona se le asigne la responsabilidad de combatir un fuego en etapa incipiente, incluye: </a:t>
            </a:r>
          </a:p>
          <a:p>
            <a:pPr marL="628650" lvl="1" indent="-171450"/>
            <a:r>
              <a:rPr lang="es-UY" dirty="0"/>
              <a:t>Tipos de fuego: cubierto en la orientación de seguridad de los nuevos empleados. </a:t>
            </a:r>
          </a:p>
          <a:p>
            <a:pPr marL="628650" lvl="1" indent="-171450"/>
            <a:r>
              <a:rPr lang="es-UY" dirty="0"/>
              <a:t>Tipos de equipos de respuesta de incendios: cubierto en la orientación de seguridad de los nuevos empleados.</a:t>
            </a:r>
          </a:p>
          <a:p>
            <a:pPr marL="628650" lvl="1" indent="-171450"/>
            <a:r>
              <a:rPr lang="es-UY" dirty="0"/>
              <a:t>Ubicación del equipo de respuesta de incendios. Responsabilidad de la gerencia de la instalación.</a:t>
            </a:r>
          </a:p>
          <a:p>
            <a:pPr marL="0" indent="0">
              <a:buNone/>
            </a:pPr>
            <a:endParaRPr lang="en-US" sz="7200" dirty="0"/>
          </a:p>
          <a:p>
            <a:pPr marL="0" indent="0" algn="ctr">
              <a:buNone/>
            </a:pPr>
            <a:endParaRPr lang="en-US" sz="3600" dirty="0"/>
          </a:p>
          <a:p>
            <a:endParaRPr lang="en-US" dirty="0"/>
          </a:p>
        </p:txBody>
      </p:sp>
      <p:sp>
        <p:nvSpPr>
          <p:cNvPr id="5" name="TextBox 4"/>
          <p:cNvSpPr txBox="1"/>
          <p:nvPr/>
        </p:nvSpPr>
        <p:spPr>
          <a:xfrm>
            <a:off x="1461273" y="1456227"/>
            <a:ext cx="8942815" cy="646331"/>
          </a:xfrm>
          <a:prstGeom prst="rect">
            <a:avLst/>
          </a:prstGeom>
          <a:noFill/>
        </p:spPr>
        <p:txBody>
          <a:bodyPr wrap="square" rtlCol="0">
            <a:spAutoFit/>
          </a:bodyPr>
          <a:lstStyle/>
          <a:p>
            <a:r>
              <a:rPr lang="es-UY" sz="3600" b="1" dirty="0"/>
              <a:t>Equipo de respuesta y supresión de incendios</a:t>
            </a:r>
          </a:p>
        </p:txBody>
      </p:sp>
    </p:spTree>
    <p:extLst>
      <p:ext uri="{BB962C8B-B14F-4D97-AF65-F5344CB8AC3E}">
        <p14:creationId xmlns:p14="http://schemas.microsoft.com/office/powerpoint/2010/main" val="17991237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0664"/>
            <a:ext cx="10515600" cy="1325563"/>
          </a:xfrm>
        </p:spPr>
        <p:txBody>
          <a:bodyPr>
            <a:normAutofit/>
          </a:bodyPr>
          <a:lstStyle/>
          <a:p>
            <a:r>
              <a:rPr lang="es-UY" dirty="0"/>
              <a:t>Reconocimiento de peligros: Capacitación de empleados</a:t>
            </a:r>
          </a:p>
        </p:txBody>
      </p:sp>
      <p:sp>
        <p:nvSpPr>
          <p:cNvPr id="3" name="Content Placeholder 2"/>
          <p:cNvSpPr>
            <a:spLocks noGrp="1"/>
          </p:cNvSpPr>
          <p:nvPr>
            <p:ph idx="1"/>
          </p:nvPr>
        </p:nvSpPr>
        <p:spPr>
          <a:xfrm>
            <a:off x="1461274" y="2334007"/>
            <a:ext cx="9269451" cy="3445470"/>
          </a:xfrm>
        </p:spPr>
        <p:txBody>
          <a:bodyPr>
            <a:normAutofit fontScale="92500" lnSpcReduction="20000"/>
          </a:bodyPr>
          <a:lstStyle/>
          <a:p>
            <a:pPr marL="0" indent="0">
              <a:buNone/>
            </a:pPr>
            <a:r>
              <a:rPr lang="es-UY" b="1" dirty="0"/>
              <a:t>La capacitación, antes de que a una persona se le asigne la responsabilidad de combatir un fuego en etapa incipiente, incluye: </a:t>
            </a:r>
          </a:p>
          <a:p>
            <a:pPr marL="628650" lvl="1" indent="-171450"/>
            <a:r>
              <a:rPr lang="es-UY" dirty="0"/>
              <a:t>Cómo usar el equipo de respuesta de incendios. – Responsabilidad de la gerencia de la instalación.</a:t>
            </a:r>
          </a:p>
          <a:p>
            <a:pPr marL="628650" lvl="1" indent="-171450"/>
            <a:r>
              <a:rPr lang="es-UY" dirty="0"/>
              <a:t>Las limitaciones del equipo de respuesta de incendios. </a:t>
            </a:r>
          </a:p>
          <a:p>
            <a:pPr marL="628650" lvl="1" indent="-171450"/>
            <a:r>
              <a:rPr lang="es-UY" dirty="0"/>
              <a:t>El cuidado y mantenimiento adecuado del equipo de respuesta de incendios asignado. </a:t>
            </a:r>
          </a:p>
          <a:p>
            <a:pPr marL="0" indent="0">
              <a:buNone/>
            </a:pPr>
            <a:r>
              <a:rPr lang="es-UY" sz="2400" dirty="0"/>
              <a:t>Los empleados deben demostrar que han comprendido el entrenamiento y están debidamente capacitados para usar el equipo de forma apropiada antes de que se les permita realizar el trabajo que requiere el uso del equipo</a:t>
            </a:r>
            <a:r>
              <a:rPr lang="en-US" sz="2400" dirty="0"/>
              <a:t>. </a:t>
            </a:r>
          </a:p>
          <a:p>
            <a:pPr marL="0" indent="0">
              <a:buNone/>
            </a:pPr>
            <a:endParaRPr lang="en-US" sz="7200" dirty="0"/>
          </a:p>
          <a:p>
            <a:pPr marL="0" indent="0" algn="ctr">
              <a:buNone/>
            </a:pPr>
            <a:endParaRPr lang="en-US" sz="3600" dirty="0"/>
          </a:p>
          <a:p>
            <a:endParaRPr lang="en-US" dirty="0"/>
          </a:p>
        </p:txBody>
      </p:sp>
      <p:sp>
        <p:nvSpPr>
          <p:cNvPr id="5" name="TextBox 4"/>
          <p:cNvSpPr txBox="1"/>
          <p:nvPr/>
        </p:nvSpPr>
        <p:spPr>
          <a:xfrm>
            <a:off x="1461273" y="1456227"/>
            <a:ext cx="8942815" cy="646331"/>
          </a:xfrm>
          <a:prstGeom prst="rect">
            <a:avLst/>
          </a:prstGeom>
          <a:noFill/>
        </p:spPr>
        <p:txBody>
          <a:bodyPr wrap="square" rtlCol="0">
            <a:spAutoFit/>
          </a:bodyPr>
          <a:lstStyle/>
          <a:p>
            <a:r>
              <a:rPr lang="es-UY" sz="3600" b="1" dirty="0"/>
              <a:t>Equipo de respuesta y supresión de incendios</a:t>
            </a:r>
          </a:p>
        </p:txBody>
      </p:sp>
    </p:spTree>
    <p:extLst>
      <p:ext uri="{BB962C8B-B14F-4D97-AF65-F5344CB8AC3E}">
        <p14:creationId xmlns:p14="http://schemas.microsoft.com/office/powerpoint/2010/main" val="3914107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0664"/>
            <a:ext cx="10515600" cy="1325563"/>
          </a:xfrm>
        </p:spPr>
        <p:txBody>
          <a:bodyPr/>
          <a:lstStyle/>
          <a:p>
            <a:r>
              <a:rPr lang="es-UY" dirty="0"/>
              <a:t>Reconocimiento de peligros: Capacitación de empleados</a:t>
            </a:r>
          </a:p>
        </p:txBody>
      </p:sp>
      <p:sp>
        <p:nvSpPr>
          <p:cNvPr id="3" name="Content Placeholder 2"/>
          <p:cNvSpPr>
            <a:spLocks noGrp="1"/>
          </p:cNvSpPr>
          <p:nvPr>
            <p:ph idx="1"/>
          </p:nvPr>
        </p:nvSpPr>
        <p:spPr>
          <a:xfrm>
            <a:off x="1461274" y="2334007"/>
            <a:ext cx="9269451" cy="3130091"/>
          </a:xfrm>
        </p:spPr>
        <p:txBody>
          <a:bodyPr>
            <a:normAutofit fontScale="92500" lnSpcReduction="10000"/>
          </a:bodyPr>
          <a:lstStyle/>
          <a:p>
            <a:pPr marL="0" indent="0">
              <a:buNone/>
            </a:pPr>
            <a:r>
              <a:rPr lang="es-UY" b="1" dirty="0"/>
              <a:t>Personas que realizan el trabajo caliente y vigilantes de incendio</a:t>
            </a:r>
            <a:endParaRPr lang="es-UY" dirty="0"/>
          </a:p>
          <a:p>
            <a:r>
              <a:rPr lang="es-UY" sz="2400" dirty="0"/>
              <a:t>Los vigilantes de incendio tendrán el equipo de extinción de incendios disponible fácilmente y estarán capacitados para su uso. Deberán conocer las instalaciones para sonar la alarma en caso de incendio. Vigilarán que no se produzcan incendios en las áreas expuestas, intentarán extinguirlos solo cuando están obviamente dentro de la capacidad del equipo disponible o en caso contrario sonarán la alarma. Se mantendrá la vigilancia de incendio al menos por media hora luego de la finalización de las operaciones de soldadura o corte para detectar y extinguir posibles fuegos latentes. </a:t>
            </a:r>
            <a:r>
              <a:rPr lang="es-UY" sz="2400" b="1" dirty="0"/>
              <a:t>1910.252(a)(2)(</a:t>
            </a:r>
            <a:r>
              <a:rPr lang="es-UY" sz="2400" b="1" dirty="0" err="1"/>
              <a:t>iii</a:t>
            </a:r>
            <a:r>
              <a:rPr lang="es-UY" sz="2400" b="1" dirty="0"/>
              <a:t>)(B)</a:t>
            </a:r>
            <a:endParaRPr lang="es-UY" sz="2400" dirty="0"/>
          </a:p>
          <a:p>
            <a:pPr marL="0" indent="0" algn="ctr">
              <a:buNone/>
            </a:pPr>
            <a:endParaRPr lang="en-US" sz="3600" dirty="0"/>
          </a:p>
          <a:p>
            <a:endParaRPr lang="en-US" dirty="0"/>
          </a:p>
        </p:txBody>
      </p:sp>
      <p:sp>
        <p:nvSpPr>
          <p:cNvPr id="5" name="TextBox 4"/>
          <p:cNvSpPr txBox="1"/>
          <p:nvPr/>
        </p:nvSpPr>
        <p:spPr>
          <a:xfrm>
            <a:off x="1461273" y="1456227"/>
            <a:ext cx="9132386" cy="523220"/>
          </a:xfrm>
          <a:prstGeom prst="rect">
            <a:avLst/>
          </a:prstGeom>
          <a:noFill/>
        </p:spPr>
        <p:txBody>
          <a:bodyPr wrap="square" rtlCol="0">
            <a:spAutoFit/>
          </a:bodyPr>
          <a:lstStyle/>
          <a:p>
            <a:r>
              <a:rPr lang="es-UY" sz="2800" b="1" dirty="0"/>
              <a:t>Trabajo en caliente, vigilancia de incendio y autorización</a:t>
            </a:r>
          </a:p>
        </p:txBody>
      </p:sp>
    </p:spTree>
    <p:extLst>
      <p:ext uri="{BB962C8B-B14F-4D97-AF65-F5344CB8AC3E}">
        <p14:creationId xmlns:p14="http://schemas.microsoft.com/office/powerpoint/2010/main" val="4694395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0664"/>
            <a:ext cx="10515600" cy="1325563"/>
          </a:xfrm>
        </p:spPr>
        <p:txBody>
          <a:bodyPr>
            <a:normAutofit/>
          </a:bodyPr>
          <a:lstStyle/>
          <a:p>
            <a:r>
              <a:rPr lang="es-UY" dirty="0"/>
              <a:t>Reconocimiento de peligros: Capacitación de empleados</a:t>
            </a:r>
          </a:p>
        </p:txBody>
      </p:sp>
      <p:sp>
        <p:nvSpPr>
          <p:cNvPr id="4" name="Content Placeholder 2"/>
          <p:cNvSpPr txBox="1">
            <a:spLocks/>
          </p:cNvSpPr>
          <p:nvPr/>
        </p:nvSpPr>
        <p:spPr>
          <a:xfrm>
            <a:off x="1461274" y="2464420"/>
            <a:ext cx="9269451" cy="2553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Y" b="1" dirty="0"/>
              <a:t>Autorización de trabajo en caliente</a:t>
            </a:r>
            <a:endParaRPr lang="es-UY" dirty="0"/>
          </a:p>
          <a:p>
            <a:r>
              <a:rPr lang="es-UY" sz="2400" dirty="0"/>
              <a:t>Antes de que se permita cortar o soldar, el área debe ser inspeccionada por la persona responsable de autorizar las operaciones de corte y soldadura. Él/ella indicará las precauciones que se deberán seguir para conceder la autorización para proceder preferentemente en forma de permiso escrito. </a:t>
            </a:r>
            <a:r>
              <a:rPr lang="es-UY" sz="2400" b="1" dirty="0"/>
              <a:t>1910.252(a)(2)(</a:t>
            </a:r>
            <a:r>
              <a:rPr lang="es-UY" sz="2400" b="1" dirty="0" err="1"/>
              <a:t>iv</a:t>
            </a:r>
            <a:r>
              <a:rPr lang="es-UY" sz="2400" b="1" dirty="0"/>
              <a:t>)</a:t>
            </a:r>
            <a:endParaRPr lang="es-UY" sz="2400" dirty="0"/>
          </a:p>
          <a:p>
            <a:endParaRPr lang="en-US" sz="1600" dirty="0"/>
          </a:p>
          <a:p>
            <a:pPr marL="0" indent="0" algn="ctr">
              <a:buFont typeface="Arial" panose="020B0604020202020204" pitchFamily="34" charset="0"/>
              <a:buNone/>
            </a:pPr>
            <a:endParaRPr lang="en-US" sz="3600" dirty="0"/>
          </a:p>
          <a:p>
            <a:endParaRPr lang="en-US" dirty="0"/>
          </a:p>
        </p:txBody>
      </p:sp>
      <p:sp>
        <p:nvSpPr>
          <p:cNvPr id="5" name="TextBox 4"/>
          <p:cNvSpPr txBox="1"/>
          <p:nvPr/>
        </p:nvSpPr>
        <p:spPr>
          <a:xfrm>
            <a:off x="1461273" y="1456227"/>
            <a:ext cx="8775547" cy="1200329"/>
          </a:xfrm>
          <a:prstGeom prst="rect">
            <a:avLst/>
          </a:prstGeom>
          <a:noFill/>
        </p:spPr>
        <p:txBody>
          <a:bodyPr wrap="square" rtlCol="0">
            <a:spAutoFit/>
          </a:bodyPr>
          <a:lstStyle/>
          <a:p>
            <a:r>
              <a:rPr lang="es-UY" sz="3600" b="1" dirty="0"/>
              <a:t>Trabajo en caliente, vigilancia de incendios y autorización</a:t>
            </a:r>
          </a:p>
        </p:txBody>
      </p:sp>
    </p:spTree>
    <p:extLst>
      <p:ext uri="{BB962C8B-B14F-4D97-AF65-F5344CB8AC3E}">
        <p14:creationId xmlns:p14="http://schemas.microsoft.com/office/powerpoint/2010/main" val="41100574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0664"/>
            <a:ext cx="10515600" cy="1325563"/>
          </a:xfrm>
        </p:spPr>
        <p:txBody>
          <a:bodyPr/>
          <a:lstStyle/>
          <a:p>
            <a:r>
              <a:rPr lang="es-UY" dirty="0"/>
              <a:t>Reconocimiento de peligros: Capacitación de empleados</a:t>
            </a:r>
          </a:p>
        </p:txBody>
      </p:sp>
      <p:sp>
        <p:nvSpPr>
          <p:cNvPr id="3" name="Content Placeholder 2"/>
          <p:cNvSpPr>
            <a:spLocks noGrp="1"/>
          </p:cNvSpPr>
          <p:nvPr>
            <p:ph idx="1"/>
          </p:nvPr>
        </p:nvSpPr>
        <p:spPr>
          <a:xfrm>
            <a:off x="1461274" y="2334007"/>
            <a:ext cx="10258658" cy="4323271"/>
          </a:xfrm>
        </p:spPr>
        <p:txBody>
          <a:bodyPr>
            <a:normAutofit fontScale="92500"/>
          </a:bodyPr>
          <a:lstStyle/>
          <a:p>
            <a:pPr marL="0" indent="0">
              <a:buNone/>
            </a:pPr>
            <a:r>
              <a:rPr lang="es-UY" sz="2400" dirty="0"/>
              <a:t>La única manera de evitar incendios futuros es comprender los factores que contribuyen de cada incendio. Es de buena práctica que se informen, investiguen, y documenten  todos los incendios, y se tomen medidas para evitar incendios futuros. </a:t>
            </a:r>
          </a:p>
          <a:p>
            <a:pPr lvl="0"/>
            <a:r>
              <a:rPr lang="es-UY" sz="2000" dirty="0"/>
              <a:t>Un pequeño fuego puede ser una señal de un fuego mucho más grande a la vuelta de la esquina y es fundamental tomar a cada fuego como un incidente que casi desencadena un accidente e informar e investigar inmediatamente el fuego. El gerente de la instalación es responsable de asegurarse de que todo fuego, sin importar cuán pequeño sea, se investigue, informe y analice inmediatamente y se tomen medidas correctivas para asegurar que se puedan evitar futuros incendios. </a:t>
            </a:r>
            <a:endParaRPr lang="en-US" sz="2000" dirty="0"/>
          </a:p>
          <a:p>
            <a:pPr lvl="0"/>
            <a:r>
              <a:rPr lang="es-UY" sz="2000" dirty="0"/>
              <a:t>Su instalación debe tener un formulario para informar incendios. Este documento debe completarse en el plazo de un día hábil a partir del fuego y enviarse a su coordinador EHS, Director de Seguridad, u otra comisión investigadora.  </a:t>
            </a:r>
          </a:p>
          <a:p>
            <a:pPr lvl="0"/>
            <a:r>
              <a:rPr lang="es-UY" sz="2000" dirty="0"/>
              <a:t>Se debe conservar una copia de cada informe completo en el plan de prevención de incendios (FPP) específico del sitio para revisión anual</a:t>
            </a:r>
            <a:r>
              <a:rPr lang="en-US" sz="2000" dirty="0"/>
              <a:t>. </a:t>
            </a:r>
          </a:p>
          <a:p>
            <a:pPr marL="0" indent="0">
              <a:buNone/>
            </a:pPr>
            <a:endParaRPr lang="en-US" sz="1800" dirty="0"/>
          </a:p>
          <a:p>
            <a:pPr marL="0" indent="0" algn="ctr">
              <a:buNone/>
            </a:pPr>
            <a:endParaRPr lang="en-US" sz="3600" dirty="0"/>
          </a:p>
          <a:p>
            <a:endParaRPr lang="en-US" dirty="0"/>
          </a:p>
        </p:txBody>
      </p:sp>
      <p:sp>
        <p:nvSpPr>
          <p:cNvPr id="5" name="TextBox 4"/>
          <p:cNvSpPr txBox="1"/>
          <p:nvPr/>
        </p:nvSpPr>
        <p:spPr>
          <a:xfrm>
            <a:off x="1461273" y="1456227"/>
            <a:ext cx="6709711" cy="646331"/>
          </a:xfrm>
          <a:prstGeom prst="rect">
            <a:avLst/>
          </a:prstGeom>
          <a:noFill/>
        </p:spPr>
        <p:txBody>
          <a:bodyPr wrap="square" rtlCol="0">
            <a:spAutoFit/>
          </a:bodyPr>
          <a:lstStyle/>
          <a:p>
            <a:r>
              <a:rPr lang="en-US" sz="3600" b="1" dirty="0"/>
              <a:t>Informe de </a:t>
            </a:r>
            <a:r>
              <a:rPr lang="en-US" sz="3600" b="1" dirty="0" err="1"/>
              <a:t>incendio</a:t>
            </a:r>
            <a:endParaRPr lang="en-US" sz="3600" b="1" dirty="0"/>
          </a:p>
        </p:txBody>
      </p:sp>
    </p:spTree>
    <p:extLst>
      <p:ext uri="{BB962C8B-B14F-4D97-AF65-F5344CB8AC3E}">
        <p14:creationId xmlns:p14="http://schemas.microsoft.com/office/powerpoint/2010/main" val="3118744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160585" y="3278693"/>
            <a:ext cx="9570139" cy="2418722"/>
          </a:xfrm>
        </p:spPr>
        <p:txBody>
          <a:bodyPr>
            <a:normAutofit fontScale="85000" lnSpcReduction="10000"/>
          </a:bodyPr>
          <a:lstStyle/>
          <a:p>
            <a:pPr marL="0" lvl="0" indent="0">
              <a:buNone/>
            </a:pPr>
            <a:r>
              <a:rPr lang="es-UY" dirty="0"/>
              <a:t>¿Qué significa el acrónimo RACE?</a:t>
            </a:r>
            <a:endParaRPr lang="es-UY" sz="2000" dirty="0"/>
          </a:p>
          <a:p>
            <a:pPr marL="914400" lvl="1" indent="-457200">
              <a:buFont typeface="+mj-lt"/>
              <a:buAutoNum type="alphaUcPeriod"/>
            </a:pPr>
            <a:r>
              <a:rPr lang="es-UY" dirty="0"/>
              <a:t>Rescatar a todas las víctimas, Alertar al personal de rescate, Controlar el incendio, Extinguir el incendio</a:t>
            </a:r>
            <a:endParaRPr lang="es-UY" sz="1800" dirty="0"/>
          </a:p>
          <a:p>
            <a:pPr marL="914400" lvl="1" indent="-457200">
              <a:buFont typeface="+mj-lt"/>
              <a:buAutoNum type="alphaUcPeriod"/>
            </a:pPr>
            <a:r>
              <a:rPr lang="es-UY" dirty="0"/>
              <a:t>Retirar todas las pertenencias, pedir Ayuda, Coger el fuego, Extinguir el incendio</a:t>
            </a:r>
            <a:endParaRPr lang="es-UY" sz="1800" dirty="0"/>
          </a:p>
          <a:p>
            <a:pPr marL="914400" lvl="1" indent="-457200">
              <a:buFont typeface="+mj-lt"/>
              <a:buAutoNum type="alphaUcPeriod"/>
            </a:pPr>
            <a:r>
              <a:rPr lang="es-UY" dirty="0"/>
              <a:t>Retirarse del fuego, Alertar a los vecinos, Convocar refuerzos, Extinguir el incendio</a:t>
            </a:r>
            <a:endParaRPr lang="es-UY" sz="1800" dirty="0"/>
          </a:p>
          <a:p>
            <a:pPr marL="914400" lvl="1" indent="-457200">
              <a:buFont typeface="+mj-lt"/>
              <a:buAutoNum type="alphaUcPeriod"/>
            </a:pPr>
            <a:r>
              <a:rPr lang="es-UY" dirty="0"/>
              <a:t>Rescatar a todas las víctimas, Alertar al personal de rescate, Controlar el viento, Extinguir el incendio</a:t>
            </a:r>
            <a:endParaRPr lang="es-UY" sz="1800" dirty="0"/>
          </a:p>
          <a:p>
            <a:pPr marL="0" indent="0" algn="ctr">
              <a:buNone/>
            </a:pPr>
            <a:endParaRPr lang="en-US" sz="3600" dirty="0"/>
          </a:p>
          <a:p>
            <a:endParaRPr lang="en-US" dirty="0"/>
          </a:p>
        </p:txBody>
      </p:sp>
      <p:sp>
        <p:nvSpPr>
          <p:cNvPr id="4" name="TextBox 3"/>
          <p:cNvSpPr txBox="1"/>
          <p:nvPr/>
        </p:nvSpPr>
        <p:spPr>
          <a:xfrm>
            <a:off x="4765431" y="2223080"/>
            <a:ext cx="2359267"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32745012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dirty="0"/>
              <a:t>Reconocimiento de peligros: capacitación del empleado</a:t>
            </a:r>
          </a:p>
        </p:txBody>
      </p:sp>
      <p:pic>
        <p:nvPicPr>
          <p:cNvPr id="10" name="Picture Placeholder 9" title="photo of hand held radios"/>
          <p:cNvPicPr>
            <a:picLocks noGrp="1" noChangeAspect="1"/>
          </p:cNvPicPr>
          <p:nvPr>
            <p:ph type="pic" idx="1"/>
          </p:nvPr>
        </p:nvPicPr>
        <p:blipFill>
          <a:blip r:embed="rId3" cstate="email">
            <a:extLst>
              <a:ext uri="{28A0092B-C50C-407E-A947-70E740481C1C}">
                <a14:useLocalDpi xmlns:a14="http://schemas.microsoft.com/office/drawing/2010/main" val="0"/>
              </a:ext>
            </a:extLst>
          </a:blip>
          <a:srcRect l="21480" r="21480"/>
          <a:stretch>
            <a:fillRect/>
          </a:stretch>
        </p:blipFill>
        <p:spPr/>
      </p:pic>
      <p:sp>
        <p:nvSpPr>
          <p:cNvPr id="3" name="Content Placeholder 2"/>
          <p:cNvSpPr>
            <a:spLocks noGrp="1"/>
          </p:cNvSpPr>
          <p:nvPr>
            <p:ph type="body" sz="half" idx="2"/>
          </p:nvPr>
        </p:nvSpPr>
        <p:spPr/>
        <p:txBody>
          <a:bodyPr>
            <a:normAutofit/>
          </a:bodyPr>
          <a:lstStyle/>
          <a:p>
            <a:pPr marL="285750" indent="-285750">
              <a:buFont typeface="Arial" panose="020B0604020202020204" pitchFamily="34" charset="0"/>
              <a:buChar char="•"/>
            </a:pPr>
            <a:r>
              <a:rPr lang="es-UY" sz="2400" dirty="0"/>
              <a:t>Implemente un sistema de responsabilidad </a:t>
            </a:r>
          </a:p>
          <a:p>
            <a:pPr marL="285750" indent="-285750">
              <a:buFont typeface="Arial" panose="020B0604020202020204" pitchFamily="34" charset="0"/>
              <a:buChar char="•"/>
            </a:pPr>
            <a:r>
              <a:rPr lang="es-UY" sz="2400" dirty="0"/>
              <a:t>La comunicación clara es importante en cualquier situación de emergencia</a:t>
            </a:r>
          </a:p>
          <a:p>
            <a:pPr marL="285750" indent="-285750">
              <a:buFont typeface="Arial" panose="020B0604020202020204" pitchFamily="34" charset="0"/>
              <a:buChar char="•"/>
            </a:pPr>
            <a:r>
              <a:rPr lang="es-UY" sz="2400" dirty="0"/>
              <a:t>El programa de educación y capacitación del empleado es el cimiento del éxito en el trabajo</a:t>
            </a:r>
          </a:p>
          <a:p>
            <a:pPr marL="0" indent="0" algn="ctr">
              <a:buNone/>
            </a:pPr>
            <a:endParaRPr lang="en-US" sz="3600" dirty="0"/>
          </a:p>
          <a:p>
            <a:endParaRPr lang="en-US" dirty="0"/>
          </a:p>
        </p:txBody>
      </p:sp>
    </p:spTree>
    <p:extLst>
      <p:ext uri="{BB962C8B-B14F-4D97-AF65-F5344CB8AC3E}">
        <p14:creationId xmlns:p14="http://schemas.microsoft.com/office/powerpoint/2010/main" val="20876601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Trabajo de Grupo de Escenarios</a:t>
            </a:r>
          </a:p>
          <a:p>
            <a:pPr marL="0" indent="0" algn="ctr">
              <a:buNone/>
            </a:pPr>
            <a:r>
              <a:rPr lang="es-UY" sz="1900" b="1" dirty="0"/>
              <a:t>(reconocimiento de fuentes potenciales de ignición y combustible, debate sobre los controles de fuentes entrantes, USE la lista de control mensual/anual AQUÍ)</a:t>
            </a:r>
          </a:p>
          <a:p>
            <a:pPr marL="0" indent="0" algn="ctr">
              <a:buNone/>
            </a:pPr>
            <a:endParaRPr lang="en-US" sz="3600" dirty="0"/>
          </a:p>
          <a:p>
            <a:endParaRPr lang="en-US" dirty="0"/>
          </a:p>
        </p:txBody>
      </p:sp>
    </p:spTree>
    <p:extLst>
      <p:ext uri="{BB962C8B-B14F-4D97-AF65-F5344CB8AC3E}">
        <p14:creationId xmlns:p14="http://schemas.microsoft.com/office/powerpoint/2010/main" val="32199806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dirty="0"/>
              <a:t>Reconocimiento de peligros: Seguridad y prevención de incendios</a:t>
            </a:r>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dirty="0"/>
              <a:t>Examen posterior</a:t>
            </a:r>
          </a:p>
          <a:p>
            <a:pPr marL="0" indent="0" algn="ctr">
              <a:buNone/>
            </a:pPr>
            <a:endParaRPr lang="es-UY" sz="3600" dirty="0"/>
          </a:p>
          <a:p>
            <a:pPr marL="0" indent="0" algn="ctr">
              <a:buNone/>
            </a:pPr>
            <a:r>
              <a:rPr lang="es-UY" sz="3600" dirty="0"/>
              <a:t>Escoja la MEJOR respuesta</a:t>
            </a:r>
          </a:p>
          <a:p>
            <a:endParaRPr lang="en-US" dirty="0"/>
          </a:p>
        </p:txBody>
      </p:sp>
    </p:spTree>
    <p:extLst>
      <p:ext uri="{BB962C8B-B14F-4D97-AF65-F5344CB8AC3E}">
        <p14:creationId xmlns:p14="http://schemas.microsoft.com/office/powerpoint/2010/main" val="21609592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Todas las puertas de salida deben abrir libremente cuando el edificio está ocupado. </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185138" y="2223080"/>
            <a:ext cx="2939560"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15940836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2"/>
            <a:ext cx="9269451" cy="3172907"/>
          </a:xfrm>
        </p:spPr>
        <p:txBody>
          <a:bodyPr>
            <a:normAutofit/>
          </a:bodyPr>
          <a:lstStyle/>
          <a:p>
            <a:pPr marL="0" lvl="0" indent="0">
              <a:buNone/>
            </a:pPr>
            <a:r>
              <a:rPr lang="en-US" dirty="0"/>
              <a:t>¿</a:t>
            </a:r>
            <a:r>
              <a:rPr lang="es-UY" dirty="0"/>
              <a:t>Cuál es el tipo de extintor de incendios adecuado para un incendio de combustible de gasolina o </a:t>
            </a:r>
            <a:r>
              <a:rPr lang="es-UY" dirty="0" err="1"/>
              <a:t>diesel</a:t>
            </a:r>
            <a:r>
              <a:rPr lang="es-UY" dirty="0"/>
              <a:t>?</a:t>
            </a:r>
            <a:endParaRPr lang="es-UY" sz="2000" dirty="0"/>
          </a:p>
          <a:p>
            <a:pPr marL="914400" lvl="1" indent="-457200">
              <a:buFont typeface="+mj-lt"/>
              <a:buAutoNum type="alphaUcPeriod"/>
            </a:pPr>
            <a:r>
              <a:rPr lang="es-UY" dirty="0"/>
              <a:t>Clase A</a:t>
            </a:r>
            <a:endParaRPr lang="es-UY" sz="1800" dirty="0"/>
          </a:p>
          <a:p>
            <a:pPr marL="914400" lvl="1" indent="-457200">
              <a:buFont typeface="+mj-lt"/>
              <a:buAutoNum type="alphaUcPeriod"/>
            </a:pPr>
            <a:r>
              <a:rPr lang="es-UY" dirty="0"/>
              <a:t>Clase B</a:t>
            </a:r>
            <a:endParaRPr lang="es-UY" sz="1800" dirty="0"/>
          </a:p>
          <a:p>
            <a:pPr marL="914400" lvl="1" indent="-457200">
              <a:buFont typeface="+mj-lt"/>
              <a:buAutoNum type="alphaUcPeriod"/>
            </a:pPr>
            <a:r>
              <a:rPr lang="es-UY" dirty="0"/>
              <a:t>Clase C</a:t>
            </a:r>
            <a:endParaRPr lang="es-UY" sz="1800" dirty="0"/>
          </a:p>
          <a:p>
            <a:pPr marL="914400" lvl="1" indent="-457200">
              <a:buFont typeface="+mj-lt"/>
              <a:buAutoNum type="alphaUcPeriod"/>
            </a:pPr>
            <a:r>
              <a:rPr lang="es-UY" dirty="0"/>
              <a:t>Clase D</a:t>
            </a:r>
            <a:endParaRPr lang="es-UY" sz="1800" dirty="0"/>
          </a:p>
          <a:p>
            <a:pPr marL="914400" lvl="1" indent="-457200">
              <a:buFont typeface="+mj-lt"/>
              <a:buAutoNum type="alphaUcPeriod"/>
            </a:pPr>
            <a:r>
              <a:rPr lang="es-UY" dirty="0"/>
              <a:t>Todo lo anterior</a:t>
            </a:r>
            <a:endParaRPr lang="es-UY" sz="1800" dirty="0"/>
          </a:p>
          <a:p>
            <a:pPr marL="0" indent="0" algn="ctr">
              <a:buNone/>
            </a:pPr>
            <a:endParaRPr lang="en-US" sz="3600" dirty="0"/>
          </a:p>
          <a:p>
            <a:endParaRPr lang="en-US" dirty="0"/>
          </a:p>
        </p:txBody>
      </p:sp>
      <p:sp>
        <p:nvSpPr>
          <p:cNvPr id="4" name="TextBox 3"/>
          <p:cNvSpPr txBox="1"/>
          <p:nvPr/>
        </p:nvSpPr>
        <p:spPr>
          <a:xfrm>
            <a:off x="4273062" y="2223080"/>
            <a:ext cx="2851636"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25020479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2715707"/>
          </a:xfrm>
        </p:spPr>
        <p:txBody>
          <a:bodyPr>
            <a:normAutofit lnSpcReduction="10000"/>
          </a:bodyPr>
          <a:lstStyle/>
          <a:p>
            <a:pPr marL="0" lvl="0" indent="0">
              <a:buNone/>
            </a:pPr>
            <a:r>
              <a:rPr lang="es-UY" dirty="0"/>
              <a:t>¿Cuál es el tipo de extintor de incendios adecuado para incendios de papel, madera o cartón?</a:t>
            </a:r>
            <a:endParaRPr lang="es-UY" sz="2000" dirty="0"/>
          </a:p>
          <a:p>
            <a:pPr marL="914400" lvl="1" indent="-457200">
              <a:buFont typeface="+mj-lt"/>
              <a:buAutoNum type="alphaUcPeriod"/>
            </a:pPr>
            <a:r>
              <a:rPr lang="es-UY" dirty="0"/>
              <a:t>Clase A</a:t>
            </a:r>
            <a:endParaRPr lang="es-UY" sz="1800" dirty="0"/>
          </a:p>
          <a:p>
            <a:pPr marL="914400" lvl="1" indent="-457200">
              <a:buFont typeface="+mj-lt"/>
              <a:buAutoNum type="alphaUcPeriod"/>
            </a:pPr>
            <a:r>
              <a:rPr lang="es-UY" dirty="0"/>
              <a:t>Clase B</a:t>
            </a:r>
            <a:endParaRPr lang="es-UY" sz="1800" dirty="0"/>
          </a:p>
          <a:p>
            <a:pPr marL="914400" lvl="1" indent="-457200">
              <a:buFont typeface="+mj-lt"/>
              <a:buAutoNum type="alphaUcPeriod"/>
            </a:pPr>
            <a:r>
              <a:rPr lang="es-UY" dirty="0"/>
              <a:t>Clase C</a:t>
            </a:r>
            <a:endParaRPr lang="es-UY" sz="1800" dirty="0"/>
          </a:p>
          <a:p>
            <a:pPr marL="914400" lvl="1" indent="-457200">
              <a:buFont typeface="+mj-lt"/>
              <a:buAutoNum type="alphaUcPeriod"/>
            </a:pPr>
            <a:r>
              <a:rPr lang="es-UY" dirty="0"/>
              <a:t>Clase D</a:t>
            </a:r>
            <a:endParaRPr lang="es-UY" sz="1800" dirty="0"/>
          </a:p>
          <a:p>
            <a:pPr marL="914400" lvl="1" indent="-457200">
              <a:buFont typeface="+mj-lt"/>
              <a:buAutoNum type="alphaUcPeriod"/>
            </a:pPr>
            <a:r>
              <a:rPr lang="es-UY" dirty="0"/>
              <a:t>Todo lo anterior</a:t>
            </a:r>
            <a:endParaRPr lang="es-UY" sz="1800" dirty="0"/>
          </a:p>
          <a:p>
            <a:pPr marL="0" indent="0" algn="ctr">
              <a:buNone/>
            </a:pPr>
            <a:endParaRPr lang="en-US" sz="3600" dirty="0"/>
          </a:p>
          <a:p>
            <a:endParaRPr lang="en-US" dirty="0"/>
          </a:p>
        </p:txBody>
      </p:sp>
      <p:sp>
        <p:nvSpPr>
          <p:cNvPr id="4" name="TextBox 3"/>
          <p:cNvSpPr txBox="1"/>
          <p:nvPr/>
        </p:nvSpPr>
        <p:spPr>
          <a:xfrm>
            <a:off x="4237892" y="2223080"/>
            <a:ext cx="2886806"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33235537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Los cilindros de oxígeno y propano se pueden almacenar juntos.</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662852" y="2324586"/>
            <a:ext cx="2775440"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39594385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Las puertas para incendios pueden estar apuntaladas o bloqueadas para que queden abiertas cuando el edificio está ocupado.</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308231" y="2223080"/>
            <a:ext cx="2816467"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16313985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Las vías de salida solo deben estar despejadas y ser accesibles durante el horario de oficina.</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167554" y="2223080"/>
            <a:ext cx="2957144"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19930974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lnSpcReduction="10000"/>
          </a:bodyPr>
          <a:lstStyle/>
          <a:p>
            <a:pPr marL="0" lvl="0" indent="0">
              <a:buNone/>
            </a:pPr>
            <a:r>
              <a:rPr lang="es-UY" dirty="0"/>
              <a:t>Siempre acérquese a los incendios…</a:t>
            </a:r>
            <a:endParaRPr lang="es-UY" sz="2000" dirty="0"/>
          </a:p>
          <a:p>
            <a:pPr marL="914400" lvl="1" indent="-457200">
              <a:buFont typeface="+mj-lt"/>
              <a:buAutoNum type="alphaUcPeriod"/>
            </a:pPr>
            <a:r>
              <a:rPr lang="es-UY" dirty="0"/>
              <a:t>Desde una distancia</a:t>
            </a:r>
            <a:endParaRPr lang="es-UY" sz="1800" dirty="0"/>
          </a:p>
          <a:p>
            <a:pPr marL="914400" lvl="1" indent="-457200">
              <a:buFont typeface="+mj-lt"/>
              <a:buAutoNum type="alphaUcPeriod"/>
            </a:pPr>
            <a:r>
              <a:rPr lang="es-UY" dirty="0"/>
              <a:t>Contra el viento</a:t>
            </a:r>
            <a:endParaRPr lang="es-UY" sz="1800" dirty="0"/>
          </a:p>
          <a:p>
            <a:pPr marL="914400" lvl="1" indent="-457200">
              <a:buFont typeface="+mj-lt"/>
              <a:buAutoNum type="alphaUcPeriod"/>
            </a:pPr>
            <a:r>
              <a:rPr lang="es-UY" dirty="0"/>
              <a:t>Con un medio de escape detrás suyo</a:t>
            </a:r>
            <a:endParaRPr lang="es-UY" sz="1800" dirty="0"/>
          </a:p>
          <a:p>
            <a:pPr marL="914400" lvl="1" indent="-457200">
              <a:buFont typeface="+mj-lt"/>
              <a:buAutoNum type="alphaUcPeriod"/>
            </a:pPr>
            <a:r>
              <a:rPr lang="es-UY" dirty="0"/>
              <a:t>Todo lo anterior</a:t>
            </a:r>
            <a:endParaRPr lang="es-UY" sz="1800" dirty="0"/>
          </a:p>
          <a:p>
            <a:pPr marL="0" indent="0" algn="ctr">
              <a:buNone/>
            </a:pPr>
            <a:endParaRPr lang="en-US" sz="3600" dirty="0"/>
          </a:p>
          <a:p>
            <a:endParaRPr lang="en-US" dirty="0"/>
          </a:p>
        </p:txBody>
      </p:sp>
      <p:sp>
        <p:nvSpPr>
          <p:cNvPr id="4" name="TextBox 3"/>
          <p:cNvSpPr txBox="1"/>
          <p:nvPr/>
        </p:nvSpPr>
        <p:spPr>
          <a:xfrm>
            <a:off x="4273062" y="2223080"/>
            <a:ext cx="2851636"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198358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fontScale="85000" lnSpcReduction="20000"/>
          </a:bodyPr>
          <a:lstStyle/>
          <a:p>
            <a:pPr marL="0" lvl="0" indent="0">
              <a:buNone/>
            </a:pPr>
            <a:r>
              <a:rPr lang="es-UY" dirty="0"/>
              <a:t>¿Qué exige OSHA como parte de un plan de prevención de incendios?</a:t>
            </a:r>
            <a:endParaRPr lang="es-UY" sz="2000" dirty="0"/>
          </a:p>
          <a:p>
            <a:pPr marL="914400" lvl="1" indent="-457200">
              <a:buFont typeface="+mj-lt"/>
              <a:buAutoNum type="alphaUcPeriod"/>
            </a:pPr>
            <a:r>
              <a:rPr lang="es-UY" dirty="0"/>
              <a:t>Una lista de todos los peligros importantes</a:t>
            </a:r>
            <a:endParaRPr lang="es-UY" sz="1800" dirty="0"/>
          </a:p>
          <a:p>
            <a:pPr marL="914400" lvl="1" indent="-457200">
              <a:buFont typeface="+mj-lt"/>
              <a:buAutoNum type="alphaUcPeriod"/>
            </a:pPr>
            <a:r>
              <a:rPr lang="es-UY" dirty="0"/>
              <a:t>Nombre o puesto de trabajo de los empleados responsables del control de riesgos de fuente de combustible</a:t>
            </a:r>
            <a:endParaRPr lang="es-UY" sz="1800" dirty="0"/>
          </a:p>
          <a:p>
            <a:pPr marL="914400" lvl="1" indent="-457200">
              <a:buFont typeface="+mj-lt"/>
              <a:buAutoNum type="alphaUcPeriod"/>
            </a:pPr>
            <a:r>
              <a:rPr lang="es-UY" dirty="0"/>
              <a:t>Tipo de equipo de protección de incendios necesario para controlara cada peligro importante</a:t>
            </a:r>
            <a:endParaRPr lang="es-UY" sz="1800" dirty="0"/>
          </a:p>
          <a:p>
            <a:pPr marL="914400" lvl="1" indent="-457200">
              <a:buFont typeface="+mj-lt"/>
              <a:buAutoNum type="alphaUcPeriod"/>
            </a:pPr>
            <a:r>
              <a:rPr lang="es-UY" dirty="0"/>
              <a:t>Todo lo anterior</a:t>
            </a:r>
            <a:endParaRPr lang="es-UY" sz="1800" dirty="0"/>
          </a:p>
          <a:p>
            <a:pPr marL="0" indent="0" algn="ctr">
              <a:buNone/>
            </a:pPr>
            <a:endParaRPr lang="en-US" sz="3600" dirty="0"/>
          </a:p>
          <a:p>
            <a:endParaRPr lang="en-US" dirty="0"/>
          </a:p>
        </p:txBody>
      </p:sp>
      <p:sp>
        <p:nvSpPr>
          <p:cNvPr id="4" name="TextBox 3"/>
          <p:cNvSpPr txBox="1"/>
          <p:nvPr/>
        </p:nvSpPr>
        <p:spPr>
          <a:xfrm>
            <a:off x="4783015" y="2223080"/>
            <a:ext cx="2341683"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20499591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OSHA solo exige la capacitación de plan de prevención de incendios para empleados al momento de la contratación o asignación a un nuevo puesto.</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360985" y="2223080"/>
            <a:ext cx="2763713"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227589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704958" cy="2365969"/>
          </a:xfrm>
        </p:spPr>
        <p:txBody>
          <a:bodyPr>
            <a:normAutofit fontScale="85000" lnSpcReduction="10000"/>
          </a:bodyPr>
          <a:lstStyle/>
          <a:p>
            <a:pPr marL="0" lvl="0" indent="0">
              <a:buNone/>
            </a:pPr>
            <a:r>
              <a:rPr lang="en-US" dirty="0"/>
              <a:t>¿</a:t>
            </a:r>
            <a:r>
              <a:rPr lang="en-US" dirty="0" err="1"/>
              <a:t>Qué</a:t>
            </a:r>
            <a:r>
              <a:rPr lang="en-US" dirty="0"/>
              <a:t> </a:t>
            </a:r>
            <a:r>
              <a:rPr lang="en-US" dirty="0" err="1"/>
              <a:t>significa</a:t>
            </a:r>
            <a:r>
              <a:rPr lang="en-US" dirty="0"/>
              <a:t> </a:t>
            </a:r>
            <a:r>
              <a:rPr lang="en-US" dirty="0" err="1"/>
              <a:t>el</a:t>
            </a:r>
            <a:r>
              <a:rPr lang="en-US" dirty="0"/>
              <a:t> </a:t>
            </a:r>
            <a:r>
              <a:rPr lang="en-US" dirty="0" err="1"/>
              <a:t>acrónimo</a:t>
            </a:r>
            <a:r>
              <a:rPr lang="en-US" dirty="0"/>
              <a:t> RACE?</a:t>
            </a:r>
            <a:endParaRPr lang="en-US" sz="2000" dirty="0"/>
          </a:p>
          <a:p>
            <a:pPr marL="914400" lvl="1" indent="-457200">
              <a:buFont typeface="+mj-lt"/>
              <a:buAutoNum type="alphaUcPeriod"/>
            </a:pPr>
            <a:r>
              <a:rPr lang="es-UY" dirty="0"/>
              <a:t>Rescatar a todas las victimas, Alertar al personal de rescate, Controlar el incendio, Extinguir el incendio</a:t>
            </a:r>
            <a:endParaRPr lang="en-US" sz="1800" dirty="0"/>
          </a:p>
          <a:p>
            <a:pPr marL="914400" lvl="1" indent="-457200">
              <a:buFont typeface="+mj-lt"/>
              <a:buAutoNum type="alphaUcPeriod"/>
            </a:pPr>
            <a:r>
              <a:rPr lang="es-UY" dirty="0"/>
              <a:t>Retirar todas las pertenencias, pedir Ayuda, Coger el fuego, Extinguir el incendio</a:t>
            </a:r>
            <a:endParaRPr lang="en-US" sz="1800" dirty="0"/>
          </a:p>
          <a:p>
            <a:pPr marL="914400" lvl="1" indent="-457200">
              <a:buFont typeface="+mj-lt"/>
              <a:buAutoNum type="alphaUcPeriod"/>
            </a:pPr>
            <a:r>
              <a:rPr lang="es-UY" dirty="0"/>
              <a:t>Retirarse del fuego, Alertar a los vecinos, Convocar refuerzos, Extinguir el incendio.</a:t>
            </a:r>
            <a:r>
              <a:rPr lang="en-US" dirty="0"/>
              <a:t> </a:t>
            </a:r>
            <a:endParaRPr lang="en-US" sz="1800" dirty="0"/>
          </a:p>
          <a:p>
            <a:pPr marL="914400" lvl="1" indent="-457200">
              <a:buFont typeface="+mj-lt"/>
              <a:buAutoNum type="alphaUcPeriod"/>
            </a:pPr>
            <a:r>
              <a:rPr lang="es-UY" dirty="0"/>
              <a:t>Rescatar a todas las victimas, Alertar al personal de rescate, Controlar el viento, Extinguir el incendio</a:t>
            </a:r>
            <a:endParaRPr lang="en-US" sz="1800" dirty="0"/>
          </a:p>
          <a:p>
            <a:pPr marL="0" indent="0" algn="ctr">
              <a:buNone/>
            </a:pPr>
            <a:endParaRPr lang="en-US" sz="3600" dirty="0"/>
          </a:p>
          <a:p>
            <a:endParaRPr lang="en-US" dirty="0"/>
          </a:p>
        </p:txBody>
      </p:sp>
      <p:sp>
        <p:nvSpPr>
          <p:cNvPr id="4" name="TextBox 3"/>
          <p:cNvSpPr txBox="1"/>
          <p:nvPr/>
        </p:nvSpPr>
        <p:spPr>
          <a:xfrm>
            <a:off x="4378569" y="2223080"/>
            <a:ext cx="2746129"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21684602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fontScale="85000" lnSpcReduction="20000"/>
          </a:bodyPr>
          <a:lstStyle/>
          <a:p>
            <a:pPr marL="0" lvl="0" indent="0">
              <a:buNone/>
            </a:pPr>
            <a:r>
              <a:rPr lang="en-US" dirty="0"/>
              <a:t>¿</a:t>
            </a:r>
            <a:r>
              <a:rPr lang="es-UY" dirty="0"/>
              <a:t>Qué exige OSHA como parte de un plan de prevención de incendios?</a:t>
            </a:r>
            <a:endParaRPr lang="es-UY" sz="2000" dirty="0"/>
          </a:p>
          <a:p>
            <a:pPr marL="914400" lvl="1" indent="-457200">
              <a:buFont typeface="+mj-lt"/>
              <a:buAutoNum type="alphaUcPeriod"/>
            </a:pPr>
            <a:r>
              <a:rPr lang="es-UY" dirty="0"/>
              <a:t>Una lista de todos los peligros importantes</a:t>
            </a:r>
            <a:endParaRPr lang="es-UY" sz="1800" dirty="0"/>
          </a:p>
          <a:p>
            <a:pPr marL="914400" lvl="1" indent="-457200">
              <a:buFont typeface="+mj-lt"/>
              <a:buAutoNum type="alphaUcPeriod"/>
            </a:pPr>
            <a:r>
              <a:rPr lang="es-UY" dirty="0"/>
              <a:t>Nombre o puesto de trabajo de los empleados responsables del control de riesgos de Fuente de combustible</a:t>
            </a:r>
            <a:endParaRPr lang="es-UY" sz="1800" dirty="0"/>
          </a:p>
          <a:p>
            <a:pPr marL="914400" lvl="1" indent="-457200">
              <a:buFont typeface="+mj-lt"/>
              <a:buAutoNum type="alphaUcPeriod"/>
            </a:pPr>
            <a:r>
              <a:rPr lang="es-UY" dirty="0"/>
              <a:t>Tipo de equipo de protección de incendios necesario para controlar cada riesgo importante</a:t>
            </a:r>
            <a:endParaRPr lang="es-UY" sz="1800" dirty="0"/>
          </a:p>
          <a:p>
            <a:pPr marL="914400" lvl="1" indent="-457200">
              <a:buFont typeface="+mj-lt"/>
              <a:buAutoNum type="alphaUcPeriod"/>
            </a:pPr>
            <a:r>
              <a:rPr lang="es-UY" dirty="0"/>
              <a:t>Todo lo </a:t>
            </a:r>
            <a:r>
              <a:rPr lang="es-UY" dirty="0" err="1"/>
              <a:t>anterio</a:t>
            </a:r>
            <a:r>
              <a:rPr lang="en-US" dirty="0"/>
              <a:t>r</a:t>
            </a:r>
            <a:endParaRPr lang="en-US" sz="1800" dirty="0"/>
          </a:p>
          <a:p>
            <a:pPr marL="0" indent="0" algn="ctr">
              <a:buNone/>
            </a:pPr>
            <a:endParaRPr lang="en-US" sz="3600" dirty="0"/>
          </a:p>
          <a:p>
            <a:endParaRPr lang="en-US" dirty="0"/>
          </a:p>
        </p:txBody>
      </p:sp>
      <p:sp>
        <p:nvSpPr>
          <p:cNvPr id="4" name="TextBox 3"/>
          <p:cNvSpPr txBox="1"/>
          <p:nvPr/>
        </p:nvSpPr>
        <p:spPr>
          <a:xfrm>
            <a:off x="3675185" y="2223080"/>
            <a:ext cx="3449513" cy="523220"/>
          </a:xfrm>
          <a:prstGeom prst="rect">
            <a:avLst/>
          </a:prstGeom>
          <a:noFill/>
        </p:spPr>
        <p:txBody>
          <a:bodyPr wrap="square" rtlCol="0">
            <a:spAutoFit/>
          </a:bodyPr>
          <a:lstStyle/>
          <a:p>
            <a:pPr algn="ctr"/>
            <a:r>
              <a:rPr lang="en-US" sz="2800" dirty="0"/>
              <a:t>Examen posterior</a:t>
            </a:r>
          </a:p>
        </p:txBody>
      </p:sp>
    </p:spTree>
    <p:extLst>
      <p:ext uri="{BB962C8B-B14F-4D97-AF65-F5344CB8AC3E}">
        <p14:creationId xmlns:p14="http://schemas.microsoft.com/office/powerpoint/2010/main" val="37353056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dirty="0"/>
              <a:t>Reconocimiento de peligros: Seguridad y Prevención de Incendios</a:t>
            </a:r>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Sección de Recursos</a:t>
            </a:r>
            <a:endParaRPr lang="es-UY" sz="1900" b="1" dirty="0"/>
          </a:p>
          <a:p>
            <a:pPr marL="0" indent="0" algn="ctr">
              <a:buNone/>
            </a:pPr>
            <a:r>
              <a:rPr lang="es-UY" sz="2400" dirty="0"/>
              <a:t>Listas de control, enlaces web y videos</a:t>
            </a:r>
          </a:p>
          <a:p>
            <a:endParaRPr lang="en-US" dirty="0"/>
          </a:p>
        </p:txBody>
      </p:sp>
    </p:spTree>
    <p:extLst>
      <p:ext uri="{BB962C8B-B14F-4D97-AF65-F5344CB8AC3E}">
        <p14:creationId xmlns:p14="http://schemas.microsoft.com/office/powerpoint/2010/main" val="24340830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dirty="0"/>
              <a:t>Reconocimiento de peligros: Seguridad y Prevención de Incendios</a:t>
            </a:r>
          </a:p>
        </p:txBody>
      </p:sp>
      <p:pic>
        <p:nvPicPr>
          <p:cNvPr id="9" name="Content Placeholder 8" title="Inspection checklists for fire prevention"/>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1462900" y="1690688"/>
            <a:ext cx="3587812" cy="4889953"/>
          </a:xfrm>
        </p:spPr>
      </p:pic>
      <p:pic>
        <p:nvPicPr>
          <p:cNvPr id="10" name="Content Placeholder 9" title="Inspection checklists for fire prevention"/>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6311900" y="2693264"/>
            <a:ext cx="4392930" cy="3724999"/>
          </a:xfrm>
        </p:spPr>
      </p:pic>
      <p:sp>
        <p:nvSpPr>
          <p:cNvPr id="11" name="TextBox 10"/>
          <p:cNvSpPr txBox="1"/>
          <p:nvPr/>
        </p:nvSpPr>
        <p:spPr>
          <a:xfrm>
            <a:off x="5880102" y="1481823"/>
            <a:ext cx="4824728" cy="1200329"/>
          </a:xfrm>
          <a:prstGeom prst="rect">
            <a:avLst/>
          </a:prstGeom>
          <a:noFill/>
        </p:spPr>
        <p:txBody>
          <a:bodyPr wrap="square" rtlCol="0">
            <a:spAutoFit/>
          </a:bodyPr>
          <a:lstStyle/>
          <a:p>
            <a:pPr algn="ctr"/>
            <a:r>
              <a:rPr lang="es-UY" sz="2400" dirty="0"/>
              <a:t>Lista de control de inspección mensual de incendios y prácticas de limpieza</a:t>
            </a:r>
          </a:p>
        </p:txBody>
      </p:sp>
    </p:spTree>
    <p:extLst>
      <p:ext uri="{BB962C8B-B14F-4D97-AF65-F5344CB8AC3E}">
        <p14:creationId xmlns:p14="http://schemas.microsoft.com/office/powerpoint/2010/main" val="39309724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Y" dirty="0"/>
              <a:t>Reconocimiento de peligros: Seguridad y Prevención de Incendios</a:t>
            </a:r>
          </a:p>
        </p:txBody>
      </p:sp>
      <p:sp>
        <p:nvSpPr>
          <p:cNvPr id="11" name="TextBox 10"/>
          <p:cNvSpPr txBox="1"/>
          <p:nvPr/>
        </p:nvSpPr>
        <p:spPr>
          <a:xfrm>
            <a:off x="838200" y="2933591"/>
            <a:ext cx="2222500" cy="1815882"/>
          </a:xfrm>
          <a:prstGeom prst="rect">
            <a:avLst/>
          </a:prstGeom>
          <a:noFill/>
        </p:spPr>
        <p:txBody>
          <a:bodyPr wrap="square" rtlCol="0">
            <a:spAutoFit/>
          </a:bodyPr>
          <a:lstStyle/>
          <a:p>
            <a:pPr algn="ctr"/>
            <a:r>
              <a:rPr lang="es-UY" sz="2800" dirty="0"/>
              <a:t>Revisión del plan anual de gestión de incendios</a:t>
            </a:r>
          </a:p>
        </p:txBody>
      </p:sp>
      <p:pic>
        <p:nvPicPr>
          <p:cNvPr id="5" name="Content Placeholder 4" title="Inspection checklists for fire prevention"/>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3649296" y="1652666"/>
            <a:ext cx="3622115" cy="4860906"/>
          </a:xfrm>
        </p:spPr>
      </p:pic>
      <p:pic>
        <p:nvPicPr>
          <p:cNvPr id="6" name="Content Placeholder 5" title="Inspection checklists for fire prevention"/>
          <p:cNvPicPr>
            <a:picLocks noGrp="1" noChangeAspect="1"/>
          </p:cNvPicPr>
          <p:nvPr>
            <p:ph sz="half" idx="2"/>
          </p:nvPr>
        </p:nvPicPr>
        <p:blipFill>
          <a:blip r:embed="rId4" cstate="email">
            <a:extLst>
              <a:ext uri="{28A0092B-C50C-407E-A947-70E740481C1C}">
                <a14:useLocalDpi xmlns:a14="http://schemas.microsoft.com/office/drawing/2010/main" val="0"/>
              </a:ext>
            </a:extLst>
          </a:blip>
          <a:stretch>
            <a:fillRect/>
          </a:stretch>
        </p:blipFill>
        <p:spPr>
          <a:xfrm>
            <a:off x="7566355" y="1652666"/>
            <a:ext cx="3492501" cy="4860907"/>
          </a:xfrm>
        </p:spPr>
      </p:pic>
    </p:spTree>
    <p:extLst>
      <p:ext uri="{BB962C8B-B14F-4D97-AF65-F5344CB8AC3E}">
        <p14:creationId xmlns:p14="http://schemas.microsoft.com/office/powerpoint/2010/main" val="41839033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Recursos</a:t>
            </a:r>
            <a:r>
              <a:rPr lang="en-US" dirty="0"/>
              <a:t> de OSHA</a:t>
            </a:r>
          </a:p>
        </p:txBody>
      </p:sp>
      <p:sp>
        <p:nvSpPr>
          <p:cNvPr id="3" name="Content Placeholder 2"/>
          <p:cNvSpPr>
            <a:spLocks noGrp="1"/>
          </p:cNvSpPr>
          <p:nvPr>
            <p:ph idx="1"/>
          </p:nvPr>
        </p:nvSpPr>
        <p:spPr/>
        <p:txBody>
          <a:bodyPr>
            <a:normAutofit fontScale="92500" lnSpcReduction="10000"/>
          </a:bodyPr>
          <a:lstStyle/>
          <a:p>
            <a:r>
              <a:rPr lang="en-US" b="1" u="sng" dirty="0" err="1"/>
              <a:t>Requisitos</a:t>
            </a:r>
            <a:r>
              <a:rPr lang="en-US" b="1" u="sng" dirty="0"/>
              <a:t> de </a:t>
            </a:r>
            <a:r>
              <a:rPr lang="en-US" b="1" u="sng" dirty="0" err="1"/>
              <a:t>capacitación</a:t>
            </a:r>
            <a:r>
              <a:rPr lang="en-US" b="1" u="sng" dirty="0"/>
              <a:t> </a:t>
            </a:r>
            <a:r>
              <a:rPr lang="en-US" b="1" u="sng" dirty="0" err="1"/>
              <a:t>en</a:t>
            </a:r>
            <a:r>
              <a:rPr lang="en-US" b="1" u="sng" dirty="0"/>
              <a:t> </a:t>
            </a:r>
            <a:r>
              <a:rPr lang="en-US" b="1" u="sng" dirty="0" err="1"/>
              <a:t>Estándares</a:t>
            </a:r>
            <a:r>
              <a:rPr lang="en-US" b="1" u="sng" dirty="0"/>
              <a:t> de OSHA Standards </a:t>
            </a:r>
            <a:r>
              <a:rPr lang="en-US" dirty="0"/>
              <a:t>- </a:t>
            </a:r>
            <a:r>
              <a:rPr lang="en-US" dirty="0">
                <a:hlinkClick r:id="rId2"/>
              </a:rPr>
              <a:t>https://docs.google.com/viewer?url=https%3A%2F%2Fwww.osha.gov%2Fsites%2Fdefault%2Ffiles%2Fpublications%2Fosha2254.pdf</a:t>
            </a:r>
            <a:r>
              <a:rPr lang="en-US" dirty="0"/>
              <a:t> </a:t>
            </a:r>
          </a:p>
          <a:p>
            <a:r>
              <a:rPr lang="en-US" b="1" u="sng" dirty="0" err="1"/>
              <a:t>Prácticas</a:t>
            </a:r>
            <a:r>
              <a:rPr lang="en-US" b="1" u="sng" dirty="0"/>
              <a:t> </a:t>
            </a:r>
            <a:r>
              <a:rPr lang="en-US" b="1" u="sng" dirty="0" err="1"/>
              <a:t>recomendadas</a:t>
            </a:r>
            <a:r>
              <a:rPr lang="en-US" b="1" u="sng" dirty="0"/>
              <a:t> para </a:t>
            </a:r>
            <a:r>
              <a:rPr lang="en-US" b="1" u="sng" dirty="0" err="1"/>
              <a:t>Programas</a:t>
            </a:r>
            <a:r>
              <a:rPr lang="en-US" b="1" u="sng" dirty="0"/>
              <a:t> de </a:t>
            </a:r>
            <a:r>
              <a:rPr lang="en-US" b="1" u="sng" dirty="0" err="1"/>
              <a:t>Seguridad</a:t>
            </a:r>
            <a:r>
              <a:rPr lang="en-US" b="1" u="sng" dirty="0"/>
              <a:t> y </a:t>
            </a:r>
            <a:r>
              <a:rPr lang="en-US" b="1" u="sng" dirty="0" err="1"/>
              <a:t>Salud</a:t>
            </a:r>
            <a:r>
              <a:rPr lang="en-US" b="1" u="sng" dirty="0"/>
              <a:t> </a:t>
            </a:r>
            <a:r>
              <a:rPr lang="en-US" dirty="0"/>
              <a:t>- </a:t>
            </a:r>
            <a:r>
              <a:rPr lang="en-US" dirty="0">
                <a:hlinkClick r:id="rId3"/>
              </a:rPr>
              <a:t>https://docs.google.com/viewer?url=https%3A%2F%2Fwww.osha.gov%2Fsites%2Fdefault%2Ffiles%2Fpublications%2FOSHA3885.pdf</a:t>
            </a:r>
            <a:r>
              <a:rPr lang="en-US" dirty="0"/>
              <a:t> </a:t>
            </a:r>
          </a:p>
          <a:p>
            <a:r>
              <a:rPr lang="en-US" b="1" u="sng" dirty="0" err="1"/>
              <a:t>Recurso</a:t>
            </a:r>
            <a:r>
              <a:rPr lang="en-US" b="1" u="sng" dirty="0"/>
              <a:t> para </a:t>
            </a:r>
            <a:r>
              <a:rPr lang="en-US" b="1" u="sng" dirty="0" err="1"/>
              <a:t>el</a:t>
            </a:r>
            <a:r>
              <a:rPr lang="en-US" b="1" u="sng" dirty="0"/>
              <a:t> </a:t>
            </a:r>
            <a:r>
              <a:rPr lang="en-US" b="1" u="sng" dirty="0" err="1"/>
              <a:t>desarrollo</a:t>
            </a:r>
            <a:r>
              <a:rPr lang="en-US" b="1" u="sng" dirty="0"/>
              <a:t> y </a:t>
            </a:r>
            <a:r>
              <a:rPr lang="en-US" b="1" u="sng" dirty="0" err="1"/>
              <a:t>entrega</a:t>
            </a:r>
            <a:r>
              <a:rPr lang="en-US" b="1" u="sng" dirty="0"/>
              <a:t> de </a:t>
            </a:r>
            <a:r>
              <a:rPr lang="en-US" b="1" u="sng" dirty="0" err="1"/>
              <a:t>capacitación</a:t>
            </a:r>
            <a:r>
              <a:rPr lang="en-US" b="1" u="sng" dirty="0"/>
              <a:t> a </a:t>
            </a:r>
            <a:r>
              <a:rPr lang="en-US" b="1" u="sng" dirty="0" err="1"/>
              <a:t>trabajadores</a:t>
            </a:r>
            <a:r>
              <a:rPr lang="en-US" b="1" u="sng" dirty="0"/>
              <a:t> </a:t>
            </a:r>
            <a:r>
              <a:rPr lang="en-US" dirty="0"/>
              <a:t>- </a:t>
            </a:r>
            <a:r>
              <a:rPr lang="en-US" dirty="0">
                <a:hlinkClick r:id="rId4"/>
              </a:rPr>
              <a:t>https://docs.google.com/viewer?url=https%3A%2F%2Fwww.osha.gov%2Fsites%2Fdefault%2Ffiles%2Fpublications%2Fosha3824.pdf</a:t>
            </a:r>
            <a:r>
              <a:rPr lang="en-US" dirty="0"/>
              <a:t> </a:t>
            </a:r>
          </a:p>
          <a:p>
            <a:r>
              <a:rPr lang="en-US" b="1" u="sng" dirty="0"/>
              <a:t>OSHA </a:t>
            </a:r>
            <a:r>
              <a:rPr lang="en-US" b="1" u="sng" dirty="0" err="1"/>
              <a:t>en</a:t>
            </a:r>
            <a:r>
              <a:rPr lang="en-US" b="1" u="sng" dirty="0"/>
              <a:t> una </a:t>
            </a:r>
            <a:r>
              <a:rPr lang="en-US" b="1" u="sng" dirty="0" err="1"/>
              <a:t>mirada</a:t>
            </a:r>
            <a:r>
              <a:rPr lang="en-US" b="1" u="sng" dirty="0"/>
              <a:t> </a:t>
            </a:r>
            <a:r>
              <a:rPr lang="en-US" dirty="0"/>
              <a:t>- </a:t>
            </a:r>
            <a:r>
              <a:rPr lang="en-US" dirty="0">
                <a:hlinkClick r:id="rId5"/>
              </a:rPr>
              <a:t>https://docs.google.com/viewer?url=https%3A%2F%2Fwww.osha.gov%2Fsites%2Fdefault%2Ffiles%2Fpublications%2F3439at-a-glance.pdf</a:t>
            </a:r>
            <a:r>
              <a:rPr lang="en-US" dirty="0"/>
              <a:t> </a:t>
            </a:r>
          </a:p>
        </p:txBody>
      </p:sp>
    </p:spTree>
    <p:extLst>
      <p:ext uri="{BB962C8B-B14F-4D97-AF65-F5344CB8AC3E}">
        <p14:creationId xmlns:p14="http://schemas.microsoft.com/office/powerpoint/2010/main" val="16674061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Recursos</a:t>
            </a:r>
            <a:r>
              <a:rPr lang="en-US" dirty="0"/>
              <a:t> de OSHA</a:t>
            </a:r>
          </a:p>
        </p:txBody>
      </p:sp>
      <p:sp>
        <p:nvSpPr>
          <p:cNvPr id="3" name="Content Placeholder 2"/>
          <p:cNvSpPr>
            <a:spLocks noGrp="1"/>
          </p:cNvSpPr>
          <p:nvPr>
            <p:ph idx="1"/>
          </p:nvPr>
        </p:nvSpPr>
        <p:spPr/>
        <p:txBody>
          <a:bodyPr>
            <a:normAutofit fontScale="85000" lnSpcReduction="10000"/>
          </a:bodyPr>
          <a:lstStyle/>
          <a:p>
            <a:r>
              <a:rPr lang="en-US" b="1" u="sng" dirty="0" err="1"/>
              <a:t>Rutas</a:t>
            </a:r>
            <a:r>
              <a:rPr lang="en-US" b="1" u="sng" dirty="0"/>
              <a:t> de </a:t>
            </a:r>
            <a:r>
              <a:rPr lang="en-US" b="1" u="sng" dirty="0" err="1"/>
              <a:t>salida</a:t>
            </a:r>
            <a:r>
              <a:rPr lang="en-US" b="1" u="sng" dirty="0"/>
              <a:t> de </a:t>
            </a:r>
            <a:r>
              <a:rPr lang="en-US" b="1" u="sng" dirty="0" err="1"/>
              <a:t>emergencia</a:t>
            </a:r>
            <a:r>
              <a:rPr lang="en-US" b="1" u="sng" dirty="0"/>
              <a:t> </a:t>
            </a:r>
            <a:r>
              <a:rPr lang="en-US" dirty="0"/>
              <a:t>- </a:t>
            </a:r>
            <a:r>
              <a:rPr lang="en-US" dirty="0">
                <a:hlinkClick r:id="rId3"/>
              </a:rPr>
              <a:t>https://docs.google.com/viewer?url=https%3A%2F%2Fwww.osha.gov%2Fsites%2Fdefault%2Ffiles%2Fpublications%2Femergency-exit-routes-factsheet.pdf</a:t>
            </a:r>
            <a:r>
              <a:rPr lang="en-US" dirty="0"/>
              <a:t> </a:t>
            </a:r>
          </a:p>
          <a:p>
            <a:r>
              <a:rPr lang="en-US" b="1" u="sng" dirty="0" err="1"/>
              <a:t>Planificación</a:t>
            </a:r>
            <a:r>
              <a:rPr lang="en-US" b="1" u="sng" dirty="0"/>
              <a:t> y </a:t>
            </a:r>
            <a:r>
              <a:rPr lang="en-US" b="1" u="sng" dirty="0" err="1"/>
              <a:t>respuesta</a:t>
            </a:r>
            <a:r>
              <a:rPr lang="en-US" b="1" u="sng" dirty="0"/>
              <a:t> a </a:t>
            </a:r>
            <a:r>
              <a:rPr lang="en-US" b="1" u="sng" dirty="0" err="1"/>
              <a:t>emergencias</a:t>
            </a:r>
            <a:r>
              <a:rPr lang="en-US" b="1" u="sng" dirty="0"/>
              <a:t> </a:t>
            </a:r>
            <a:r>
              <a:rPr lang="en-US" b="1" u="sng" dirty="0" err="1"/>
              <a:t>en</a:t>
            </a:r>
            <a:r>
              <a:rPr lang="en-US" b="1" u="sng" dirty="0"/>
              <a:t> </a:t>
            </a:r>
            <a:r>
              <a:rPr lang="en-US" b="1" u="sng" dirty="0" err="1"/>
              <a:t>el</a:t>
            </a:r>
            <a:r>
              <a:rPr lang="en-US" b="1" u="sng" dirty="0"/>
              <a:t> </a:t>
            </a:r>
            <a:r>
              <a:rPr lang="en-US" b="1" u="sng" dirty="0" err="1"/>
              <a:t>lugar</a:t>
            </a:r>
            <a:r>
              <a:rPr lang="en-US" b="1" u="sng" dirty="0"/>
              <a:t> de </a:t>
            </a:r>
            <a:r>
              <a:rPr lang="en-US" b="1" u="sng" dirty="0" err="1"/>
              <a:t>trabajo</a:t>
            </a:r>
            <a:r>
              <a:rPr lang="en-US" b="1" u="sng" dirty="0"/>
              <a:t> </a:t>
            </a:r>
            <a:r>
              <a:rPr lang="en-US" dirty="0"/>
              <a:t>- </a:t>
            </a:r>
            <a:r>
              <a:rPr lang="en-US" dirty="0">
                <a:hlinkClick r:id="rId4"/>
              </a:rPr>
              <a:t>https://docs.google.com/viewer?url=https%3A%2F%2Fwww.osha.gov%2Fsites%2Fdefault%2Ffiles%2Fpublications%2Ffactsheet-workplaceevergencies.pdf</a:t>
            </a:r>
            <a:r>
              <a:rPr lang="en-US" dirty="0"/>
              <a:t> </a:t>
            </a:r>
          </a:p>
          <a:p>
            <a:r>
              <a:rPr lang="en-US" b="1" u="sng" dirty="0"/>
              <a:t>Hoja de </a:t>
            </a:r>
            <a:r>
              <a:rPr lang="en-US" b="1" u="sng" dirty="0" err="1"/>
              <a:t>Hechos</a:t>
            </a:r>
            <a:r>
              <a:rPr lang="en-US" b="1" u="sng" dirty="0"/>
              <a:t> de OSHA </a:t>
            </a:r>
            <a:r>
              <a:rPr lang="en-US" b="1" u="sng" dirty="0" err="1"/>
              <a:t>sobre</a:t>
            </a:r>
            <a:r>
              <a:rPr lang="en-US" b="1" u="sng" dirty="0"/>
              <a:t> </a:t>
            </a:r>
            <a:r>
              <a:rPr lang="en-US" b="1" u="sng" dirty="0" err="1"/>
              <a:t>prevención</a:t>
            </a:r>
            <a:r>
              <a:rPr lang="en-US" b="1" u="sng" dirty="0"/>
              <a:t> de </a:t>
            </a:r>
            <a:r>
              <a:rPr lang="en-US" b="1" u="sng" dirty="0" err="1"/>
              <a:t>incendios</a:t>
            </a:r>
            <a:r>
              <a:rPr lang="en-US" b="1" u="sng" dirty="0"/>
              <a:t> </a:t>
            </a:r>
            <a:r>
              <a:rPr lang="en-US" dirty="0"/>
              <a:t>- </a:t>
            </a:r>
            <a:r>
              <a:rPr lang="en-US" dirty="0">
                <a:hlinkClick r:id="rId5"/>
              </a:rPr>
              <a:t>https://www.osha.gov/sites/default/files/publications/OSHA3527.pdf</a:t>
            </a:r>
            <a:endParaRPr lang="en-US" dirty="0"/>
          </a:p>
          <a:p>
            <a:r>
              <a:rPr lang="en-US" b="1" u="sng" dirty="0" err="1"/>
              <a:t>Características</a:t>
            </a:r>
            <a:r>
              <a:rPr lang="en-US" b="1" u="sng" dirty="0"/>
              <a:t> de </a:t>
            </a:r>
            <a:r>
              <a:rPr lang="en-US" b="1" u="sng" dirty="0" err="1"/>
              <a:t>servicio</a:t>
            </a:r>
            <a:r>
              <a:rPr lang="en-US" b="1" u="sng" dirty="0"/>
              <a:t> de </a:t>
            </a:r>
            <a:r>
              <a:rPr lang="en-US" b="1" u="sng" dirty="0" err="1"/>
              <a:t>incendios</a:t>
            </a:r>
            <a:r>
              <a:rPr lang="en-US" b="1" u="sng" dirty="0"/>
              <a:t> de </a:t>
            </a:r>
            <a:r>
              <a:rPr lang="en-US" b="1" u="sng" dirty="0" err="1"/>
              <a:t>edificios</a:t>
            </a:r>
            <a:r>
              <a:rPr lang="en-US" b="1" u="sng" dirty="0"/>
              <a:t> y </a:t>
            </a:r>
            <a:r>
              <a:rPr lang="en-US" b="1" u="sng" dirty="0" err="1"/>
              <a:t>sistemas</a:t>
            </a:r>
            <a:r>
              <a:rPr lang="en-US" b="1" u="sng" dirty="0"/>
              <a:t> de </a:t>
            </a:r>
            <a:r>
              <a:rPr lang="en-US" b="1" u="sng" dirty="0" err="1"/>
              <a:t>protección</a:t>
            </a:r>
            <a:r>
              <a:rPr lang="en-US" b="1" u="sng" dirty="0"/>
              <a:t> de </a:t>
            </a:r>
            <a:r>
              <a:rPr lang="en-US" b="1" u="sng" dirty="0" err="1"/>
              <a:t>incendios</a:t>
            </a:r>
            <a:r>
              <a:rPr lang="en-US" b="1" u="sng" dirty="0"/>
              <a:t> </a:t>
            </a:r>
            <a:r>
              <a:rPr lang="en-US" dirty="0"/>
              <a:t>- </a:t>
            </a:r>
            <a:r>
              <a:rPr lang="en-US" dirty="0">
                <a:hlinkClick r:id="rId6"/>
              </a:rPr>
              <a:t>https://docs.google.com/viewer?url=https%3A%2F%2Fwww.osha.gov%2Fsites%2Fdefault%2Ffiles%2Fpublications%2FOSHA3256.pdf</a:t>
            </a:r>
            <a:r>
              <a:rPr lang="en-US" dirty="0"/>
              <a:t>  </a:t>
            </a:r>
          </a:p>
        </p:txBody>
      </p:sp>
    </p:spTree>
    <p:extLst>
      <p:ext uri="{BB962C8B-B14F-4D97-AF65-F5344CB8AC3E}">
        <p14:creationId xmlns:p14="http://schemas.microsoft.com/office/powerpoint/2010/main" val="1514952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4"/>
            <a:ext cx="9269451" cy="928724"/>
          </a:xfrm>
        </p:spPr>
        <p:txBody>
          <a:bodyPr>
            <a:normAutofit fontScale="92500" lnSpcReduction="10000"/>
          </a:bodyPr>
          <a:lstStyle/>
          <a:p>
            <a:pPr marL="0" indent="0" algn="ctr">
              <a:buNone/>
            </a:pPr>
            <a:r>
              <a:rPr lang="es-UY" sz="3600" b="1" u="sng" dirty="0"/>
              <a:t>Problemas de incendios en instalaciones de reciclaje de desechos y MRF</a:t>
            </a:r>
          </a:p>
          <a:p>
            <a:pPr marL="0" indent="0" algn="ctr">
              <a:buNone/>
            </a:pPr>
            <a:endParaRPr lang="en-US" sz="3600" dirty="0"/>
          </a:p>
          <a:p>
            <a:endParaRPr lang="en-US" dirty="0"/>
          </a:p>
        </p:txBody>
      </p:sp>
    </p:spTree>
    <p:extLst>
      <p:ext uri="{BB962C8B-B14F-4D97-AF65-F5344CB8AC3E}">
        <p14:creationId xmlns:p14="http://schemas.microsoft.com/office/powerpoint/2010/main" val="1168976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5" name="Text Placeholder 4"/>
          <p:cNvSpPr>
            <a:spLocks noGrp="1"/>
          </p:cNvSpPr>
          <p:nvPr>
            <p:ph type="body" idx="1"/>
          </p:nvPr>
        </p:nvSpPr>
        <p:spPr/>
        <p:txBody>
          <a:bodyPr/>
          <a:lstStyle/>
          <a:p>
            <a:r>
              <a:rPr lang="en-US" dirty="0"/>
              <a:t>Los </a:t>
            </a:r>
            <a:r>
              <a:rPr lang="en-US" dirty="0" err="1"/>
              <a:t>problemas</a:t>
            </a:r>
            <a:r>
              <a:rPr lang="en-US" dirty="0"/>
              <a:t> </a:t>
            </a:r>
            <a:r>
              <a:rPr lang="en-US" dirty="0" err="1"/>
              <a:t>incluyen</a:t>
            </a:r>
            <a:r>
              <a:rPr lang="en-US" dirty="0"/>
              <a:t>:</a:t>
            </a:r>
          </a:p>
        </p:txBody>
      </p:sp>
      <p:sp>
        <p:nvSpPr>
          <p:cNvPr id="6" name="Content Placeholder 5"/>
          <p:cNvSpPr>
            <a:spLocks noGrp="1"/>
          </p:cNvSpPr>
          <p:nvPr>
            <p:ph sz="half" idx="2"/>
          </p:nvPr>
        </p:nvSpPr>
        <p:spPr/>
        <p:txBody>
          <a:bodyPr>
            <a:normAutofit fontScale="92500"/>
          </a:bodyPr>
          <a:lstStyle/>
          <a:p>
            <a:r>
              <a:rPr lang="es-UY" dirty="0"/>
              <a:t>Baterías desechadas </a:t>
            </a:r>
            <a:r>
              <a:rPr lang="es-UY" sz="2000" dirty="0"/>
              <a:t>(fuga térmica)</a:t>
            </a:r>
            <a:endParaRPr lang="es-UY" dirty="0"/>
          </a:p>
          <a:p>
            <a:r>
              <a:rPr lang="es-UY" dirty="0"/>
              <a:t>Fluidos en equipos desechados </a:t>
            </a:r>
            <a:r>
              <a:rPr lang="es-UY" sz="2000" dirty="0"/>
              <a:t>(gasolina, </a:t>
            </a:r>
            <a:r>
              <a:rPr lang="es-UY" sz="2000" dirty="0" err="1"/>
              <a:t>diesel</a:t>
            </a:r>
            <a:r>
              <a:rPr lang="es-UY" sz="2000" dirty="0"/>
              <a:t>, aceite hidráulico, etc.)</a:t>
            </a:r>
          </a:p>
          <a:p>
            <a:r>
              <a:rPr lang="es-UY" dirty="0"/>
              <a:t>Almacenamiento de materiales inflamables/combustibles</a:t>
            </a:r>
          </a:p>
          <a:p>
            <a:r>
              <a:rPr lang="es-UY" dirty="0"/>
              <a:t>Sistemas de detección de incendios</a:t>
            </a:r>
          </a:p>
          <a:p>
            <a:r>
              <a:rPr lang="es-UY" dirty="0"/>
              <a:t>Prácticas de limpieza general</a:t>
            </a:r>
          </a:p>
          <a:p>
            <a:r>
              <a:rPr lang="es-UY" dirty="0"/>
              <a:t>Sobrecarga de circuito eléctrico</a:t>
            </a:r>
          </a:p>
        </p:txBody>
      </p:sp>
      <p:sp>
        <p:nvSpPr>
          <p:cNvPr id="7" name="Text Placeholder 6"/>
          <p:cNvSpPr>
            <a:spLocks noGrp="1"/>
          </p:cNvSpPr>
          <p:nvPr>
            <p:ph type="body" sz="quarter" idx="3"/>
          </p:nvPr>
        </p:nvSpPr>
        <p:spPr/>
        <p:txBody>
          <a:bodyPr/>
          <a:lstStyle/>
          <a:p>
            <a:r>
              <a:rPr lang="en-US" dirty="0"/>
              <a:t>Los </a:t>
            </a:r>
            <a:r>
              <a:rPr lang="en-US" dirty="0" err="1"/>
              <a:t>problemas</a:t>
            </a:r>
            <a:r>
              <a:rPr lang="en-US" dirty="0"/>
              <a:t> </a:t>
            </a:r>
            <a:r>
              <a:rPr lang="en-US" dirty="0" err="1"/>
              <a:t>incluyen</a:t>
            </a:r>
            <a:r>
              <a:rPr lang="en-US" dirty="0"/>
              <a:t>:</a:t>
            </a:r>
          </a:p>
        </p:txBody>
      </p:sp>
      <p:sp>
        <p:nvSpPr>
          <p:cNvPr id="8" name="Content Placeholder 7"/>
          <p:cNvSpPr>
            <a:spLocks noGrp="1"/>
          </p:cNvSpPr>
          <p:nvPr>
            <p:ph sz="quarter" idx="4"/>
          </p:nvPr>
        </p:nvSpPr>
        <p:spPr/>
        <p:txBody>
          <a:bodyPr>
            <a:normAutofit fontScale="92500"/>
          </a:bodyPr>
          <a:lstStyle/>
          <a:p>
            <a:r>
              <a:rPr lang="es-UY" dirty="0"/>
              <a:t>Incendios que comienzan en vehículos de transporte de material </a:t>
            </a:r>
          </a:p>
          <a:p>
            <a:r>
              <a:rPr lang="es-UY" dirty="0"/>
              <a:t>Incendios que comienzan en una pila de material almacenado</a:t>
            </a:r>
          </a:p>
          <a:p>
            <a:r>
              <a:rPr lang="es-UY" dirty="0"/>
              <a:t>Incendios que comienzan mientras se procesa el material</a:t>
            </a:r>
          </a:p>
          <a:p>
            <a:r>
              <a:rPr lang="es-UY" dirty="0"/>
              <a:t>Incendios que comienzan al realizar proyectos de mantenimiento incluyendo trabajo caliente </a:t>
            </a:r>
          </a:p>
        </p:txBody>
      </p:sp>
    </p:spTree>
    <p:extLst>
      <p:ext uri="{BB962C8B-B14F-4D97-AF65-F5344CB8AC3E}">
        <p14:creationId xmlns:p14="http://schemas.microsoft.com/office/powerpoint/2010/main" val="4203675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5" name="Text Placeholder 4"/>
          <p:cNvSpPr>
            <a:spLocks noGrp="1"/>
          </p:cNvSpPr>
          <p:nvPr>
            <p:ph type="body" idx="1"/>
          </p:nvPr>
        </p:nvSpPr>
        <p:spPr/>
        <p:txBody>
          <a:bodyPr/>
          <a:lstStyle/>
          <a:p>
            <a:r>
              <a:rPr lang="en-US" dirty="0"/>
              <a:t>Los </a:t>
            </a:r>
            <a:r>
              <a:rPr lang="en-US" dirty="0" err="1"/>
              <a:t>temas</a:t>
            </a:r>
            <a:r>
              <a:rPr lang="en-US" dirty="0"/>
              <a:t> </a:t>
            </a:r>
            <a:r>
              <a:rPr lang="en-US" dirty="0" err="1"/>
              <a:t>incluyen</a:t>
            </a:r>
            <a:r>
              <a:rPr lang="en-US" dirty="0"/>
              <a:t>:</a:t>
            </a:r>
          </a:p>
        </p:txBody>
      </p:sp>
      <p:sp>
        <p:nvSpPr>
          <p:cNvPr id="6" name="Content Placeholder 5"/>
          <p:cNvSpPr>
            <a:spLocks noGrp="1"/>
          </p:cNvSpPr>
          <p:nvPr>
            <p:ph sz="half" idx="2"/>
          </p:nvPr>
        </p:nvSpPr>
        <p:spPr/>
        <p:txBody>
          <a:bodyPr>
            <a:normAutofit/>
          </a:bodyPr>
          <a:lstStyle/>
          <a:p>
            <a:r>
              <a:rPr lang="es-UY" dirty="0"/>
              <a:t>Políticas y Planes</a:t>
            </a:r>
          </a:p>
          <a:p>
            <a:pPr lvl="1"/>
            <a:r>
              <a:rPr lang="es-UY" sz="2000" dirty="0"/>
              <a:t>Plan de Prevención de Incendios (FPP)</a:t>
            </a:r>
          </a:p>
          <a:p>
            <a:pPr lvl="1"/>
            <a:r>
              <a:rPr lang="es-UY" sz="2000" dirty="0"/>
              <a:t>Plan de Acción de Emergencia (EAP)</a:t>
            </a:r>
          </a:p>
          <a:p>
            <a:pPr lvl="1"/>
            <a:r>
              <a:rPr lang="es-UY" sz="2000" dirty="0"/>
              <a:t>Permiso de Trabajo Caliente (HWP)</a:t>
            </a:r>
          </a:p>
          <a:p>
            <a:r>
              <a:rPr lang="es-UY" dirty="0"/>
              <a:t>Sistemas de protección de incendios</a:t>
            </a:r>
          </a:p>
          <a:p>
            <a:r>
              <a:rPr lang="es-UY" dirty="0"/>
              <a:t>Limpieza general y almacenamiento</a:t>
            </a:r>
          </a:p>
        </p:txBody>
      </p:sp>
      <p:sp>
        <p:nvSpPr>
          <p:cNvPr id="7" name="Text Placeholder 6"/>
          <p:cNvSpPr>
            <a:spLocks noGrp="1"/>
          </p:cNvSpPr>
          <p:nvPr>
            <p:ph type="body" sz="quarter" idx="3"/>
          </p:nvPr>
        </p:nvSpPr>
        <p:spPr/>
        <p:txBody>
          <a:bodyPr/>
          <a:lstStyle/>
          <a:p>
            <a:r>
              <a:rPr lang="en-US" dirty="0"/>
              <a:t>Los </a:t>
            </a:r>
            <a:r>
              <a:rPr lang="en-US" dirty="0" err="1"/>
              <a:t>temas</a:t>
            </a:r>
            <a:r>
              <a:rPr lang="en-US" dirty="0"/>
              <a:t> </a:t>
            </a:r>
            <a:r>
              <a:rPr lang="en-US" dirty="0" err="1"/>
              <a:t>incluyen</a:t>
            </a:r>
            <a:r>
              <a:rPr lang="en-US" dirty="0"/>
              <a:t>:</a:t>
            </a:r>
          </a:p>
        </p:txBody>
      </p:sp>
      <p:sp>
        <p:nvSpPr>
          <p:cNvPr id="8" name="Content Placeholder 7"/>
          <p:cNvSpPr>
            <a:spLocks noGrp="1"/>
          </p:cNvSpPr>
          <p:nvPr>
            <p:ph sz="quarter" idx="4"/>
          </p:nvPr>
        </p:nvSpPr>
        <p:spPr/>
        <p:txBody>
          <a:bodyPr>
            <a:normAutofit/>
          </a:bodyPr>
          <a:lstStyle/>
          <a:p>
            <a:r>
              <a:rPr lang="es-UY" dirty="0"/>
              <a:t>Control de fuentes de ignición</a:t>
            </a:r>
          </a:p>
          <a:p>
            <a:r>
              <a:rPr lang="es-UY" dirty="0"/>
              <a:t>Control de fuente de combustible</a:t>
            </a:r>
          </a:p>
          <a:p>
            <a:r>
              <a:rPr lang="es-UY" dirty="0"/>
              <a:t>Salidas y vías</a:t>
            </a:r>
          </a:p>
          <a:p>
            <a:r>
              <a:rPr lang="es-UY" dirty="0"/>
              <a:t>Capacitación y simulacros</a:t>
            </a:r>
          </a:p>
          <a:p>
            <a:r>
              <a:rPr lang="es-UY" dirty="0"/>
              <a:t>Respuesta del Departamento de Bomberos</a:t>
            </a:r>
          </a:p>
          <a:p>
            <a:endParaRPr lang="en-US" dirty="0"/>
          </a:p>
        </p:txBody>
      </p:sp>
    </p:spTree>
    <p:extLst>
      <p:ext uri="{BB962C8B-B14F-4D97-AF65-F5344CB8AC3E}">
        <p14:creationId xmlns:p14="http://schemas.microsoft.com/office/powerpoint/2010/main" val="164254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err="1"/>
              <a:t>Regulaciones</a:t>
            </a:r>
            <a:r>
              <a:rPr lang="en-US" sz="3600" b="1" u="sng" dirty="0"/>
              <a:t> de OSHA</a:t>
            </a:r>
          </a:p>
          <a:p>
            <a:pPr marL="0" indent="0" algn="ctr">
              <a:buNone/>
            </a:pPr>
            <a:r>
              <a:rPr lang="en-US" sz="3600" b="1" u="sng" dirty="0"/>
              <a:t>OSHA y SUS derechos</a:t>
            </a:r>
          </a:p>
          <a:p>
            <a:pPr marL="0" indent="0" algn="ctr">
              <a:buNone/>
            </a:pPr>
            <a:endParaRPr lang="en-US" sz="3600" dirty="0"/>
          </a:p>
          <a:p>
            <a:endParaRPr lang="en-US" dirty="0"/>
          </a:p>
        </p:txBody>
      </p:sp>
    </p:spTree>
    <p:extLst>
      <p:ext uri="{BB962C8B-B14F-4D97-AF65-F5344CB8AC3E}">
        <p14:creationId xmlns:p14="http://schemas.microsoft.com/office/powerpoint/2010/main" val="330512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p:txBody>
          <a:bodyPr>
            <a:normAutofit fontScale="85000" lnSpcReduction="20000"/>
          </a:bodyPr>
          <a:lstStyle/>
          <a:p>
            <a:r>
              <a:rPr lang="es-UY" dirty="0"/>
              <a:t>Este material fue producido según el subsidio número SH-99014-SH0 de la Administración de Seguridad y Salud Ocupacional, Departamento de Trabajo de los EE.UU. No refleja necesariamente las opiniones ni políticas del Departamento de Trabajo de los EE.UU., ni la mención de nombres comerciales, productos comerciales u organizaciones implica el respaldo del Gobierno de los EE.UU</a:t>
            </a:r>
            <a:r>
              <a:rPr lang="en-US" dirty="0"/>
              <a:t>. </a:t>
            </a:r>
          </a:p>
          <a:p>
            <a:endParaRPr lang="en-US" altLang="en-US" dirty="0"/>
          </a:p>
          <a:p>
            <a:r>
              <a:rPr lang="es-UY" altLang="en-US" dirty="0"/>
              <a:t>Esta capacitación no tiene el fin de suplantar la capacitación específica del sitio o compañía sobre el reconocimiento y control de riesgos en el lugar de trabajo</a:t>
            </a:r>
            <a:r>
              <a:rPr lang="en-US" altLang="en-US" dirty="0"/>
              <a:t>.</a:t>
            </a:r>
          </a:p>
          <a:p>
            <a:endParaRPr lang="en-US" altLang="en-US" dirty="0"/>
          </a:p>
          <a:p>
            <a:r>
              <a:rPr lang="es-UY" altLang="en-US" dirty="0"/>
              <a:t>Las imágenes incluidas en esta presentación pueden representar situaciones que no cumplen con los requisitos de seguridad/OSHA aplicables</a:t>
            </a:r>
            <a:r>
              <a:rPr lang="en-US" altLang="en-US" dirty="0"/>
              <a:t>.</a:t>
            </a:r>
          </a:p>
          <a:p>
            <a:endParaRPr lang="en-US" altLang="en-US" dirty="0"/>
          </a:p>
          <a:p>
            <a:r>
              <a:rPr lang="es-UY" altLang="en-US" dirty="0"/>
              <a:t>El cumplimiento de todas las reglas y regulaciones pertinentes de OSHA en la jurisdicción en la cual trabajan es responsabilidad del empleador y sus empleados</a:t>
            </a:r>
            <a:r>
              <a:rPr lang="en-US" altLang="en-US" dirty="0"/>
              <a:t>.</a:t>
            </a:r>
          </a:p>
          <a:p>
            <a:endParaRPr lang="en-US" dirty="0"/>
          </a:p>
        </p:txBody>
      </p:sp>
      <p:sp>
        <p:nvSpPr>
          <p:cNvPr id="8" name="Text Placeholder 7"/>
          <p:cNvSpPr>
            <a:spLocks noGrp="1"/>
          </p:cNvSpPr>
          <p:nvPr>
            <p:ph type="body" sz="quarter" idx="13"/>
          </p:nvPr>
        </p:nvSpPr>
        <p:spPr/>
        <p:txBody>
          <a:bodyPr/>
          <a:lstStyle/>
          <a:p>
            <a:r>
              <a:rPr lang="en-US" dirty="0" err="1"/>
              <a:t>Declaraciones</a:t>
            </a:r>
            <a:endParaRPr lang="en-US" dirty="0"/>
          </a:p>
          <a:p>
            <a:endParaRPr lang="en-US" dirty="0"/>
          </a:p>
        </p:txBody>
      </p:sp>
    </p:spTree>
    <p:extLst>
      <p:ext uri="{BB962C8B-B14F-4D97-AF65-F5344CB8AC3E}">
        <p14:creationId xmlns:p14="http://schemas.microsoft.com/office/powerpoint/2010/main" val="1257797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2660" y="5369551"/>
            <a:ext cx="2385906" cy="376604"/>
          </a:xfrm>
          <a:prstGeom prst="rect">
            <a:avLst/>
          </a:prstGeom>
          <a:noFill/>
        </p:spPr>
        <p:txBody>
          <a:bodyPr wrap="square" rtlCol="0">
            <a:spAutoFit/>
          </a:bodyPr>
          <a:lstStyle/>
          <a:p>
            <a:r>
              <a:rPr lang="en-US" dirty="0">
                <a:hlinkClick r:id="rId3"/>
              </a:rPr>
              <a:t>Whistleblower Link</a:t>
            </a:r>
            <a:endParaRPr lang="en-US" dirty="0"/>
          </a:p>
        </p:txBody>
      </p:sp>
      <p:sp>
        <p:nvSpPr>
          <p:cNvPr id="3" name="TextBox 2"/>
          <p:cNvSpPr txBox="1"/>
          <p:nvPr/>
        </p:nvSpPr>
        <p:spPr>
          <a:xfrm>
            <a:off x="2219092" y="1909798"/>
            <a:ext cx="7638585" cy="3539430"/>
          </a:xfrm>
          <a:prstGeom prst="rect">
            <a:avLst/>
          </a:prstGeom>
          <a:noFill/>
        </p:spPr>
        <p:txBody>
          <a:bodyPr wrap="square" rtlCol="0">
            <a:spAutoFit/>
          </a:bodyPr>
          <a:lstStyle/>
          <a:p>
            <a:pPr algn="ctr"/>
            <a:r>
              <a:rPr lang="es-UY" sz="3200" dirty="0"/>
              <a:t>El Programa de Protección de Denunciantes de OSHA hace cumplir las disposiciones de denunciantes de </a:t>
            </a:r>
            <a:r>
              <a:rPr lang="es-UY" sz="3200" dirty="0">
                <a:hlinkClick r:id="rId4"/>
              </a:rPr>
              <a:t>más de 20 leyes de denunciantes</a:t>
            </a:r>
            <a:r>
              <a:rPr lang="es-UY" sz="3200" dirty="0"/>
              <a:t> que protegen a los empleados de represalias por denunciar violaciones de diversos asuntos de seguridad y salud en el lugar de trabajo</a:t>
            </a:r>
            <a:r>
              <a:rPr lang="en-US" sz="3200" dirty="0"/>
              <a:t>.</a:t>
            </a:r>
          </a:p>
        </p:txBody>
      </p:sp>
      <p:sp>
        <p:nvSpPr>
          <p:cNvPr id="7" name="Text Placeholder 6"/>
          <p:cNvSpPr txBox="1">
            <a:spLocks noGrp="1"/>
          </p:cNvSpPr>
          <p:nvPr>
            <p:ph type="body" sz="quarter" idx="13"/>
          </p:nvPr>
        </p:nvSpPr>
        <p:spPr>
          <a:xfrm>
            <a:off x="2796031" y="233365"/>
            <a:ext cx="6129338" cy="701731"/>
          </a:xfrm>
          <a:prstGeom prst="rect">
            <a:avLst/>
          </a:prstGeom>
          <a:noFill/>
        </p:spPr>
        <p:txBody>
          <a:bodyPr wrap="square" rtlCol="0">
            <a:spAutoFit/>
          </a:bodyPr>
          <a:lstStyle/>
          <a:p>
            <a:r>
              <a:rPr lang="en-US" sz="4400" dirty="0">
                <a:solidFill>
                  <a:prstClr val="black"/>
                </a:solidFill>
              </a:rPr>
              <a:t>OSHA y sus derechos</a:t>
            </a:r>
            <a:endParaRPr lang="en-US" dirty="0">
              <a:solidFill>
                <a:prstClr val="black"/>
              </a:solidFill>
            </a:endParaRPr>
          </a:p>
        </p:txBody>
      </p:sp>
    </p:spTree>
    <p:extLst>
      <p:ext uri="{BB962C8B-B14F-4D97-AF65-F5344CB8AC3E}">
        <p14:creationId xmlns:p14="http://schemas.microsoft.com/office/powerpoint/2010/main" val="1075512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83832" y="5640363"/>
            <a:ext cx="2304256" cy="369332"/>
          </a:xfrm>
          <a:prstGeom prst="rect">
            <a:avLst/>
          </a:prstGeom>
          <a:noFill/>
        </p:spPr>
        <p:txBody>
          <a:bodyPr wrap="square" rtlCol="0">
            <a:spAutoFit/>
          </a:bodyPr>
          <a:lstStyle/>
          <a:p>
            <a:r>
              <a:rPr lang="en-US" dirty="0" err="1"/>
              <a:t>Usted</a:t>
            </a:r>
            <a:r>
              <a:rPr lang="en-US" dirty="0"/>
              <a:t> </a:t>
            </a:r>
            <a:r>
              <a:rPr lang="en-US" dirty="0" err="1"/>
              <a:t>está</a:t>
            </a:r>
            <a:r>
              <a:rPr lang="en-US" dirty="0"/>
              <a:t> </a:t>
            </a:r>
            <a:r>
              <a:rPr lang="en-US" dirty="0" err="1"/>
              <a:t>protegido</a:t>
            </a:r>
            <a:endParaRPr lang="en-US" dirty="0"/>
          </a:p>
        </p:txBody>
      </p:sp>
      <p:sp>
        <p:nvSpPr>
          <p:cNvPr id="9" name="Content Placeholder 8"/>
          <p:cNvSpPr>
            <a:spLocks noGrp="1"/>
          </p:cNvSpPr>
          <p:nvPr>
            <p:ph sz="half" idx="2"/>
          </p:nvPr>
        </p:nvSpPr>
        <p:spPr>
          <a:xfrm>
            <a:off x="6640551" y="1099829"/>
            <a:ext cx="5181600" cy="4909866"/>
          </a:xfrm>
        </p:spPr>
        <p:txBody>
          <a:bodyPr/>
          <a:lstStyle/>
          <a:p>
            <a:endParaRPr lang="en-US" dirty="0"/>
          </a:p>
          <a:p>
            <a:endParaRPr lang="en-US" dirty="0"/>
          </a:p>
          <a:p>
            <a:r>
              <a:rPr lang="es-UY" sz="2400" dirty="0"/>
              <a:t>Negación de beneficios</a:t>
            </a:r>
          </a:p>
          <a:p>
            <a:r>
              <a:rPr lang="es-UY" sz="2400" dirty="0"/>
              <a:t>No contratar ni volver a contratar</a:t>
            </a:r>
          </a:p>
          <a:p>
            <a:r>
              <a:rPr lang="es-UY" sz="2400" dirty="0"/>
              <a:t>Intimidación/acoso</a:t>
            </a:r>
          </a:p>
          <a:p>
            <a:r>
              <a:rPr lang="es-UY" sz="2400" dirty="0"/>
              <a:t>Amenazar</a:t>
            </a:r>
          </a:p>
          <a:p>
            <a:r>
              <a:rPr lang="es-UY" sz="2400" dirty="0"/>
              <a:t>Reasignación que afecta la expectativa de promoción</a:t>
            </a:r>
          </a:p>
          <a:p>
            <a:r>
              <a:rPr lang="es-UY" sz="2400" dirty="0"/>
              <a:t>Reducción de paga/horas</a:t>
            </a:r>
          </a:p>
        </p:txBody>
      </p:sp>
      <p:sp>
        <p:nvSpPr>
          <p:cNvPr id="8" name="Content Placeholder 7"/>
          <p:cNvSpPr>
            <a:spLocks noGrp="1"/>
          </p:cNvSpPr>
          <p:nvPr>
            <p:ph sz="half" idx="1"/>
          </p:nvPr>
        </p:nvSpPr>
        <p:spPr>
          <a:xfrm>
            <a:off x="748991" y="1238584"/>
            <a:ext cx="5181600" cy="4909866"/>
          </a:xfrm>
        </p:spPr>
        <p:txBody>
          <a:bodyPr/>
          <a:lstStyle/>
          <a:p>
            <a:endParaRPr lang="en-US" dirty="0"/>
          </a:p>
          <a:p>
            <a:endParaRPr lang="en-US" dirty="0"/>
          </a:p>
          <a:p>
            <a:r>
              <a:rPr lang="es-UY" sz="2400" dirty="0"/>
              <a:t>Despido o suspensión temporal</a:t>
            </a:r>
          </a:p>
          <a:p>
            <a:r>
              <a:rPr lang="es-UY" sz="2400" dirty="0"/>
              <a:t>Inclusión en lista negra</a:t>
            </a:r>
          </a:p>
          <a:p>
            <a:r>
              <a:rPr lang="es-UY" sz="2400" dirty="0"/>
              <a:t>Rebaja de categoría</a:t>
            </a:r>
          </a:p>
          <a:p>
            <a:r>
              <a:rPr lang="es-UY" sz="2400" dirty="0"/>
              <a:t>Negar horas extras o promoción</a:t>
            </a:r>
          </a:p>
          <a:p>
            <a:r>
              <a:rPr lang="es-UY" sz="2400" dirty="0"/>
              <a:t>Medidas disciplinarias </a:t>
            </a:r>
          </a:p>
        </p:txBody>
      </p:sp>
      <p:sp>
        <p:nvSpPr>
          <p:cNvPr id="11" name="TextBox 10"/>
          <p:cNvSpPr txBox="1"/>
          <p:nvPr/>
        </p:nvSpPr>
        <p:spPr>
          <a:xfrm>
            <a:off x="4583832" y="1238584"/>
            <a:ext cx="2304256" cy="369332"/>
          </a:xfrm>
          <a:prstGeom prst="rect">
            <a:avLst/>
          </a:prstGeom>
          <a:noFill/>
        </p:spPr>
        <p:txBody>
          <a:bodyPr wrap="square" rtlCol="0">
            <a:spAutoFit/>
          </a:bodyPr>
          <a:lstStyle/>
          <a:p>
            <a:r>
              <a:rPr lang="en-US" dirty="0" err="1"/>
              <a:t>En</a:t>
            </a:r>
            <a:r>
              <a:rPr lang="en-US" dirty="0"/>
              <a:t> </a:t>
            </a:r>
            <a:r>
              <a:rPr lang="en-US" dirty="0" err="1"/>
              <a:t>caso</a:t>
            </a:r>
            <a:r>
              <a:rPr lang="en-US" dirty="0"/>
              <a:t> de:</a:t>
            </a:r>
          </a:p>
        </p:txBody>
      </p:sp>
      <p:sp>
        <p:nvSpPr>
          <p:cNvPr id="12" name="Title 3"/>
          <p:cNvSpPr>
            <a:spLocks noGrp="1"/>
          </p:cNvSpPr>
          <p:nvPr>
            <p:ph type="body" sz="quarter" idx="13"/>
          </p:nvPr>
        </p:nvSpPr>
        <p:spPr/>
        <p:txBody>
          <a:bodyPr>
            <a:normAutofit/>
          </a:bodyPr>
          <a:lstStyle/>
          <a:p>
            <a:r>
              <a:rPr lang="en-US" sz="4400" dirty="0">
                <a:solidFill>
                  <a:prstClr val="black"/>
                </a:solidFill>
              </a:rPr>
              <a:t>OSHA y sus derechos</a:t>
            </a:r>
            <a:endParaRPr lang="en-US" dirty="0"/>
          </a:p>
        </p:txBody>
      </p:sp>
    </p:spTree>
    <p:extLst>
      <p:ext uri="{BB962C8B-B14F-4D97-AF65-F5344CB8AC3E}">
        <p14:creationId xmlns:p14="http://schemas.microsoft.com/office/powerpoint/2010/main" val="27811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5323" y="1853751"/>
            <a:ext cx="7552521" cy="4524315"/>
          </a:xfrm>
          <a:prstGeom prst="rect">
            <a:avLst/>
          </a:prstGeom>
        </p:spPr>
        <p:txBody>
          <a:bodyPr wrap="square">
            <a:spAutoFit/>
          </a:bodyPr>
          <a:lstStyle/>
          <a:p>
            <a:pPr algn="ctr">
              <a:spcBef>
                <a:spcPct val="20000"/>
              </a:spcBef>
              <a:buSzPct val="90000"/>
              <a:defRPr/>
            </a:pPr>
            <a:r>
              <a:rPr lang="es-UY" altLang="en-US" sz="3200" kern="0" dirty="0">
                <a:solidFill>
                  <a:prstClr val="black"/>
                </a:solidFill>
                <a:cs typeface="Arial" panose="020B0604020202020204" pitchFamily="34" charset="0"/>
              </a:rPr>
              <a:t>Con la Ley de Salud y Seguridad Ocupacional de 1970, el Congreso creó la Administración de Seguridad y Salud Ocupacional (OSHA, por sus siglas en inglés) para asegurar condiciones de trabajo seguras y saludables para los trabajadores y trabajadoras estableciendo e imponiendo normas y ofreciendo capacitación, compromiso, educación y asistencia</a:t>
            </a:r>
            <a:r>
              <a:rPr lang="en-US" altLang="en-US" sz="3200" kern="0" dirty="0">
                <a:solidFill>
                  <a:prstClr val="black"/>
                </a:solidFill>
                <a:cs typeface="Arial" panose="020B0604020202020204" pitchFamily="34" charset="0"/>
              </a:rPr>
              <a:t>.</a:t>
            </a:r>
          </a:p>
        </p:txBody>
      </p:sp>
      <p:sp>
        <p:nvSpPr>
          <p:cNvPr id="6" name="Text Placeholder 5"/>
          <p:cNvSpPr>
            <a:spLocks noGrp="1"/>
          </p:cNvSpPr>
          <p:nvPr>
            <p:ph type="body" sz="quarter" idx="13"/>
          </p:nvPr>
        </p:nvSpPr>
        <p:spPr>
          <a:xfrm>
            <a:off x="2796032" y="306993"/>
            <a:ext cx="3728906" cy="590931"/>
          </a:xfrm>
          <a:prstGeom prst="rect">
            <a:avLst/>
          </a:prstGeom>
        </p:spPr>
        <p:txBody>
          <a:bodyPr wrap="none" anchor="ctr">
            <a:spAutoFit/>
          </a:bodyPr>
          <a:lstStyle/>
          <a:p>
            <a:pPr>
              <a:defRPr/>
            </a:pPr>
            <a:r>
              <a:rPr lang="en-US" altLang="en-US" sz="3600" kern="0" dirty="0">
                <a:solidFill>
                  <a:prstClr val="black"/>
                </a:solidFill>
                <a:cs typeface="Arial" panose="020B0604020202020204" pitchFamily="34" charset="0"/>
              </a:rPr>
              <a:t>La </a:t>
            </a:r>
            <a:r>
              <a:rPr lang="en-US" altLang="en-US" sz="3600" kern="0" dirty="0" err="1">
                <a:solidFill>
                  <a:prstClr val="black"/>
                </a:solidFill>
                <a:cs typeface="Arial" panose="020B0604020202020204" pitchFamily="34" charset="0"/>
              </a:rPr>
              <a:t>Misión</a:t>
            </a:r>
            <a:r>
              <a:rPr lang="en-US" altLang="en-US" sz="3600" kern="0" dirty="0">
                <a:solidFill>
                  <a:prstClr val="black"/>
                </a:solidFill>
                <a:cs typeface="Arial" panose="020B0604020202020204" pitchFamily="34" charset="0"/>
              </a:rPr>
              <a:t> de OSHA</a:t>
            </a:r>
            <a:endParaRPr lang="en-US" sz="1400" kern="0" dirty="0">
              <a:solidFill>
                <a:prstClr val="black"/>
              </a:solidFill>
              <a:cs typeface="Arial" panose="020B0604020202020204" pitchFamily="34" charset="0"/>
            </a:endParaRPr>
          </a:p>
        </p:txBody>
      </p:sp>
    </p:spTree>
    <p:extLst>
      <p:ext uri="{BB962C8B-B14F-4D97-AF65-F5344CB8AC3E}">
        <p14:creationId xmlns:p14="http://schemas.microsoft.com/office/powerpoint/2010/main" val="702091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508" y="5375203"/>
            <a:ext cx="7297616" cy="369332"/>
          </a:xfrm>
          <a:prstGeom prst="rect">
            <a:avLst/>
          </a:prstGeom>
          <a:noFill/>
        </p:spPr>
        <p:txBody>
          <a:bodyPr wrap="square" rtlCol="0">
            <a:spAutoFit/>
          </a:bodyPr>
          <a:lstStyle/>
          <a:p>
            <a:r>
              <a:rPr lang="es-UY" u="sng" dirty="0"/>
              <a:t>Es ilegal que su empleador lo despida a usted por haber contactado a OSHA</a:t>
            </a:r>
          </a:p>
        </p:txBody>
      </p:sp>
      <p:sp>
        <p:nvSpPr>
          <p:cNvPr id="6" name="TextBox 5"/>
          <p:cNvSpPr txBox="1"/>
          <p:nvPr/>
        </p:nvSpPr>
        <p:spPr>
          <a:xfrm>
            <a:off x="5991047" y="4078970"/>
            <a:ext cx="2592288" cy="923330"/>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s-UY" dirty="0"/>
              <a:t>Por escrito</a:t>
            </a:r>
          </a:p>
          <a:p>
            <a:pPr marL="285750" indent="-285750">
              <a:buFont typeface="Arial" panose="020B0604020202020204" pitchFamily="34" charset="0"/>
              <a:buChar char="•"/>
            </a:pPr>
            <a:r>
              <a:rPr lang="es-UY" dirty="0"/>
              <a:t>En persona</a:t>
            </a:r>
          </a:p>
        </p:txBody>
      </p:sp>
      <p:sp>
        <p:nvSpPr>
          <p:cNvPr id="5" name="TextBox 4"/>
          <p:cNvSpPr txBox="1"/>
          <p:nvPr/>
        </p:nvSpPr>
        <p:spPr>
          <a:xfrm>
            <a:off x="3094892" y="4078971"/>
            <a:ext cx="3113517" cy="1200329"/>
          </a:xfrm>
          <a:prstGeom prst="rect">
            <a:avLst/>
          </a:prstGeom>
          <a:noFill/>
        </p:spPr>
        <p:txBody>
          <a:bodyPr wrap="square" rtlCol="0">
            <a:spAutoFit/>
          </a:bodyPr>
          <a:lstStyle/>
          <a:p>
            <a:r>
              <a:rPr lang="es-UY" dirty="0"/>
              <a:t>Cómo presentar una denuncia:</a:t>
            </a:r>
          </a:p>
          <a:p>
            <a:pPr marL="285750" indent="-285750">
              <a:buFont typeface="Arial" panose="020B0604020202020204" pitchFamily="34" charset="0"/>
              <a:buChar char="•"/>
            </a:pPr>
            <a:r>
              <a:rPr lang="es-UY" dirty="0"/>
              <a:t>Por teléfono</a:t>
            </a:r>
          </a:p>
          <a:p>
            <a:pPr marL="285750" indent="-285750">
              <a:buFont typeface="Arial" panose="020B0604020202020204" pitchFamily="34" charset="0"/>
              <a:buChar char="•"/>
            </a:pPr>
            <a:r>
              <a:rPr lang="es-UY" dirty="0"/>
              <a:t>Por fax</a:t>
            </a:r>
          </a:p>
          <a:p>
            <a:pPr marL="285750" indent="-285750">
              <a:buFont typeface="Arial" panose="020B0604020202020204" pitchFamily="34" charset="0"/>
              <a:buChar char="•"/>
            </a:pPr>
            <a:r>
              <a:rPr lang="es-UY" dirty="0"/>
              <a:t>En línea</a:t>
            </a:r>
          </a:p>
        </p:txBody>
      </p:sp>
      <p:sp>
        <p:nvSpPr>
          <p:cNvPr id="4" name="TextBox 3"/>
          <p:cNvSpPr txBox="1"/>
          <p:nvPr/>
        </p:nvSpPr>
        <p:spPr>
          <a:xfrm>
            <a:off x="2391507" y="1709672"/>
            <a:ext cx="7121769" cy="2585323"/>
          </a:xfrm>
          <a:prstGeom prst="rect">
            <a:avLst/>
          </a:prstGeom>
          <a:noFill/>
        </p:spPr>
        <p:txBody>
          <a:bodyPr wrap="square" rtlCol="0">
            <a:spAutoFit/>
          </a:bodyPr>
          <a:lstStyle/>
          <a:p>
            <a:r>
              <a:rPr lang="en-US" dirty="0"/>
              <a:t> </a:t>
            </a:r>
          </a:p>
          <a:p>
            <a:r>
              <a:rPr lang="es-UY" b="1" dirty="0"/>
              <a:t>La denuncia debe presentarse lo antes posible luego de haber observado el riesgo o falta de cumplimiento porque las citaciones de OSHA solo pueden ser emitidas por violaciones que existen actualmente o que existieron en los últimos 6 meses</a:t>
            </a:r>
            <a:r>
              <a:rPr lang="en-US" b="1" dirty="0"/>
              <a:t>.</a:t>
            </a:r>
          </a:p>
          <a:p>
            <a:endParaRPr lang="en-US" dirty="0"/>
          </a:p>
          <a:p>
            <a:r>
              <a:rPr lang="es-UY" dirty="0"/>
              <a:t>OSHA toma seriamente las denuncias de los trabajadores o sus representantes. </a:t>
            </a:r>
            <a:r>
              <a:rPr lang="es-UY" dirty="0">
                <a:effectLst>
                  <a:outerShdw blurRad="38100" dist="38100" dir="2700000" algn="tl">
                    <a:srgbClr val="000000">
                      <a:alpha val="43137"/>
                    </a:srgbClr>
                  </a:outerShdw>
                </a:effectLst>
              </a:rPr>
              <a:t>OSHA conservará la confidencialidad de su información</a:t>
            </a:r>
            <a:r>
              <a:rPr lang="en-US" b="1" dirty="0"/>
              <a:t>.</a:t>
            </a:r>
            <a:endParaRPr lang="en-US" dirty="0"/>
          </a:p>
          <a:p>
            <a:endParaRPr lang="en-US" dirty="0"/>
          </a:p>
        </p:txBody>
      </p:sp>
      <p:sp>
        <p:nvSpPr>
          <p:cNvPr id="9" name="Text Placeholder 8"/>
          <p:cNvSpPr>
            <a:spLocks noGrp="1"/>
          </p:cNvSpPr>
          <p:nvPr>
            <p:ph type="body" sz="quarter" idx="13"/>
          </p:nvPr>
        </p:nvSpPr>
        <p:spPr>
          <a:xfrm>
            <a:off x="2796031" y="306993"/>
            <a:ext cx="2646878" cy="590931"/>
          </a:xfrm>
          <a:prstGeom prst="rect">
            <a:avLst/>
          </a:prstGeom>
        </p:spPr>
        <p:txBody>
          <a:bodyPr wrap="none" anchor="ctr">
            <a:spAutoFit/>
          </a:bodyPr>
          <a:lstStyle/>
          <a:p>
            <a:pPr>
              <a:defRPr/>
            </a:pPr>
            <a:r>
              <a:rPr lang="en-US" altLang="en-US" sz="3600" kern="0" dirty="0">
                <a:solidFill>
                  <a:prstClr val="black"/>
                </a:solidFill>
                <a:cs typeface="Arial" panose="020B0604020202020204" pitchFamily="34" charset="0"/>
              </a:rPr>
              <a:t>Sus derechos</a:t>
            </a:r>
            <a:endParaRPr lang="en-US" sz="1400" kern="0" dirty="0">
              <a:solidFill>
                <a:prstClr val="black"/>
              </a:solidFill>
              <a:cs typeface="Arial" panose="020B0604020202020204" pitchFamily="34" charset="0"/>
            </a:endParaRPr>
          </a:p>
        </p:txBody>
      </p:sp>
    </p:spTree>
    <p:extLst>
      <p:ext uri="{BB962C8B-B14F-4D97-AF65-F5344CB8AC3E}">
        <p14:creationId xmlns:p14="http://schemas.microsoft.com/office/powerpoint/2010/main" val="327012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3" descr="a picture of the code of federal regualtion manaual" title="OSHA Code of Federal Regulation Manual"/>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39788" y="1010254"/>
            <a:ext cx="3942296" cy="5286956"/>
          </a:xfrm>
        </p:spPr>
      </p:pic>
      <p:sp>
        <p:nvSpPr>
          <p:cNvPr id="80899" name="TextBox 4"/>
          <p:cNvSpPr txBox="1">
            <a:spLocks noChangeArrowheads="1"/>
          </p:cNvSpPr>
          <p:nvPr/>
        </p:nvSpPr>
        <p:spPr bwMode="auto">
          <a:xfrm>
            <a:off x="1318311" y="4183447"/>
            <a:ext cx="3580190" cy="64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solidFill>
                  <a:srgbClr val="000000"/>
                </a:solidFill>
                <a:latin typeface="Calibri" pitchFamily="34" charset="0"/>
                <a:hlinkClick r:id="rId4"/>
              </a:rPr>
              <a:t>OSHA Website</a:t>
            </a:r>
            <a:endParaRPr lang="en-US" altLang="en-US" sz="1800" dirty="0">
              <a:solidFill>
                <a:srgbClr val="000000"/>
              </a:solidFill>
              <a:latin typeface="Calibri" pitchFamily="34" charset="0"/>
            </a:endParaRPr>
          </a:p>
          <a:p>
            <a:pPr algn="ctr"/>
            <a:endParaRPr lang="en-US" altLang="en-US" sz="1800" dirty="0">
              <a:solidFill>
                <a:srgbClr val="000000"/>
              </a:solidFill>
              <a:latin typeface="Calibri" pitchFamily="34" charset="0"/>
            </a:endParaRPr>
          </a:p>
        </p:txBody>
      </p:sp>
      <p:sp>
        <p:nvSpPr>
          <p:cNvPr id="80900" name="TextBox 5"/>
          <p:cNvSpPr txBox="1">
            <a:spLocks noChangeArrowheads="1"/>
          </p:cNvSpPr>
          <p:nvPr/>
        </p:nvSpPr>
        <p:spPr bwMode="auto">
          <a:xfrm>
            <a:off x="1318311" y="1714501"/>
            <a:ext cx="3580190" cy="218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1" tIns="45695" rIns="91391" bIns="45695">
            <a:spAutoFit/>
          </a:bodyPr>
          <a:lstStyle>
            <a:lvl1pPr defTabSz="965200">
              <a:defRPr sz="2400">
                <a:solidFill>
                  <a:schemeClr val="tx1"/>
                </a:solidFill>
                <a:latin typeface="Times New Roman" pitchFamily="18" charset="0"/>
              </a:defRPr>
            </a:lvl1pPr>
            <a:lvl2pPr marL="742950" indent="-285750" defTabSz="965200">
              <a:defRPr sz="2400">
                <a:solidFill>
                  <a:schemeClr val="tx1"/>
                </a:solidFill>
                <a:latin typeface="Times New Roman" pitchFamily="18" charset="0"/>
              </a:defRPr>
            </a:lvl2pPr>
            <a:lvl3pPr marL="1143000" indent="-228600" defTabSz="965200">
              <a:defRPr sz="2400">
                <a:solidFill>
                  <a:schemeClr val="tx1"/>
                </a:solidFill>
                <a:latin typeface="Times New Roman" pitchFamily="18" charset="0"/>
              </a:defRPr>
            </a:lvl3pPr>
            <a:lvl4pPr marL="1600200" indent="-228600" defTabSz="965200">
              <a:defRPr sz="2400">
                <a:solidFill>
                  <a:schemeClr val="tx1"/>
                </a:solidFill>
                <a:latin typeface="Times New Roman" pitchFamily="18" charset="0"/>
              </a:defRPr>
            </a:lvl4pPr>
            <a:lvl5pPr marL="2057400" indent="-228600" defTabSz="965200">
              <a:defRPr sz="2400">
                <a:solidFill>
                  <a:schemeClr val="tx1"/>
                </a:solidFill>
                <a:latin typeface="Times New Roman" pitchFamily="18" charset="0"/>
              </a:defRPr>
            </a:lvl5pPr>
            <a:lvl6pPr marL="2514600" indent="-228600" defTabSz="965200" eaLnBrk="0" fontAlgn="base" hangingPunct="0">
              <a:spcBef>
                <a:spcPct val="0"/>
              </a:spcBef>
              <a:spcAft>
                <a:spcPct val="0"/>
              </a:spcAft>
              <a:defRPr sz="2400">
                <a:solidFill>
                  <a:schemeClr val="tx1"/>
                </a:solidFill>
                <a:latin typeface="Times New Roman" pitchFamily="18" charset="0"/>
              </a:defRPr>
            </a:lvl6pPr>
            <a:lvl7pPr marL="2971800" indent="-228600" defTabSz="965200" eaLnBrk="0" fontAlgn="base" hangingPunct="0">
              <a:spcBef>
                <a:spcPct val="0"/>
              </a:spcBef>
              <a:spcAft>
                <a:spcPct val="0"/>
              </a:spcAft>
              <a:defRPr sz="2400">
                <a:solidFill>
                  <a:schemeClr val="tx1"/>
                </a:solidFill>
                <a:latin typeface="Times New Roman" pitchFamily="18" charset="0"/>
              </a:defRPr>
            </a:lvl7pPr>
            <a:lvl8pPr marL="3429000" indent="-228600" defTabSz="965200" eaLnBrk="0" fontAlgn="base" hangingPunct="0">
              <a:spcBef>
                <a:spcPct val="0"/>
              </a:spcBef>
              <a:spcAft>
                <a:spcPct val="0"/>
              </a:spcAft>
              <a:defRPr sz="2400">
                <a:solidFill>
                  <a:schemeClr val="tx1"/>
                </a:solidFill>
                <a:latin typeface="Times New Roman" pitchFamily="18" charset="0"/>
              </a:defRPr>
            </a:lvl8pPr>
            <a:lvl9pPr marL="3886200" indent="-228600" defTabSz="9652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4000" dirty="0">
                <a:solidFill>
                  <a:srgbClr val="000000"/>
                </a:solidFill>
                <a:latin typeface="Calibri" pitchFamily="34" charset="0"/>
              </a:rPr>
              <a:t>Código OSHA de </a:t>
            </a:r>
            <a:r>
              <a:rPr lang="en-US" altLang="en-US" sz="4000" dirty="0" err="1">
                <a:solidFill>
                  <a:srgbClr val="000000"/>
                </a:solidFill>
                <a:latin typeface="Calibri" pitchFamily="34" charset="0"/>
              </a:rPr>
              <a:t>Regulaciones</a:t>
            </a:r>
            <a:r>
              <a:rPr lang="en-US" altLang="en-US" sz="4000" dirty="0">
                <a:solidFill>
                  <a:srgbClr val="000000"/>
                </a:solidFill>
                <a:latin typeface="Calibri" pitchFamily="34" charset="0"/>
              </a:rPr>
              <a:t> Federales</a:t>
            </a:r>
          </a:p>
          <a:p>
            <a:pPr algn="ctr"/>
            <a:r>
              <a:rPr lang="en-US" altLang="en-US" sz="1600" dirty="0" err="1">
                <a:solidFill>
                  <a:srgbClr val="000000"/>
                </a:solidFill>
                <a:latin typeface="Calibri" pitchFamily="34" charset="0"/>
              </a:rPr>
              <a:t>Industria</a:t>
            </a:r>
            <a:r>
              <a:rPr lang="en-US" altLang="en-US" sz="1600" dirty="0">
                <a:solidFill>
                  <a:srgbClr val="000000"/>
                </a:solidFill>
                <a:latin typeface="Calibri" pitchFamily="34" charset="0"/>
              </a:rPr>
              <a:t> General</a:t>
            </a:r>
            <a:endParaRPr lang="en-US" altLang="en-US" sz="900" dirty="0">
              <a:solidFill>
                <a:srgbClr val="000000"/>
              </a:solidFill>
              <a:latin typeface="Calibri" pitchFamily="34" charset="0"/>
            </a:endParaRPr>
          </a:p>
        </p:txBody>
      </p:sp>
      <p:sp>
        <p:nvSpPr>
          <p:cNvPr id="2" name="TextBox 1" title="1910 Code of Federal Regulations"/>
          <p:cNvSpPr txBox="1"/>
          <p:nvPr/>
        </p:nvSpPr>
        <p:spPr>
          <a:xfrm>
            <a:off x="1809916" y="191254"/>
            <a:ext cx="7967130" cy="646331"/>
          </a:xfrm>
          <a:prstGeom prst="rect">
            <a:avLst/>
          </a:prstGeom>
          <a:noFill/>
        </p:spPr>
        <p:txBody>
          <a:bodyPr wrap="square" rtlCol="0">
            <a:spAutoFit/>
          </a:bodyPr>
          <a:lstStyle/>
          <a:p>
            <a:r>
              <a:rPr lang="en-US" sz="3600" dirty="0"/>
              <a:t>1910 Código de </a:t>
            </a:r>
            <a:r>
              <a:rPr lang="en-US" sz="3600" dirty="0" err="1"/>
              <a:t>Regulaciones</a:t>
            </a:r>
            <a:r>
              <a:rPr lang="en-US" sz="3600" dirty="0"/>
              <a:t> Federales</a:t>
            </a:r>
          </a:p>
        </p:txBody>
      </p:sp>
    </p:spTree>
    <p:extLst>
      <p:ext uri="{BB962C8B-B14F-4D97-AF65-F5344CB8AC3E}">
        <p14:creationId xmlns:p14="http://schemas.microsoft.com/office/powerpoint/2010/main" val="4241880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err="1"/>
              <a:t>Seguridad</a:t>
            </a:r>
            <a:r>
              <a:rPr lang="en-US" sz="3600" b="1" u="sng" dirty="0"/>
              <a:t> y </a:t>
            </a:r>
            <a:r>
              <a:rPr lang="en-US" sz="3600" b="1" u="sng" dirty="0" err="1"/>
              <a:t>Prevención</a:t>
            </a:r>
            <a:r>
              <a:rPr lang="en-US" sz="3600" b="1" u="sng" dirty="0"/>
              <a:t> de </a:t>
            </a:r>
            <a:r>
              <a:rPr lang="en-US" sz="3600" b="1" u="sng" dirty="0" err="1"/>
              <a:t>Incendios</a:t>
            </a:r>
            <a:endParaRPr lang="en-US" sz="3600" b="1" u="sng" dirty="0"/>
          </a:p>
          <a:p>
            <a:pPr marL="0" indent="0" algn="ctr">
              <a:buNone/>
            </a:pPr>
            <a:endParaRPr lang="en-US" sz="3600" dirty="0"/>
          </a:p>
          <a:p>
            <a:endParaRPr lang="en-US" dirty="0"/>
          </a:p>
        </p:txBody>
      </p:sp>
    </p:spTree>
    <p:extLst>
      <p:ext uri="{BB962C8B-B14F-4D97-AF65-F5344CB8AC3E}">
        <p14:creationId xmlns:p14="http://schemas.microsoft.com/office/powerpoint/2010/main" val="4064481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p:txBody>
          <a:bodyPr>
            <a:normAutofit/>
          </a:bodyPr>
          <a:lstStyle/>
          <a:p>
            <a:pPr marL="0" indent="0">
              <a:buNone/>
            </a:pPr>
            <a:r>
              <a:rPr lang="es-UY" sz="3600" b="1" dirty="0"/>
              <a:t>Temas relacionados con la seguridad y prevención de incendios</a:t>
            </a:r>
          </a:p>
          <a:p>
            <a:pPr lvl="1"/>
            <a:r>
              <a:rPr lang="es-UY" sz="3200" dirty="0"/>
              <a:t>Rutas de salida y planificación de emergencia (Subparte E)</a:t>
            </a:r>
          </a:p>
          <a:p>
            <a:pPr lvl="2"/>
            <a:r>
              <a:rPr lang="es-UY" sz="2800" dirty="0"/>
              <a:t>Rutas de salida</a:t>
            </a:r>
          </a:p>
          <a:p>
            <a:pPr lvl="2"/>
            <a:r>
              <a:rPr lang="es-UY" sz="2800" dirty="0"/>
              <a:t>Planes de acción de emergencia</a:t>
            </a:r>
          </a:p>
          <a:p>
            <a:pPr lvl="2"/>
            <a:r>
              <a:rPr lang="es-UY" sz="2800" dirty="0"/>
              <a:t>Planes de prevención de incendios</a:t>
            </a:r>
          </a:p>
          <a:p>
            <a:pPr lvl="1"/>
            <a:r>
              <a:rPr lang="es-UY" sz="3200" dirty="0"/>
              <a:t>Materiales peligrosos (Subparte H)</a:t>
            </a:r>
          </a:p>
          <a:p>
            <a:pPr lvl="2"/>
            <a:r>
              <a:rPr lang="es-UY" sz="2800" dirty="0"/>
              <a:t>Gases comprimidos </a:t>
            </a:r>
          </a:p>
          <a:p>
            <a:pPr lvl="2"/>
            <a:r>
              <a:rPr lang="es-UY" sz="2800" dirty="0"/>
              <a:t>Líquidos inflamables</a:t>
            </a:r>
          </a:p>
          <a:p>
            <a:pPr marL="0" indent="0" algn="ctr">
              <a:buNone/>
            </a:pPr>
            <a:endParaRPr lang="en-US" sz="3600" dirty="0"/>
          </a:p>
          <a:p>
            <a:endParaRPr lang="en-US" dirty="0"/>
          </a:p>
        </p:txBody>
      </p:sp>
    </p:spTree>
    <p:extLst>
      <p:ext uri="{BB962C8B-B14F-4D97-AF65-F5344CB8AC3E}">
        <p14:creationId xmlns:p14="http://schemas.microsoft.com/office/powerpoint/2010/main" val="3364449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s-UY" sz="3600" b="1" dirty="0"/>
              <a:t>Temas relacionados con la seguridad y prevención de incendios</a:t>
            </a:r>
          </a:p>
          <a:p>
            <a:pPr lvl="1"/>
            <a:r>
              <a:rPr lang="es-UY" sz="3600" b="1" dirty="0"/>
              <a:t>	</a:t>
            </a:r>
            <a:r>
              <a:rPr lang="es-UY" sz="3200" dirty="0"/>
              <a:t>Protección contra incendios (Subparte L)</a:t>
            </a:r>
          </a:p>
          <a:p>
            <a:pPr lvl="2"/>
            <a:r>
              <a:rPr lang="es-UY" sz="2800" dirty="0"/>
              <a:t>Cuerpo de bomberos</a:t>
            </a:r>
          </a:p>
          <a:p>
            <a:pPr lvl="2"/>
            <a:r>
              <a:rPr lang="es-UY" sz="2800" dirty="0"/>
              <a:t>Extintores portátiles de incendio</a:t>
            </a:r>
          </a:p>
          <a:p>
            <a:pPr lvl="2"/>
            <a:r>
              <a:rPr lang="es-UY" sz="2800" dirty="0"/>
              <a:t>Sistemas de supresión de incendios</a:t>
            </a:r>
          </a:p>
          <a:p>
            <a:pPr lvl="2"/>
            <a:r>
              <a:rPr lang="es-UY" sz="2800" dirty="0"/>
              <a:t>Sistemas de alarma</a:t>
            </a:r>
            <a:endParaRPr lang="es-UY" sz="3600" dirty="0"/>
          </a:p>
          <a:p>
            <a:pPr lvl="1"/>
            <a:r>
              <a:rPr lang="es-UY" sz="3200" dirty="0"/>
              <a:t>Soldar, cortar y soldar con latón (Subparte Q)</a:t>
            </a:r>
          </a:p>
          <a:p>
            <a:pPr lvl="2"/>
            <a:r>
              <a:rPr lang="es-UY" sz="2800" dirty="0"/>
              <a:t>Seguridad del trabajo en caliente </a:t>
            </a:r>
          </a:p>
          <a:p>
            <a:pPr lvl="2"/>
            <a:r>
              <a:rPr lang="es-UY" sz="2800" dirty="0"/>
              <a:t>Seguridad del flameado</a:t>
            </a:r>
          </a:p>
          <a:p>
            <a:pPr marL="0" indent="0" algn="ctr">
              <a:buNone/>
            </a:pPr>
            <a:endParaRPr lang="en-US" sz="3600" dirty="0"/>
          </a:p>
          <a:p>
            <a:endParaRPr lang="en-US" dirty="0"/>
          </a:p>
        </p:txBody>
      </p:sp>
    </p:spTree>
    <p:extLst>
      <p:ext uri="{BB962C8B-B14F-4D97-AF65-F5344CB8AC3E}">
        <p14:creationId xmlns:p14="http://schemas.microsoft.com/office/powerpoint/2010/main" val="1156855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s-UY" sz="3600" b="1" dirty="0"/>
              <a:t>Temas relacionados con la seguridad y prevención de incendios</a:t>
            </a:r>
          </a:p>
          <a:p>
            <a:pPr lvl="1"/>
            <a:r>
              <a:rPr lang="es-UY" sz="3600" b="1" dirty="0"/>
              <a:t>	</a:t>
            </a:r>
            <a:r>
              <a:rPr lang="es-UY" sz="3200" dirty="0"/>
              <a:t>Códigos nacionales</a:t>
            </a:r>
          </a:p>
          <a:p>
            <a:pPr lvl="2"/>
            <a:r>
              <a:rPr lang="es-UY" sz="2800" dirty="0"/>
              <a:t>OSHA</a:t>
            </a:r>
          </a:p>
          <a:p>
            <a:pPr lvl="2"/>
            <a:r>
              <a:rPr lang="es-UY" sz="2800" dirty="0"/>
              <a:t>NFPA</a:t>
            </a:r>
          </a:p>
          <a:p>
            <a:pPr lvl="2"/>
            <a:r>
              <a:rPr lang="es-UY" sz="2800" dirty="0"/>
              <a:t>Código Internacional de Incendios 2021 (2021 IFC)</a:t>
            </a:r>
            <a:endParaRPr lang="es-UY" sz="3600" dirty="0"/>
          </a:p>
          <a:p>
            <a:pPr lvl="1"/>
            <a:r>
              <a:rPr lang="es-UY" sz="3200" dirty="0"/>
              <a:t> Códigos estatales y locales</a:t>
            </a:r>
          </a:p>
          <a:p>
            <a:pPr lvl="2"/>
            <a:r>
              <a:rPr lang="es-UY" sz="2800" dirty="0"/>
              <a:t>Casi siempre basados en estándares nacionales</a:t>
            </a:r>
          </a:p>
          <a:p>
            <a:pPr lvl="2"/>
            <a:r>
              <a:rPr lang="es-UY" sz="2800" dirty="0"/>
              <a:t>Establecen una relación de trabajo con su departamento de bomberos local</a:t>
            </a:r>
          </a:p>
          <a:p>
            <a:pPr marL="0" indent="0" algn="ctr">
              <a:buNone/>
            </a:pPr>
            <a:endParaRPr lang="en-US" sz="3600" dirty="0"/>
          </a:p>
          <a:p>
            <a:endParaRPr lang="en-US" dirty="0"/>
          </a:p>
        </p:txBody>
      </p:sp>
    </p:spTree>
    <p:extLst>
      <p:ext uri="{BB962C8B-B14F-4D97-AF65-F5344CB8AC3E}">
        <p14:creationId xmlns:p14="http://schemas.microsoft.com/office/powerpoint/2010/main" val="2122504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Planificación de prevención de incendios</a:t>
            </a:r>
          </a:p>
          <a:p>
            <a:pPr marL="0" indent="0" algn="ctr">
              <a:buNone/>
            </a:pPr>
            <a:endParaRPr lang="en-US" sz="3600" dirty="0"/>
          </a:p>
          <a:p>
            <a:endParaRPr lang="en-US" dirty="0"/>
          </a:p>
        </p:txBody>
      </p:sp>
    </p:spTree>
    <p:extLst>
      <p:ext uri="{BB962C8B-B14F-4D97-AF65-F5344CB8AC3E}">
        <p14:creationId xmlns:p14="http://schemas.microsoft.com/office/powerpoint/2010/main" val="2021489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868914" y="1727936"/>
            <a:ext cx="9826704" cy="3631763"/>
          </a:xfrm>
          <a:prstGeom prst="rect">
            <a:avLst/>
          </a:prstGeom>
        </p:spPr>
        <p:txBody>
          <a:bodyPr wrap="square">
            <a:spAutoFit/>
          </a:bodyPr>
          <a:lstStyle/>
          <a:p>
            <a:pPr marL="0" indent="0">
              <a:buNone/>
            </a:pPr>
            <a:r>
              <a:rPr lang="es-UY" sz="3200" b="1" u="sng" dirty="0"/>
              <a:t>En esta clase debatiremos y aprenderemos lo siguiente:</a:t>
            </a:r>
          </a:p>
          <a:p>
            <a:r>
              <a:rPr lang="es-UY" dirty="0"/>
              <a:t>Procedimientos de emergencia</a:t>
            </a:r>
          </a:p>
          <a:p>
            <a:r>
              <a:rPr lang="es-UY" dirty="0"/>
              <a:t>Extintores de incendio</a:t>
            </a:r>
          </a:p>
          <a:p>
            <a:r>
              <a:rPr lang="es-UY" dirty="0"/>
              <a:t>Fuentes de ignición</a:t>
            </a:r>
          </a:p>
          <a:p>
            <a:r>
              <a:rPr lang="es-UY" dirty="0"/>
              <a:t>Sistemas de protección</a:t>
            </a:r>
          </a:p>
          <a:p>
            <a:r>
              <a:rPr lang="es-UY" dirty="0"/>
              <a:t>Prácticas generales de limpieza, almacenamiento y otras </a:t>
            </a:r>
          </a:p>
          <a:p>
            <a:r>
              <a:rPr lang="es-UY" dirty="0"/>
              <a:t>Recursos adicionales para empleadores</a:t>
            </a:r>
          </a:p>
        </p:txBody>
      </p:sp>
      <p:sp>
        <p:nvSpPr>
          <p:cNvPr id="2" name="Text Placeholder 1"/>
          <p:cNvSpPr>
            <a:spLocks noGrp="1"/>
          </p:cNvSpPr>
          <p:nvPr>
            <p:ph type="body" sz="quarter" idx="13"/>
          </p:nvPr>
        </p:nvSpPr>
        <p:spPr/>
        <p:txBody>
          <a:bodyPr>
            <a:normAutofit fontScale="85000" lnSpcReduction="20000"/>
          </a:bodyPr>
          <a:lstStyle/>
          <a:p>
            <a:r>
              <a:rPr lang="es-UY" dirty="0"/>
              <a:t>Reconocimiento de peligros: Seguridad y prevención de incendios</a:t>
            </a:r>
            <a:endParaRPr lang="en-US" dirty="0"/>
          </a:p>
        </p:txBody>
      </p:sp>
    </p:spTree>
    <p:extLst>
      <p:ext uri="{BB962C8B-B14F-4D97-AF65-F5344CB8AC3E}">
        <p14:creationId xmlns:p14="http://schemas.microsoft.com/office/powerpoint/2010/main" val="50081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Plan de </a:t>
            </a:r>
            <a:r>
              <a:rPr lang="en-US" sz="3600" dirty="0" err="1"/>
              <a:t>prevención</a:t>
            </a:r>
            <a:r>
              <a:rPr lang="en-US" sz="3600" dirty="0"/>
              <a:t> de </a:t>
            </a:r>
            <a:r>
              <a:rPr lang="en-US" sz="3600" dirty="0" err="1"/>
              <a:t>incendios</a:t>
            </a:r>
            <a:r>
              <a:rPr lang="en-US" sz="3600" dirty="0"/>
              <a:t>: </a:t>
            </a:r>
            <a:r>
              <a:rPr lang="en-US" sz="3600" dirty="0" err="1"/>
              <a:t>Elementos</a:t>
            </a:r>
            <a:r>
              <a:rPr lang="en-US" sz="3600" dirty="0"/>
              <a:t> </a:t>
            </a:r>
            <a:r>
              <a:rPr lang="en-US" sz="3600" dirty="0" err="1"/>
              <a:t>mínimos</a:t>
            </a:r>
            <a:endParaRPr lang="en-US" sz="3600" dirty="0"/>
          </a:p>
        </p:txBody>
      </p:sp>
      <p:sp>
        <p:nvSpPr>
          <p:cNvPr id="4" name="Content Placeholder 3"/>
          <p:cNvSpPr>
            <a:spLocks noGrp="1"/>
          </p:cNvSpPr>
          <p:nvPr>
            <p:ph sz="half" idx="2"/>
          </p:nvPr>
        </p:nvSpPr>
        <p:spPr>
          <a:xfrm>
            <a:off x="1463900" y="1727932"/>
            <a:ext cx="9104454" cy="886478"/>
          </a:xfrm>
        </p:spPr>
        <p:txBody>
          <a:bodyPr>
            <a:noAutofit/>
          </a:bodyPr>
          <a:lstStyle/>
          <a:p>
            <a:pPr marL="0" indent="0" algn="ctr">
              <a:buNone/>
            </a:pPr>
            <a:r>
              <a:rPr lang="es-UY" sz="3600" dirty="0"/>
              <a:t>El plan de prevención de incendios debe incluir</a:t>
            </a:r>
            <a:r>
              <a:rPr lang="en-US" sz="3600" dirty="0"/>
              <a:t>:</a:t>
            </a:r>
          </a:p>
        </p:txBody>
      </p:sp>
      <p:sp>
        <p:nvSpPr>
          <p:cNvPr id="5" name="Content Placeholder 3"/>
          <p:cNvSpPr>
            <a:spLocks noGrp="1"/>
          </p:cNvSpPr>
          <p:nvPr>
            <p:ph sz="half" idx="2"/>
          </p:nvPr>
        </p:nvSpPr>
        <p:spPr>
          <a:xfrm>
            <a:off x="838200" y="2614410"/>
            <a:ext cx="3798194" cy="886478"/>
          </a:xfrm>
        </p:spPr>
        <p:txBody>
          <a:bodyPr>
            <a:noAutofit/>
          </a:bodyPr>
          <a:lstStyle/>
          <a:p>
            <a:r>
              <a:rPr lang="es-UY" sz="2400" dirty="0"/>
              <a:t>La lista de todos los riesgos importantes de incendio</a:t>
            </a:r>
          </a:p>
          <a:p>
            <a:r>
              <a:rPr lang="es-UY" sz="2400" dirty="0"/>
              <a:t>Procedimientos de manejo y almacenamiento adecuados para materiales peligrosos</a:t>
            </a:r>
          </a:p>
          <a:p>
            <a:r>
              <a:rPr lang="es-UY" sz="2400" dirty="0"/>
              <a:t>Potenciales fuentes de ignición y su  control y tipo de equipo de protección contra fuego necesario para controlar cada peligro importante</a:t>
            </a:r>
          </a:p>
        </p:txBody>
      </p:sp>
      <p:sp>
        <p:nvSpPr>
          <p:cNvPr id="6" name="Content Placeholder 3"/>
          <p:cNvSpPr>
            <a:spLocks noGrp="1"/>
          </p:cNvSpPr>
          <p:nvPr>
            <p:ph sz="half" idx="2"/>
          </p:nvPr>
        </p:nvSpPr>
        <p:spPr>
          <a:xfrm>
            <a:off x="6879093" y="2614410"/>
            <a:ext cx="3849007" cy="886478"/>
          </a:xfrm>
        </p:spPr>
        <p:txBody>
          <a:bodyPr>
            <a:noAutofit/>
          </a:bodyPr>
          <a:lstStyle/>
          <a:p>
            <a:r>
              <a:rPr lang="es-UY" sz="2400" dirty="0"/>
              <a:t>Procedimientos para controlar la acumulación de materiales de desecho inflamables y combustible </a:t>
            </a:r>
          </a:p>
          <a:p>
            <a:r>
              <a:rPr lang="es-UY" sz="2400" dirty="0"/>
              <a:t>Procedimientos para el mantenimiento regular de salvaguardas instaladas en equipo que produce calor </a:t>
            </a:r>
          </a:p>
        </p:txBody>
      </p:sp>
    </p:spTree>
    <p:extLst>
      <p:ext uri="{BB962C8B-B14F-4D97-AF65-F5344CB8AC3E}">
        <p14:creationId xmlns:p14="http://schemas.microsoft.com/office/powerpoint/2010/main" val="17819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de </a:t>
            </a:r>
            <a:r>
              <a:rPr lang="en-US" dirty="0" err="1"/>
              <a:t>prevención</a:t>
            </a:r>
            <a:r>
              <a:rPr lang="en-US" dirty="0"/>
              <a:t> de </a:t>
            </a:r>
            <a:r>
              <a:rPr lang="en-US" dirty="0" err="1"/>
              <a:t>incendios</a:t>
            </a:r>
            <a:r>
              <a:rPr lang="en-US" dirty="0"/>
              <a:t>: </a:t>
            </a:r>
            <a:r>
              <a:rPr lang="en-US" dirty="0" err="1"/>
              <a:t>Elementos</a:t>
            </a:r>
            <a:r>
              <a:rPr lang="en-US" dirty="0"/>
              <a:t> </a:t>
            </a:r>
            <a:r>
              <a:rPr lang="en-US" dirty="0" err="1"/>
              <a:t>mínimos</a:t>
            </a:r>
            <a:endParaRPr lang="en-US" dirty="0"/>
          </a:p>
        </p:txBody>
      </p:sp>
      <p:sp>
        <p:nvSpPr>
          <p:cNvPr id="4" name="Content Placeholder 3"/>
          <p:cNvSpPr>
            <a:spLocks noGrp="1"/>
          </p:cNvSpPr>
          <p:nvPr>
            <p:ph sz="half" idx="2"/>
          </p:nvPr>
        </p:nvSpPr>
        <p:spPr>
          <a:xfrm>
            <a:off x="1723292" y="1727932"/>
            <a:ext cx="9196754" cy="886478"/>
          </a:xfrm>
        </p:spPr>
        <p:txBody>
          <a:bodyPr>
            <a:noAutofit/>
          </a:bodyPr>
          <a:lstStyle/>
          <a:p>
            <a:pPr marL="0" indent="0" algn="ctr">
              <a:buNone/>
            </a:pPr>
            <a:r>
              <a:rPr lang="en-US" sz="3600" dirty="0"/>
              <a:t>El plan de </a:t>
            </a:r>
            <a:r>
              <a:rPr lang="en-US" sz="3600" dirty="0" err="1"/>
              <a:t>prevención</a:t>
            </a:r>
            <a:r>
              <a:rPr lang="en-US" sz="3600" dirty="0"/>
              <a:t> de </a:t>
            </a:r>
            <a:r>
              <a:rPr lang="en-US" sz="3600" dirty="0" err="1"/>
              <a:t>incendios</a:t>
            </a:r>
            <a:r>
              <a:rPr lang="en-US" sz="3600" dirty="0"/>
              <a:t> debe </a:t>
            </a:r>
            <a:r>
              <a:rPr lang="en-US" sz="3600" dirty="0" err="1"/>
              <a:t>incluir</a:t>
            </a:r>
            <a:r>
              <a:rPr lang="en-US" sz="3600" dirty="0"/>
              <a:t>:</a:t>
            </a:r>
          </a:p>
        </p:txBody>
      </p:sp>
      <p:sp>
        <p:nvSpPr>
          <p:cNvPr id="5" name="Content Placeholder 3"/>
          <p:cNvSpPr>
            <a:spLocks noGrp="1"/>
          </p:cNvSpPr>
          <p:nvPr>
            <p:ph sz="half" idx="2"/>
          </p:nvPr>
        </p:nvSpPr>
        <p:spPr>
          <a:xfrm>
            <a:off x="838200" y="2614410"/>
            <a:ext cx="3798194" cy="886478"/>
          </a:xfrm>
        </p:spPr>
        <p:txBody>
          <a:bodyPr>
            <a:noAutofit/>
          </a:bodyPr>
          <a:lstStyle/>
          <a:p>
            <a:r>
              <a:rPr lang="es-UY" sz="2400" dirty="0"/>
              <a:t>El nombre o puesto de trabajo de los empleados responsables del mantenimiento del equipo para evitar o controlar las fuentes de ignición o incendios</a:t>
            </a:r>
          </a:p>
        </p:txBody>
      </p:sp>
      <p:sp>
        <p:nvSpPr>
          <p:cNvPr id="6" name="Content Placeholder 3"/>
          <p:cNvSpPr>
            <a:spLocks noGrp="1"/>
          </p:cNvSpPr>
          <p:nvPr>
            <p:ph sz="half" idx="2"/>
          </p:nvPr>
        </p:nvSpPr>
        <p:spPr>
          <a:xfrm>
            <a:off x="6879093" y="2614410"/>
            <a:ext cx="3849007" cy="886478"/>
          </a:xfrm>
        </p:spPr>
        <p:txBody>
          <a:bodyPr>
            <a:noAutofit/>
          </a:bodyPr>
          <a:lstStyle/>
          <a:p>
            <a:r>
              <a:rPr lang="es-UY" sz="2400" dirty="0"/>
              <a:t>El nombre o puesto de trabajo de los empleados  responsables de controlar los riesgos de fuente de combustible </a:t>
            </a:r>
          </a:p>
        </p:txBody>
      </p:sp>
      <p:sp>
        <p:nvSpPr>
          <p:cNvPr id="7" name="Content Placeholder 3"/>
          <p:cNvSpPr>
            <a:spLocks noGrp="1"/>
          </p:cNvSpPr>
          <p:nvPr>
            <p:ph sz="half" idx="2"/>
          </p:nvPr>
        </p:nvSpPr>
        <p:spPr>
          <a:xfrm>
            <a:off x="2334739" y="4750157"/>
            <a:ext cx="7522521" cy="886478"/>
          </a:xfrm>
        </p:spPr>
        <p:txBody>
          <a:bodyPr>
            <a:noAutofit/>
          </a:bodyPr>
          <a:lstStyle/>
          <a:p>
            <a:pPr marL="0" indent="0" algn="ctr">
              <a:buNone/>
            </a:pPr>
            <a:r>
              <a:rPr lang="es-UY" sz="2400" dirty="0">
                <a:solidFill>
                  <a:srgbClr val="FF0000"/>
                </a:solidFill>
              </a:rPr>
              <a:t>El empleador debe informar a los empleados en el momento de la asignación inicial de una tarea los riesgos de incendio a los que están expuestos. El empleador también debe repasar con cada empleado aquellas partes del plan de prevención de incendios necesarias para la autoprotección</a:t>
            </a:r>
          </a:p>
        </p:txBody>
      </p:sp>
    </p:spTree>
    <p:extLst>
      <p:ext uri="{BB962C8B-B14F-4D97-AF65-F5344CB8AC3E}">
        <p14:creationId xmlns:p14="http://schemas.microsoft.com/office/powerpoint/2010/main" val="1892507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Planificación de acción de emergencia</a:t>
            </a:r>
          </a:p>
          <a:p>
            <a:pPr marL="0" indent="0" algn="ctr">
              <a:buNone/>
            </a:pPr>
            <a:endParaRPr lang="es-UY" sz="3600" dirty="0"/>
          </a:p>
          <a:p>
            <a:endParaRPr lang="en-US" dirty="0"/>
          </a:p>
        </p:txBody>
      </p:sp>
    </p:spTree>
    <p:extLst>
      <p:ext uri="{BB962C8B-B14F-4D97-AF65-F5344CB8AC3E}">
        <p14:creationId xmlns:p14="http://schemas.microsoft.com/office/powerpoint/2010/main" val="3308830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Emergencias en el lugar de trabajo</a:t>
            </a:r>
          </a:p>
        </p:txBody>
      </p:sp>
      <p:sp>
        <p:nvSpPr>
          <p:cNvPr id="3" name="Content Placeholder 2"/>
          <p:cNvSpPr>
            <a:spLocks noGrp="1"/>
          </p:cNvSpPr>
          <p:nvPr>
            <p:ph sz="half" idx="1"/>
          </p:nvPr>
        </p:nvSpPr>
        <p:spPr/>
        <p:txBody>
          <a:bodyPr/>
          <a:lstStyle/>
          <a:p>
            <a:r>
              <a:rPr lang="es-UY" dirty="0"/>
              <a:t>Incendios</a:t>
            </a:r>
          </a:p>
          <a:p>
            <a:r>
              <a:rPr lang="es-UY" dirty="0"/>
              <a:t>Liberación de gas tóxico</a:t>
            </a:r>
          </a:p>
          <a:p>
            <a:r>
              <a:rPr lang="es-UY" dirty="0"/>
              <a:t>Derrames químicos</a:t>
            </a:r>
          </a:p>
          <a:p>
            <a:r>
              <a:rPr lang="es-UY" dirty="0"/>
              <a:t>Temas radioactivos</a:t>
            </a:r>
          </a:p>
          <a:p>
            <a:r>
              <a:rPr lang="es-UY" dirty="0"/>
              <a:t>Explosiones</a:t>
            </a:r>
          </a:p>
          <a:p>
            <a:r>
              <a:rPr lang="es-UY" dirty="0"/>
              <a:t>Disturbios civiles</a:t>
            </a:r>
          </a:p>
        </p:txBody>
      </p:sp>
      <p:sp>
        <p:nvSpPr>
          <p:cNvPr id="4" name="Content Placeholder 3"/>
          <p:cNvSpPr>
            <a:spLocks noGrp="1"/>
          </p:cNvSpPr>
          <p:nvPr>
            <p:ph sz="half" idx="2"/>
          </p:nvPr>
        </p:nvSpPr>
        <p:spPr/>
        <p:txBody>
          <a:bodyPr/>
          <a:lstStyle/>
          <a:p>
            <a:r>
              <a:rPr lang="es-UY" dirty="0"/>
              <a:t>Violencia en el lugar de trabajo</a:t>
            </a:r>
          </a:p>
          <a:p>
            <a:r>
              <a:rPr lang="es-UY" dirty="0"/>
              <a:t>Inundaciones</a:t>
            </a:r>
          </a:p>
          <a:p>
            <a:r>
              <a:rPr lang="es-UY" dirty="0"/>
              <a:t>Huracanes</a:t>
            </a:r>
          </a:p>
          <a:p>
            <a:r>
              <a:rPr lang="es-UY" dirty="0"/>
              <a:t>Tornados</a:t>
            </a:r>
          </a:p>
          <a:p>
            <a:r>
              <a:rPr lang="es-UY" dirty="0"/>
              <a:t>Terremotos</a:t>
            </a:r>
          </a:p>
          <a:p>
            <a:r>
              <a:rPr lang="es-UY" dirty="0"/>
              <a:t>Incendios forestales </a:t>
            </a:r>
          </a:p>
        </p:txBody>
      </p:sp>
    </p:spTree>
    <p:extLst>
      <p:ext uri="{BB962C8B-B14F-4D97-AF65-F5344CB8AC3E}">
        <p14:creationId xmlns:p14="http://schemas.microsoft.com/office/powerpoint/2010/main" val="2734993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de </a:t>
            </a:r>
            <a:r>
              <a:rPr lang="en-US" dirty="0" err="1"/>
              <a:t>acción</a:t>
            </a:r>
            <a:r>
              <a:rPr lang="en-US" dirty="0"/>
              <a:t> de </a:t>
            </a:r>
            <a:r>
              <a:rPr lang="en-US" dirty="0" err="1"/>
              <a:t>emergencia</a:t>
            </a:r>
            <a:r>
              <a:rPr lang="en-US" dirty="0"/>
              <a:t>: </a:t>
            </a:r>
            <a:r>
              <a:rPr lang="en-US" dirty="0" err="1"/>
              <a:t>Elementos</a:t>
            </a:r>
            <a:r>
              <a:rPr lang="en-US" dirty="0"/>
              <a:t> </a:t>
            </a:r>
            <a:r>
              <a:rPr lang="en-US" dirty="0" err="1"/>
              <a:t>mínimos</a:t>
            </a:r>
            <a:endParaRPr lang="en-US" dirty="0"/>
          </a:p>
        </p:txBody>
      </p:sp>
      <p:sp>
        <p:nvSpPr>
          <p:cNvPr id="4" name="Content Placeholder 3"/>
          <p:cNvSpPr>
            <a:spLocks noGrp="1"/>
          </p:cNvSpPr>
          <p:nvPr>
            <p:ph sz="half" idx="2"/>
          </p:nvPr>
        </p:nvSpPr>
        <p:spPr>
          <a:xfrm>
            <a:off x="3018692" y="2462029"/>
            <a:ext cx="6154615" cy="1704975"/>
          </a:xfrm>
        </p:spPr>
        <p:txBody>
          <a:bodyPr>
            <a:noAutofit/>
          </a:bodyPr>
          <a:lstStyle/>
          <a:p>
            <a:pPr marL="0" indent="0" algn="ctr">
              <a:buNone/>
            </a:pPr>
            <a:r>
              <a:rPr lang="es-UY" sz="3600" dirty="0"/>
              <a:t>El plan de acción de emergencia debe abordar las emergencias que el empleador  “</a:t>
            </a:r>
            <a:r>
              <a:rPr lang="es-UY" sz="3600" b="1" u="sng" dirty="0"/>
              <a:t>puede esperar razonablemente</a:t>
            </a:r>
            <a:r>
              <a:rPr lang="es-UY" sz="3600" dirty="0"/>
              <a:t>” en el lugar de trabajo</a:t>
            </a:r>
            <a:r>
              <a:rPr lang="en-US" sz="3600" dirty="0"/>
              <a:t>.</a:t>
            </a:r>
          </a:p>
        </p:txBody>
      </p:sp>
    </p:spTree>
    <p:extLst>
      <p:ext uri="{BB962C8B-B14F-4D97-AF65-F5344CB8AC3E}">
        <p14:creationId xmlns:p14="http://schemas.microsoft.com/office/powerpoint/2010/main" val="3353075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s-UY" sz="3300" dirty="0"/>
              <a:t>Desarrollo de un plan de acción de emergencia</a:t>
            </a:r>
          </a:p>
          <a:p>
            <a:pPr marL="0" indent="0">
              <a:buNone/>
            </a:pPr>
            <a:endParaRPr lang="es-UY" dirty="0"/>
          </a:p>
          <a:p>
            <a:r>
              <a:rPr lang="es-UY" dirty="0"/>
              <a:t>Evalúe su instalación en busca de peligros y planee las formas en que usted abordará los peligros</a:t>
            </a:r>
          </a:p>
          <a:p>
            <a:r>
              <a:rPr lang="es-UY" dirty="0"/>
              <a:t>El plan de acción de emergencia debe ser ESPECÍFICO PARA EL SITIO con:</a:t>
            </a:r>
          </a:p>
          <a:p>
            <a:pPr lvl="1"/>
            <a:r>
              <a:rPr lang="es-UY" dirty="0"/>
              <a:t>Evaluación de condiciones de emergencia,</a:t>
            </a:r>
          </a:p>
          <a:p>
            <a:pPr lvl="1"/>
            <a:r>
              <a:rPr lang="es-UY" dirty="0"/>
              <a:t>Políticas y procedimientos de evacuación,</a:t>
            </a:r>
          </a:p>
          <a:p>
            <a:pPr lvl="1"/>
            <a:r>
              <a:rPr lang="es-UY" dirty="0"/>
              <a:t>Mecanismos de informes de emergencia,</a:t>
            </a:r>
          </a:p>
          <a:p>
            <a:pPr lvl="1"/>
            <a:r>
              <a:rPr lang="es-UY" dirty="0"/>
              <a:t>Sistemas de alarma</a:t>
            </a:r>
          </a:p>
          <a:p>
            <a:r>
              <a:rPr lang="es-UY" dirty="0"/>
              <a:t>Incluya a los empleados en el proceso de Planificación y Desarrollo del plan de acción de emergencia</a:t>
            </a:r>
          </a:p>
          <a:p>
            <a:pPr lvl="1"/>
            <a:r>
              <a:rPr lang="es-UY" dirty="0"/>
              <a:t>Ellos pueden ofrecer sugerencias sobre:</a:t>
            </a:r>
          </a:p>
          <a:p>
            <a:pPr lvl="2"/>
            <a:r>
              <a:rPr lang="es-UY" dirty="0"/>
              <a:t>Peligros potenciales</a:t>
            </a:r>
          </a:p>
          <a:p>
            <a:pPr lvl="2"/>
            <a:r>
              <a:rPr lang="es-UY" dirty="0"/>
              <a:t>El peor de los casos</a:t>
            </a:r>
          </a:p>
          <a:p>
            <a:pPr lvl="2"/>
            <a:r>
              <a:rPr lang="es-UY" dirty="0"/>
              <a:t>Respuestas de emergencia adecuadas</a:t>
            </a:r>
          </a:p>
          <a:p>
            <a:pPr lvl="1"/>
            <a:r>
              <a:rPr lang="es-UY" dirty="0"/>
              <a:t>Repase el plan con los empleados durante y después de la fase de desarrollo</a:t>
            </a:r>
          </a:p>
          <a:p>
            <a:endParaRPr lang="en-US" sz="1900" dirty="0">
              <a:solidFill>
                <a:srgbClr val="333333"/>
              </a:solidFill>
            </a:endParaRPr>
          </a:p>
          <a:p>
            <a:endParaRPr lang="en-US" sz="1800" dirty="0"/>
          </a:p>
        </p:txBody>
      </p:sp>
    </p:spTree>
    <p:extLst>
      <p:ext uri="{BB962C8B-B14F-4D97-AF65-F5344CB8AC3E}">
        <p14:creationId xmlns:p14="http://schemas.microsoft.com/office/powerpoint/2010/main" val="501225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690688"/>
            <a:ext cx="10515600" cy="4351338"/>
          </a:xfrm>
        </p:spPr>
        <p:txBody>
          <a:bodyPr>
            <a:normAutofit/>
          </a:bodyPr>
          <a:lstStyle/>
          <a:p>
            <a:pPr marL="0" indent="0">
              <a:buNone/>
            </a:pPr>
            <a:r>
              <a:rPr lang="es-UY" sz="3200" dirty="0"/>
              <a:t>Autoridad</a:t>
            </a:r>
          </a:p>
          <a:p>
            <a:pPr marL="0" indent="0">
              <a:buNone/>
            </a:pPr>
            <a:endParaRPr lang="es-UY" dirty="0"/>
          </a:p>
          <a:p>
            <a:r>
              <a:rPr lang="es-UY" dirty="0"/>
              <a:t>Elija a la persona responsable de conducir y coordinar su plan y evacuación de emergencia</a:t>
            </a:r>
          </a:p>
          <a:p>
            <a:r>
              <a:rPr lang="es-UY" dirty="0"/>
              <a:t>Trabaje con oficiales de emergencia locales </a:t>
            </a:r>
          </a:p>
          <a:p>
            <a:r>
              <a:rPr lang="es-UY" dirty="0"/>
              <a:t>Entienda el comando de incidentes y siga la estructura de la autoridad durante la emergencia</a:t>
            </a:r>
          </a:p>
        </p:txBody>
      </p:sp>
    </p:spTree>
    <p:extLst>
      <p:ext uri="{BB962C8B-B14F-4D97-AF65-F5344CB8AC3E}">
        <p14:creationId xmlns:p14="http://schemas.microsoft.com/office/powerpoint/2010/main" val="2783428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690687"/>
            <a:ext cx="10849708" cy="4733559"/>
          </a:xfrm>
        </p:spPr>
        <p:txBody>
          <a:bodyPr>
            <a:normAutofit/>
          </a:bodyPr>
          <a:lstStyle/>
          <a:p>
            <a:pPr marL="0" indent="0">
              <a:buNone/>
            </a:pPr>
            <a:r>
              <a:rPr lang="es-UY" sz="3300" dirty="0"/>
              <a:t>Capacitación de empleados y repaso del plan</a:t>
            </a:r>
          </a:p>
          <a:p>
            <a:pPr marL="0" indent="0">
              <a:buNone/>
            </a:pPr>
            <a:endParaRPr lang="es-UY" dirty="0"/>
          </a:p>
          <a:p>
            <a:r>
              <a:rPr lang="es-UY" dirty="0"/>
              <a:t>Repase el plan con cada empleado</a:t>
            </a:r>
          </a:p>
          <a:p>
            <a:pPr lvl="1"/>
            <a:r>
              <a:rPr lang="es-UY" dirty="0"/>
              <a:t>Cuando se desarrolla el plan inicial</a:t>
            </a:r>
          </a:p>
          <a:p>
            <a:pPr lvl="1"/>
            <a:r>
              <a:rPr lang="es-UY" dirty="0"/>
              <a:t>Cuando se le asigna inicialmente el trabajo al empleado</a:t>
            </a:r>
          </a:p>
          <a:p>
            <a:pPr lvl="1"/>
            <a:r>
              <a:rPr lang="es-UY" dirty="0"/>
              <a:t>Cuando las acciones y responsabilidades del empleado según el plan cambian</a:t>
            </a:r>
          </a:p>
          <a:p>
            <a:pPr lvl="1"/>
            <a:r>
              <a:rPr lang="es-UY" dirty="0"/>
              <a:t>Vuelva a capacitar y practique simulacros de evacuación</a:t>
            </a:r>
          </a:p>
          <a:p>
            <a:pPr lvl="1"/>
            <a:endParaRPr lang="en-US" dirty="0"/>
          </a:p>
        </p:txBody>
      </p:sp>
    </p:spTree>
    <p:extLst>
      <p:ext uri="{BB962C8B-B14F-4D97-AF65-F5344CB8AC3E}">
        <p14:creationId xmlns:p14="http://schemas.microsoft.com/office/powerpoint/2010/main" val="1608476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690687"/>
            <a:ext cx="10849708" cy="4733559"/>
          </a:xfrm>
        </p:spPr>
        <p:txBody>
          <a:bodyPr>
            <a:normAutofit/>
          </a:bodyPr>
          <a:lstStyle/>
          <a:p>
            <a:pPr marL="0" indent="0">
              <a:buNone/>
            </a:pPr>
            <a:r>
              <a:rPr lang="es-UY" sz="3300" dirty="0"/>
              <a:t>Capacitación de empleados y repaso del plan</a:t>
            </a:r>
          </a:p>
          <a:p>
            <a:pPr marL="457200" lvl="1" indent="0">
              <a:buNone/>
            </a:pPr>
            <a:endParaRPr lang="es-UY" dirty="0"/>
          </a:p>
          <a:p>
            <a:r>
              <a:rPr lang="es-UY" dirty="0"/>
              <a:t>Eduque a los empleados en:</a:t>
            </a:r>
          </a:p>
          <a:p>
            <a:pPr lvl="1"/>
            <a:r>
              <a:rPr lang="es-UY" dirty="0"/>
              <a:t>Tipos de emergencias que pueden ocurrir en el sitio</a:t>
            </a:r>
          </a:p>
          <a:p>
            <a:pPr lvl="1"/>
            <a:r>
              <a:rPr lang="es-UY" dirty="0"/>
              <a:t>Procesos y materiales usados en el sitio</a:t>
            </a:r>
          </a:p>
          <a:p>
            <a:pPr lvl="1"/>
            <a:r>
              <a:rPr lang="es-UY" dirty="0"/>
              <a:t>Procedimientos de informes en el caso de emergencia</a:t>
            </a:r>
          </a:p>
          <a:p>
            <a:pPr lvl="1"/>
            <a:r>
              <a:rPr lang="es-UY" dirty="0"/>
              <a:t>Sistemas de alarma, apagado y planes de evacuación</a:t>
            </a:r>
          </a:p>
          <a:p>
            <a:pPr lvl="1"/>
            <a:r>
              <a:rPr lang="es-UY" dirty="0"/>
              <a:t>Cualquier peligro especial en el sitio </a:t>
            </a:r>
            <a:r>
              <a:rPr lang="es-UY" sz="1900" dirty="0"/>
              <a:t>(materiales inflamables, químicos tóxicos, fuentes radioactivas, sustancias que reaccionan con el agua</a:t>
            </a:r>
            <a:r>
              <a:rPr lang="en-US" sz="1900" dirty="0"/>
              <a:t>)</a:t>
            </a:r>
            <a:endParaRPr lang="en-US" dirty="0"/>
          </a:p>
        </p:txBody>
      </p:sp>
    </p:spTree>
    <p:extLst>
      <p:ext uri="{BB962C8B-B14F-4D97-AF65-F5344CB8AC3E}">
        <p14:creationId xmlns:p14="http://schemas.microsoft.com/office/powerpoint/2010/main" val="3271644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s-UY" dirty="0"/>
              <a:t>Capacitación de empleados y repaso del plan</a:t>
            </a:r>
          </a:p>
          <a:p>
            <a:pPr marL="0" indent="0">
              <a:buNone/>
            </a:pPr>
            <a:endParaRPr lang="es-UY" dirty="0"/>
          </a:p>
          <a:p>
            <a:pPr marL="0" indent="0">
              <a:buNone/>
            </a:pPr>
            <a:r>
              <a:rPr lang="es-UY" sz="2400" b="1" dirty="0"/>
              <a:t>Comunique claramente a sus empleados quién estará a cargo durante una emergencia para minimizar la confusión.</a:t>
            </a:r>
          </a:p>
          <a:p>
            <a:pPr marL="0" indent="0">
              <a:buNone/>
            </a:pPr>
            <a:endParaRPr lang="es-UY" sz="2400" b="1" dirty="0"/>
          </a:p>
          <a:p>
            <a:pPr marL="0" indent="0">
              <a:buNone/>
            </a:pPr>
            <a:r>
              <a:rPr lang="es-UY" sz="2400" dirty="0"/>
              <a:t>La capacitación general de sus empleados también debe abordar lo siguiente:</a:t>
            </a:r>
          </a:p>
          <a:p>
            <a:pPr eaLnBrk="0" fontAlgn="base" hangingPunct="0">
              <a:lnSpc>
                <a:spcPct val="100000"/>
              </a:lnSpc>
              <a:spcBef>
                <a:spcPct val="0"/>
              </a:spcBef>
              <a:spcAft>
                <a:spcPct val="0"/>
              </a:spcAft>
            </a:pPr>
            <a:r>
              <a:rPr lang="es-UY" sz="2000" dirty="0">
                <a:solidFill>
                  <a:srgbClr val="333333"/>
                </a:solidFill>
              </a:rPr>
              <a:t>Roles y responsabilidades individuales.</a:t>
            </a:r>
          </a:p>
          <a:p>
            <a:pPr eaLnBrk="0" fontAlgn="base" hangingPunct="0">
              <a:lnSpc>
                <a:spcPct val="100000"/>
              </a:lnSpc>
              <a:spcBef>
                <a:spcPct val="0"/>
              </a:spcBef>
              <a:spcAft>
                <a:spcPct val="0"/>
              </a:spcAft>
            </a:pPr>
            <a:r>
              <a:rPr lang="es-UY" sz="2000" dirty="0">
                <a:solidFill>
                  <a:srgbClr val="333333"/>
                </a:solidFill>
              </a:rPr>
              <a:t>Amenazas, peligros y acciones protectoras.</a:t>
            </a:r>
          </a:p>
          <a:p>
            <a:pPr eaLnBrk="0" fontAlgn="base" hangingPunct="0">
              <a:lnSpc>
                <a:spcPct val="100000"/>
              </a:lnSpc>
              <a:spcBef>
                <a:spcPct val="0"/>
              </a:spcBef>
              <a:spcAft>
                <a:spcPct val="0"/>
              </a:spcAft>
            </a:pPr>
            <a:r>
              <a:rPr lang="es-UY" sz="2000" dirty="0">
                <a:solidFill>
                  <a:srgbClr val="333333"/>
                </a:solidFill>
              </a:rPr>
              <a:t>Procedimientos de notificación, advertencia y comunicaciones.</a:t>
            </a:r>
          </a:p>
          <a:p>
            <a:pPr eaLnBrk="0" fontAlgn="base" hangingPunct="0">
              <a:lnSpc>
                <a:spcPct val="100000"/>
              </a:lnSpc>
              <a:spcBef>
                <a:spcPct val="0"/>
              </a:spcBef>
              <a:spcAft>
                <a:spcPct val="0"/>
              </a:spcAft>
            </a:pPr>
            <a:r>
              <a:rPr lang="es-UY" sz="2000" dirty="0">
                <a:solidFill>
                  <a:srgbClr val="333333"/>
                </a:solidFill>
              </a:rPr>
              <a:t>Medios para localizar a los miembros de la familia en una emergencia</a:t>
            </a:r>
            <a:r>
              <a:rPr lang="en-US" sz="2000" dirty="0">
                <a:solidFill>
                  <a:srgbClr val="333333"/>
                </a:solidFill>
              </a:rPr>
              <a:t>.</a:t>
            </a:r>
          </a:p>
          <a:p>
            <a:pPr eaLnBrk="0" fontAlgn="base" hangingPunct="0">
              <a:lnSpc>
                <a:spcPct val="100000"/>
              </a:lnSpc>
              <a:spcBef>
                <a:spcPct val="0"/>
              </a:spcBef>
              <a:spcAft>
                <a:spcPct val="0"/>
              </a:spcAft>
            </a:pPr>
            <a:endParaRPr lang="en-US" sz="2000" dirty="0">
              <a:solidFill>
                <a:srgbClr val="333333"/>
              </a:solidFill>
            </a:endParaRPr>
          </a:p>
          <a:p>
            <a:pPr marL="0" indent="0">
              <a:buNone/>
            </a:pPr>
            <a:endParaRPr lang="en-US" sz="1800"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Tree>
    <p:extLst>
      <p:ext uri="{BB962C8B-B14F-4D97-AF65-F5344CB8AC3E}">
        <p14:creationId xmlns:p14="http://schemas.microsoft.com/office/powerpoint/2010/main" val="3579797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a:xfrm>
            <a:off x="868914" y="1727936"/>
            <a:ext cx="9826704" cy="4611519"/>
          </a:xfrm>
          <a:prstGeom prst="rect">
            <a:avLst/>
          </a:prstGeom>
        </p:spPr>
        <p:txBody>
          <a:bodyPr wrap="square">
            <a:spAutoFit/>
          </a:bodyPr>
          <a:lstStyle/>
          <a:p>
            <a:pPr lvl="0"/>
            <a:r>
              <a:rPr lang="es-UY" dirty="0"/>
              <a:t>Comprender los </a:t>
            </a:r>
            <a:r>
              <a:rPr lang="es-UY" b="1" dirty="0"/>
              <a:t>tipos y etapas de los incendios</a:t>
            </a:r>
          </a:p>
          <a:p>
            <a:pPr lvl="0"/>
            <a:r>
              <a:rPr lang="es-UY" dirty="0"/>
              <a:t>Aumentar la </a:t>
            </a:r>
            <a:r>
              <a:rPr lang="es-UY" b="1" dirty="0"/>
              <a:t>consciencia de riesgos de incendio </a:t>
            </a:r>
            <a:r>
              <a:rPr lang="es-UY" dirty="0"/>
              <a:t>en el lugar de trabajo</a:t>
            </a:r>
          </a:p>
          <a:p>
            <a:pPr lvl="0"/>
            <a:r>
              <a:rPr lang="es-UY" b="1" dirty="0"/>
              <a:t>Técnicas de prevención </a:t>
            </a:r>
            <a:r>
              <a:rPr lang="es-UY" dirty="0"/>
              <a:t>de incendios específicas para las instalaciones de reciclaje de desechos y MRF</a:t>
            </a:r>
          </a:p>
          <a:p>
            <a:pPr lvl="0"/>
            <a:r>
              <a:rPr lang="es-UY" b="1" dirty="0"/>
              <a:t>Técnicas de gestión</a:t>
            </a:r>
            <a:r>
              <a:rPr lang="es-ES" b="1" dirty="0"/>
              <a:t> </a:t>
            </a:r>
            <a:r>
              <a:rPr lang="es-UY" dirty="0"/>
              <a:t>de incendios y respuesta de emergencia</a:t>
            </a:r>
          </a:p>
          <a:p>
            <a:pPr lvl="0"/>
            <a:r>
              <a:rPr lang="es-UY" dirty="0"/>
              <a:t>Formas de mejorar su </a:t>
            </a:r>
            <a:r>
              <a:rPr lang="es-UY" b="1" dirty="0"/>
              <a:t>respuesta de emergencia </a:t>
            </a:r>
            <a:r>
              <a:rPr lang="es-UY" dirty="0"/>
              <a:t>a incendios</a:t>
            </a:r>
          </a:p>
          <a:p>
            <a:pPr marL="285750" indent="-285750"/>
            <a:r>
              <a:rPr lang="es-UY" dirty="0">
                <a:solidFill>
                  <a:prstClr val="black"/>
                </a:solidFill>
              </a:rPr>
              <a:t>Describir soluciones para varios escenarios de reconocimiento de riesgos en el “mundo real” presentados a ellos en un proyecto grupal al final de la clase.</a:t>
            </a:r>
            <a:r>
              <a:rPr lang="en-US" dirty="0">
                <a:solidFill>
                  <a:prstClr val="black"/>
                </a:solidFill>
              </a:rPr>
              <a:t> </a:t>
            </a:r>
          </a:p>
        </p:txBody>
      </p:sp>
      <p:sp>
        <p:nvSpPr>
          <p:cNvPr id="6" name="Title 1"/>
          <p:cNvSpPr>
            <a:spLocks noGrp="1"/>
          </p:cNvSpPr>
          <p:nvPr>
            <p:ph type="body" sz="quarter" idx="13"/>
          </p:nvPr>
        </p:nvSpPr>
        <p:spPr/>
        <p:txBody>
          <a:bodyPr/>
          <a:lstStyle/>
          <a:p>
            <a:r>
              <a:rPr lang="en-US" sz="3600" dirty="0" err="1"/>
              <a:t>Objetivos</a:t>
            </a:r>
            <a:r>
              <a:rPr lang="en-US" sz="3600" dirty="0"/>
              <a:t> de </a:t>
            </a:r>
            <a:r>
              <a:rPr lang="en-US" sz="3600" dirty="0" err="1"/>
              <a:t>aprendizaje</a:t>
            </a:r>
            <a:endParaRPr lang="en-US" sz="3600" dirty="0"/>
          </a:p>
        </p:txBody>
      </p:sp>
    </p:spTree>
    <p:extLst>
      <p:ext uri="{BB962C8B-B14F-4D97-AF65-F5344CB8AC3E}">
        <p14:creationId xmlns:p14="http://schemas.microsoft.com/office/powerpoint/2010/main" val="4009744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s-UY" dirty="0"/>
              <a:t>Capacitación de empleados y repaso del plan</a:t>
            </a:r>
          </a:p>
          <a:p>
            <a:pPr marL="0" indent="0">
              <a:buNone/>
            </a:pPr>
            <a:endParaRPr lang="es-UY" dirty="0"/>
          </a:p>
          <a:p>
            <a:pPr marL="0" indent="0">
              <a:buNone/>
            </a:pPr>
            <a:r>
              <a:rPr lang="es-UY" sz="2400" b="1" dirty="0"/>
              <a:t>Comunique claramente a sus empleados quién estará a cargo durante una emergencia para minimizar la confusión.</a:t>
            </a:r>
          </a:p>
          <a:p>
            <a:pPr marL="0" indent="0">
              <a:buNone/>
            </a:pPr>
            <a:endParaRPr lang="es-UY" sz="2400" b="1" dirty="0"/>
          </a:p>
          <a:p>
            <a:pPr marL="0" indent="0">
              <a:buNone/>
            </a:pPr>
            <a:r>
              <a:rPr lang="es-UY" sz="2400" dirty="0"/>
              <a:t>La capacitación general de sus empleados también debe abordar lo siguiente:</a:t>
            </a:r>
          </a:p>
          <a:p>
            <a:pPr eaLnBrk="0" fontAlgn="base" hangingPunct="0">
              <a:lnSpc>
                <a:spcPct val="100000"/>
              </a:lnSpc>
              <a:spcBef>
                <a:spcPct val="0"/>
              </a:spcBef>
              <a:spcAft>
                <a:spcPct val="0"/>
              </a:spcAft>
            </a:pPr>
            <a:r>
              <a:rPr lang="es-UY" sz="2000" dirty="0">
                <a:solidFill>
                  <a:srgbClr val="333333"/>
                </a:solidFill>
              </a:rPr>
              <a:t>Procedimientos de respuesta de emergencia.</a:t>
            </a:r>
          </a:p>
          <a:p>
            <a:pPr eaLnBrk="0" fontAlgn="base" hangingPunct="0">
              <a:lnSpc>
                <a:spcPct val="100000"/>
              </a:lnSpc>
              <a:spcBef>
                <a:spcPct val="0"/>
              </a:spcBef>
              <a:spcAft>
                <a:spcPct val="0"/>
              </a:spcAft>
            </a:pPr>
            <a:r>
              <a:rPr lang="es-UY" sz="2000" dirty="0">
                <a:solidFill>
                  <a:srgbClr val="333333"/>
                </a:solidFill>
              </a:rPr>
              <a:t>Procedimientos de evacuación, refugio y responsabilidad.</a:t>
            </a:r>
          </a:p>
          <a:p>
            <a:pPr eaLnBrk="0" fontAlgn="base" hangingPunct="0">
              <a:lnSpc>
                <a:spcPct val="100000"/>
              </a:lnSpc>
              <a:spcBef>
                <a:spcPct val="0"/>
              </a:spcBef>
              <a:spcAft>
                <a:spcPct val="0"/>
              </a:spcAft>
            </a:pPr>
            <a:r>
              <a:rPr lang="es-UY" sz="2000" dirty="0">
                <a:solidFill>
                  <a:srgbClr val="333333"/>
                </a:solidFill>
              </a:rPr>
              <a:t>Ubicación y uso de equipo de emergencia común.</a:t>
            </a:r>
          </a:p>
          <a:p>
            <a:pPr eaLnBrk="0" fontAlgn="base" hangingPunct="0">
              <a:lnSpc>
                <a:spcPct val="100000"/>
              </a:lnSpc>
              <a:spcBef>
                <a:spcPct val="0"/>
              </a:spcBef>
              <a:spcAft>
                <a:spcPct val="0"/>
              </a:spcAft>
            </a:pPr>
            <a:r>
              <a:rPr lang="es-UY" sz="2000" dirty="0">
                <a:solidFill>
                  <a:srgbClr val="333333"/>
                </a:solidFill>
              </a:rPr>
              <a:t>Procedimientos de apagado de emergencia.</a:t>
            </a:r>
          </a:p>
          <a:p>
            <a:pPr marL="0" indent="0">
              <a:buNone/>
            </a:pPr>
            <a:endParaRPr lang="en-US" sz="1800"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Tree>
    <p:extLst>
      <p:ext uri="{BB962C8B-B14F-4D97-AF65-F5344CB8AC3E}">
        <p14:creationId xmlns:p14="http://schemas.microsoft.com/office/powerpoint/2010/main" val="3400890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s-UY" dirty="0"/>
              <a:t>Revisión, coordinación y actualización del plan</a:t>
            </a:r>
          </a:p>
          <a:p>
            <a:r>
              <a:rPr lang="es-UY" sz="2400" dirty="0"/>
              <a:t>Una vez que usted ha completado su plan de acción de emergencia, revíselo minuciosamente con sus empleados y publíquelo en un área a la cual todos los empleados pueden acceder.</a:t>
            </a:r>
          </a:p>
          <a:p>
            <a:r>
              <a:rPr lang="es-UY" sz="2400" dirty="0"/>
              <a:t>El empleador debe repasar con cada empleado en el momento de la asignación inicial aquellas partes del plan de acción de emergencia (EAP) y del plan de prevención de incendios (FPP) que el empleado debe saber para protegerse en caso de una emergencia. </a:t>
            </a:r>
          </a:p>
          <a:p>
            <a:r>
              <a:rPr lang="es-UY" sz="2400" dirty="0"/>
              <a:t>Los planes escritos deben estar disponibles para los empleados y conservarse en el lugar de trabajo. Los empleadores con 10 empleados o menos pueden comunicar los planes oralmente. [</a:t>
            </a:r>
            <a:r>
              <a:rPr lang="es-UY" sz="2400" dirty="0">
                <a:hlinkClick r:id="rId3" tooltip="29 CFR 1910.38(b)"/>
              </a:rPr>
              <a:t>29 CFR 1910.38(b)</a:t>
            </a:r>
            <a:r>
              <a:rPr lang="es-UY" sz="2400" dirty="0"/>
              <a:t> y </a:t>
            </a:r>
            <a:r>
              <a:rPr lang="es-UY" sz="2400" dirty="0">
                <a:hlinkClick r:id="rId4" tooltip="29 CFR 1910.39(b)"/>
              </a:rPr>
              <a:t>29 CFR 1910.39(b)</a:t>
            </a:r>
            <a:r>
              <a:rPr lang="es-UY" sz="2400" dirty="0"/>
              <a:t>]</a:t>
            </a:r>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Tree>
    <p:extLst>
      <p:ext uri="{BB962C8B-B14F-4D97-AF65-F5344CB8AC3E}">
        <p14:creationId xmlns:p14="http://schemas.microsoft.com/office/powerpoint/2010/main" val="679853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590327"/>
            <a:ext cx="10515600" cy="4351338"/>
          </a:xfrm>
        </p:spPr>
        <p:txBody>
          <a:bodyPr>
            <a:normAutofit/>
          </a:bodyPr>
          <a:lstStyle/>
          <a:p>
            <a:pPr marL="0" indent="0">
              <a:buNone/>
            </a:pPr>
            <a:r>
              <a:rPr lang="es-UY" dirty="0"/>
              <a:t>Revisión, coordinación y actualización del plan</a:t>
            </a:r>
          </a:p>
          <a:p>
            <a:r>
              <a:rPr lang="es-UY" sz="2400" dirty="0"/>
              <a:t>Los planes también deben ser revisados con otras compañías o grupos de empleados en su edificio para asegurarse de que sus esfuerzos se coordinarán con los suyos, mejorando la efectividad de su plan. </a:t>
            </a:r>
          </a:p>
          <a:p>
            <a:r>
              <a:rPr lang="es-UY" sz="2400" dirty="0"/>
              <a:t>Además, si usted se respalda en la asistencia de servicios locales de primera respuesta ante emergencias tal como el departamento de bomberos, equipos locales de HAZMAT (materiales peligrosos) u otros servicios de primera respuesta externos, puede que le resulte útil revisar y coordinar sus planes de emergencia con estas organizaciones. Esto garantiza que usted es consciente de las capacidades de estos equipos de primera respuesta externos y que ellos saben lo que usted espera de ellos.</a:t>
            </a:r>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Tree>
    <p:extLst>
      <p:ext uri="{BB962C8B-B14F-4D97-AF65-F5344CB8AC3E}">
        <p14:creationId xmlns:p14="http://schemas.microsoft.com/office/powerpoint/2010/main" val="3359553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Procedimientos</a:t>
            </a:r>
            <a:r>
              <a:rPr lang="en-US" dirty="0"/>
              <a:t> de </a:t>
            </a:r>
            <a:r>
              <a:rPr lang="en-US" dirty="0" err="1"/>
              <a:t>emergencia</a:t>
            </a:r>
            <a:endParaRPr lang="en-US" dirty="0"/>
          </a:p>
        </p:txBody>
      </p:sp>
      <p:sp>
        <p:nvSpPr>
          <p:cNvPr id="3" name="Content Placeholder 2"/>
          <p:cNvSpPr>
            <a:spLocks noGrp="1"/>
          </p:cNvSpPr>
          <p:nvPr>
            <p:ph idx="1"/>
          </p:nvPr>
        </p:nvSpPr>
        <p:spPr>
          <a:xfrm>
            <a:off x="838200" y="1590327"/>
            <a:ext cx="10515600" cy="4351338"/>
          </a:xfrm>
        </p:spPr>
        <p:txBody>
          <a:bodyPr>
            <a:normAutofit fontScale="92500"/>
          </a:bodyPr>
          <a:lstStyle/>
          <a:p>
            <a:pPr marL="0" indent="0">
              <a:buNone/>
            </a:pPr>
            <a:r>
              <a:rPr lang="es-UY" sz="3200" dirty="0"/>
              <a:t>Revisión, coordinación y actualización del plan</a:t>
            </a:r>
          </a:p>
          <a:p>
            <a:r>
              <a:rPr lang="es-UY" sz="2400" dirty="0"/>
              <a:t>Las operaciones y el personal cambian frecuentemente y un plan desactualizado será de poca utilidad en una emergencia. </a:t>
            </a:r>
          </a:p>
          <a:p>
            <a:r>
              <a:rPr lang="es-UY" sz="2400" dirty="0"/>
              <a:t>Usted debe revisar el contenido de su plan con regularidad y actualizarlo cada vez que cambian las responsabilidades o acciones de emergencia de un empleado, o cuando hay un cambio en el plano o diseño de las instalaciones, equipamiento nuevo, materiales peligrosos o se introducen procesos que afectan las rutas de evacuación, o se introducen nuevos tipos de peligros que requieren acciones especiales. </a:t>
            </a:r>
          </a:p>
          <a:p>
            <a:r>
              <a:rPr lang="es-UY" sz="2400" dirty="0"/>
              <a:t>El ítem desactualizado más común en los planes es la información de contacto de la instalación y empresa. Considere ubicar esta información importante en una hoja separada en la parte delantera del plan de modo que se pueda actualizar fácilmente</a:t>
            </a:r>
            <a:r>
              <a:rPr lang="en-US" sz="2400" dirty="0"/>
              <a:t>.</a:t>
            </a:r>
          </a:p>
          <a:p>
            <a:pPr marL="0" indent="0">
              <a:buNone/>
            </a:pPr>
            <a:endParaRPr lang="en-US" sz="1800" dirty="0"/>
          </a:p>
        </p:txBody>
      </p:sp>
      <p:sp>
        <p:nvSpPr>
          <p:cNvPr id="4" name="Rectangle 1"/>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Individual roles and responsibilities.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Threats, hazards, and protective actions.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Notification, warning, and communications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Means for locating family members in an emergency.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333333"/>
                </a:solidFill>
                <a:effectLst/>
                <a:latin typeface="Helvetica Neue"/>
              </a:rPr>
              <a:t>Emergency response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Evacuation, shelter, and accountability procedures.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Location and use of common emergency equipment.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000" b="0" i="0" u="none" strike="noStrike" cap="none" normalizeH="0" baseline="0" dirty="0">
                <a:ln>
                  <a:noFill/>
                </a:ln>
                <a:solidFill>
                  <a:srgbClr val="333333"/>
                </a:solidFill>
                <a:effectLst/>
                <a:latin typeface="Helvetica Neue"/>
              </a:rPr>
              <a:t>Emergency shutdown procedures.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800" b="0" i="0" u="none" strike="noStrike" cap="none" normalizeH="0" baseline="0" dirty="0">
              <a:ln>
                <a:noFill/>
              </a:ln>
              <a:solidFill>
                <a:srgbClr val="333333"/>
              </a:solidFill>
              <a:effectLst/>
              <a:latin typeface="Helvetica Neue"/>
            </a:endParaRPr>
          </a:p>
        </p:txBody>
      </p:sp>
    </p:spTree>
    <p:extLst>
      <p:ext uri="{BB962C8B-B14F-4D97-AF65-F5344CB8AC3E}">
        <p14:creationId xmlns:p14="http://schemas.microsoft.com/office/powerpoint/2010/main" val="3554231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title="Emergency Evacuation Route Map"/>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533400" y="2007163"/>
            <a:ext cx="5181600" cy="3988261"/>
          </a:xfrm>
        </p:spPr>
      </p:pic>
      <p:sp>
        <p:nvSpPr>
          <p:cNvPr id="5" name="Content Placeholder 4"/>
          <p:cNvSpPr>
            <a:spLocks noGrp="1"/>
          </p:cNvSpPr>
          <p:nvPr>
            <p:ph sz="half" idx="2"/>
          </p:nvPr>
        </p:nvSpPr>
        <p:spPr>
          <a:xfrm>
            <a:off x="5826369" y="1825625"/>
            <a:ext cx="6060831" cy="4351338"/>
          </a:xfrm>
        </p:spPr>
        <p:txBody>
          <a:bodyPr>
            <a:normAutofit/>
          </a:bodyPr>
          <a:lstStyle/>
          <a:p>
            <a:pPr marL="0" indent="0">
              <a:buNone/>
            </a:pPr>
            <a:r>
              <a:rPr lang="es-UY" dirty="0"/>
              <a:t>Plan de Acción de Emergencia (EAP)</a:t>
            </a:r>
          </a:p>
          <a:p>
            <a:pPr marL="0" indent="0">
              <a:buNone/>
            </a:pPr>
            <a:r>
              <a:rPr lang="es-UY" sz="1800" dirty="0"/>
              <a:t>Cuando es necesaria una evacuación, usted necesitará personas responsables y capacitadas que pueden supervisor y coordinar actividades para asegurar una evacuación segura y exitosa. Un EAP solo será útil si su contenido está actualizado y los empleados tienen la suficiente educación y capacitación antes de una evacuación real. </a:t>
            </a:r>
          </a:p>
          <a:p>
            <a:pPr lvl="1"/>
            <a:r>
              <a:rPr lang="es-UY" sz="1800" dirty="0"/>
              <a:t>Tenga un plan para todos los escenarios posibles</a:t>
            </a:r>
          </a:p>
          <a:p>
            <a:pPr lvl="1"/>
            <a:r>
              <a:rPr lang="es-UY" sz="1800" dirty="0"/>
              <a:t>Capacite en función del plan</a:t>
            </a:r>
          </a:p>
          <a:p>
            <a:pPr lvl="1"/>
            <a:r>
              <a:rPr lang="es-UY" sz="1800" dirty="0"/>
              <a:t>Revise y actualice según sea necesario</a:t>
            </a:r>
          </a:p>
        </p:txBody>
      </p:sp>
      <p:sp>
        <p:nvSpPr>
          <p:cNvPr id="2" name="Title 1"/>
          <p:cNvSpPr>
            <a:spLocks noGrp="1"/>
          </p:cNvSpPr>
          <p:nvPr>
            <p:ph type="title"/>
          </p:nvPr>
        </p:nvSpPr>
        <p:spPr/>
        <p:txBody>
          <a:bodyPr>
            <a:normAutofit/>
          </a:bodyPr>
          <a:lstStyle/>
          <a:p>
            <a:r>
              <a:rPr lang="es-UY" sz="4000" dirty="0"/>
              <a:t>Planes de evacuación de emergencia – medios de egreso</a:t>
            </a:r>
          </a:p>
        </p:txBody>
      </p:sp>
    </p:spTree>
    <p:extLst>
      <p:ext uri="{BB962C8B-B14F-4D97-AF65-F5344CB8AC3E}">
        <p14:creationId xmlns:p14="http://schemas.microsoft.com/office/powerpoint/2010/main" val="3673122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t>¡¡FUEGO!! </a:t>
            </a:r>
            <a:r>
              <a:rPr lang="en-US" sz="4000" dirty="0"/>
              <a:t>Plan de </a:t>
            </a:r>
            <a:r>
              <a:rPr lang="en-US" sz="4000" dirty="0" err="1"/>
              <a:t>acción</a:t>
            </a:r>
            <a:r>
              <a:rPr lang="en-US" sz="4000" dirty="0"/>
              <a:t> de </a:t>
            </a:r>
            <a:r>
              <a:rPr lang="en-US" sz="4000" dirty="0" err="1"/>
              <a:t>emergencia</a:t>
            </a:r>
            <a:r>
              <a:rPr lang="en-US" sz="4000" dirty="0"/>
              <a:t>: </a:t>
            </a:r>
            <a:r>
              <a:rPr lang="en-US" sz="4000" dirty="0" err="1"/>
              <a:t>Luchar</a:t>
            </a:r>
            <a:r>
              <a:rPr lang="en-US" sz="4000" dirty="0"/>
              <a:t> o </a:t>
            </a:r>
            <a:r>
              <a:rPr lang="en-US" sz="4000" dirty="0" err="1"/>
              <a:t>huir</a:t>
            </a:r>
            <a:endParaRPr lang="en-US" sz="4000" dirty="0"/>
          </a:p>
        </p:txBody>
      </p:sp>
      <p:sp>
        <p:nvSpPr>
          <p:cNvPr id="4" name="Content Placeholder 3"/>
          <p:cNvSpPr>
            <a:spLocks noGrp="1"/>
          </p:cNvSpPr>
          <p:nvPr>
            <p:ph idx="1"/>
          </p:nvPr>
        </p:nvSpPr>
        <p:spPr/>
        <p:txBody>
          <a:bodyPr>
            <a:normAutofit fontScale="85000" lnSpcReduction="20000"/>
          </a:bodyPr>
          <a:lstStyle/>
          <a:p>
            <a:r>
              <a:rPr lang="es-UY" dirty="0"/>
              <a:t>Un incendio es el tipo de emergencia más común para la cual debe planear una pequeña empresa. </a:t>
            </a:r>
          </a:p>
          <a:p>
            <a:r>
              <a:rPr lang="es-UY" dirty="0"/>
              <a:t>Una decisión fundamental cuando se planifica es decidir si los empleados deben combatir un incendio pequeño con un extintor portátil de incendios o simplemente evacuar.  </a:t>
            </a:r>
          </a:p>
          <a:p>
            <a:r>
              <a:rPr lang="es-UY" dirty="0"/>
              <a:t>Los incendios pequeños a menudo pueden ser apagados rápidamente por un empleado bien capacitado con un extintor portátil de incendios. </a:t>
            </a:r>
          </a:p>
          <a:p>
            <a:r>
              <a:rPr lang="es-UY" dirty="0"/>
              <a:t>Sin embargo, para hacer esto de forma segura, el empleado debe comprender el uso y limitación de un extintor portátil de incendios y los peligros asociados a la lucha contra el fuego. </a:t>
            </a:r>
          </a:p>
          <a:p>
            <a:r>
              <a:rPr lang="es-UY" dirty="0"/>
              <a:t>Los planes de evacuación que designan o requieren que algunos o todos los empleados luchen contra el fuego con extintores portátiles de incendio aumentan el nivel de complejidad del plan y el nivel de capacitación que se debe proporcionar a los empleados</a:t>
            </a:r>
            <a:r>
              <a:rPr lang="en-US" dirty="0"/>
              <a:t>.</a:t>
            </a:r>
          </a:p>
        </p:txBody>
      </p:sp>
    </p:spTree>
    <p:extLst>
      <p:ext uri="{BB962C8B-B14F-4D97-AF65-F5344CB8AC3E}">
        <p14:creationId xmlns:p14="http://schemas.microsoft.com/office/powerpoint/2010/main" val="3889913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t>¡¡FUEGO!! </a:t>
            </a:r>
            <a:r>
              <a:rPr lang="en-US" sz="4000" dirty="0"/>
              <a:t>Plan de </a:t>
            </a:r>
            <a:r>
              <a:rPr lang="en-US" sz="4000" dirty="0" err="1"/>
              <a:t>acción</a:t>
            </a:r>
            <a:r>
              <a:rPr lang="en-US" sz="4000" dirty="0"/>
              <a:t> de </a:t>
            </a:r>
            <a:r>
              <a:rPr lang="en-US" sz="4000" dirty="0" err="1"/>
              <a:t>emergencia</a:t>
            </a:r>
            <a:r>
              <a:rPr lang="en-US" sz="4000" dirty="0"/>
              <a:t>: </a:t>
            </a:r>
            <a:r>
              <a:rPr lang="en-US" sz="4000" dirty="0" err="1"/>
              <a:t>Luchar</a:t>
            </a:r>
            <a:r>
              <a:rPr lang="en-US" sz="4000" dirty="0"/>
              <a:t> o </a:t>
            </a:r>
            <a:r>
              <a:rPr lang="en-US" sz="4000" dirty="0" err="1"/>
              <a:t>huir</a:t>
            </a:r>
            <a:endParaRPr lang="en-US" sz="4000" dirty="0"/>
          </a:p>
        </p:txBody>
      </p:sp>
      <p:sp>
        <p:nvSpPr>
          <p:cNvPr id="4" name="Content Placeholder 3"/>
          <p:cNvSpPr>
            <a:spLocks noGrp="1"/>
          </p:cNvSpPr>
          <p:nvPr>
            <p:ph idx="1"/>
          </p:nvPr>
        </p:nvSpPr>
        <p:spPr/>
        <p:txBody>
          <a:bodyPr>
            <a:normAutofit fontScale="85000" lnSpcReduction="10000"/>
          </a:bodyPr>
          <a:lstStyle/>
          <a:p>
            <a:r>
              <a:rPr lang="es-UY" dirty="0"/>
              <a:t>Escoger evacuar el lugar de trabajo en vez de proporcionar extintores de incendio para que los empleados usen para combatir el fuego minimizará de forma más efectiva el potencial de lesiones de los empleados relacionadas con el fuego. </a:t>
            </a:r>
          </a:p>
          <a:p>
            <a:r>
              <a:rPr lang="es-UY" dirty="0"/>
              <a:t>Además, capacitar a los empleados en el uso de </a:t>
            </a:r>
            <a:r>
              <a:rPr lang="es-UY" dirty="0">
                <a:hlinkClick r:id="rId3" tooltip="fire extinguishers"/>
              </a:rPr>
              <a:t>Extintores de incendio</a:t>
            </a:r>
            <a:r>
              <a:rPr lang="es-UY" dirty="0"/>
              <a:t> y mantenerlos requiere recursos considerables. </a:t>
            </a:r>
          </a:p>
          <a:p>
            <a:r>
              <a:rPr lang="es-UY" dirty="0"/>
              <a:t>Usted puede escoger evacuar durante un incendio en vez de proporcionar extintores, si escoge proporcionar extintores debe ubicarlos e identificarlos correctamente, inspeccionarlos y mantenerlos y capacitar a los empleados para que los usen de forma eficaz y SEGURA.  Entonces incluya el último punto.</a:t>
            </a:r>
          </a:p>
          <a:p>
            <a:r>
              <a:rPr lang="es-UY" dirty="0"/>
              <a:t>No obstante, otros factores, tal como la disponibilidad de un departamento de bomberos público o la vulnerabilidad de las </a:t>
            </a:r>
            <a:r>
              <a:rPr lang="es-UY" dirty="0">
                <a:hlinkClick r:id="rId4" tooltip="egress routes"/>
              </a:rPr>
              <a:t>rutas de egreso</a:t>
            </a:r>
            <a:r>
              <a:rPr lang="es-UY" dirty="0"/>
              <a:t>, tendrán que ver con esta decisión</a:t>
            </a:r>
            <a:r>
              <a:rPr lang="en-US" dirty="0"/>
              <a:t>.</a:t>
            </a:r>
          </a:p>
          <a:p>
            <a:endParaRPr lang="en-US" dirty="0"/>
          </a:p>
        </p:txBody>
      </p:sp>
    </p:spTree>
    <p:extLst>
      <p:ext uri="{BB962C8B-B14F-4D97-AF65-F5344CB8AC3E}">
        <p14:creationId xmlns:p14="http://schemas.microsoft.com/office/powerpoint/2010/main" val="1845392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Plan de </a:t>
            </a:r>
            <a:r>
              <a:rPr lang="en-US" sz="4000" dirty="0" err="1"/>
              <a:t>acción</a:t>
            </a:r>
            <a:r>
              <a:rPr lang="en-US" sz="4000" dirty="0"/>
              <a:t> de </a:t>
            </a:r>
            <a:r>
              <a:rPr lang="en-US" sz="4000" dirty="0" err="1"/>
              <a:t>emergencia</a:t>
            </a:r>
            <a:r>
              <a:rPr lang="en-US" sz="4000" dirty="0"/>
              <a:t>: </a:t>
            </a:r>
            <a:r>
              <a:rPr lang="en-US" sz="4000" dirty="0" err="1"/>
              <a:t>Luchar</a:t>
            </a:r>
            <a:r>
              <a:rPr lang="en-US" sz="4000" dirty="0"/>
              <a:t> o </a:t>
            </a:r>
            <a:r>
              <a:rPr lang="en-US" sz="4000" dirty="0" err="1"/>
              <a:t>huir</a:t>
            </a:r>
            <a:endParaRPr lang="en-US" sz="4000" dirty="0"/>
          </a:p>
        </p:txBody>
      </p:sp>
      <p:sp>
        <p:nvSpPr>
          <p:cNvPr id="3" name="Content Placeholder 2"/>
          <p:cNvSpPr>
            <a:spLocks noGrp="1"/>
          </p:cNvSpPr>
          <p:nvPr>
            <p:ph sz="half" idx="1"/>
          </p:nvPr>
        </p:nvSpPr>
        <p:spPr/>
        <p:txBody>
          <a:bodyPr>
            <a:normAutofit fontScale="70000" lnSpcReduction="20000"/>
          </a:bodyPr>
          <a:lstStyle/>
          <a:p>
            <a:pPr marL="0" indent="0">
              <a:buNone/>
            </a:pPr>
            <a:r>
              <a:rPr lang="es-UY" b="1" u="sng" dirty="0"/>
              <a:t>Opción 1</a:t>
            </a:r>
          </a:p>
          <a:p>
            <a:pPr marL="0" indent="0">
              <a:buNone/>
            </a:pPr>
            <a:r>
              <a:rPr lang="es-UY" dirty="0"/>
              <a:t>Evacuación total de empleados del lugar de trabajo inmediatamente cuando suena la alarma. Nadie está autorizado a usar extintores portátiles de incendio disponibles.</a:t>
            </a:r>
          </a:p>
          <a:p>
            <a:pPr marL="0" indent="0">
              <a:buNone/>
            </a:pPr>
            <a:endParaRPr lang="es-UY" dirty="0"/>
          </a:p>
          <a:p>
            <a:pPr marL="0" indent="0">
              <a:buNone/>
            </a:pPr>
            <a:r>
              <a:rPr lang="es-UY" b="1" u="sng" dirty="0"/>
              <a:t>Requisito</a:t>
            </a:r>
          </a:p>
          <a:p>
            <a:pPr marL="0" indent="0">
              <a:buNone/>
            </a:pPr>
            <a:r>
              <a:rPr lang="es-UY" dirty="0"/>
              <a:t>Establezca un plan de acción de emergencia, plan de prevención de incendios y capacite a los empleados en consecuencia. No existen extintores y no se requiere los mismos.</a:t>
            </a:r>
          </a:p>
        </p:txBody>
      </p:sp>
      <p:sp>
        <p:nvSpPr>
          <p:cNvPr id="5" name="Content Placeholder 4"/>
          <p:cNvSpPr>
            <a:spLocks noGrp="1"/>
          </p:cNvSpPr>
          <p:nvPr>
            <p:ph sz="half" idx="2"/>
          </p:nvPr>
        </p:nvSpPr>
        <p:spPr/>
        <p:txBody>
          <a:bodyPr>
            <a:normAutofit fontScale="70000" lnSpcReduction="20000"/>
          </a:bodyPr>
          <a:lstStyle/>
          <a:p>
            <a:pPr marL="0" indent="0">
              <a:buNone/>
            </a:pPr>
            <a:r>
              <a:rPr lang="es-UY" b="1" u="sng" dirty="0"/>
              <a:t>Opción 2</a:t>
            </a:r>
          </a:p>
          <a:p>
            <a:pPr marL="0" indent="0">
              <a:buNone/>
            </a:pPr>
            <a:r>
              <a:rPr lang="es-UY" dirty="0"/>
              <a:t>Los empleados designados están autorizados a usar extintores portátiles de incendio para combatir el fuego. Los demás empleados deben evacuar el lugar de trabajo inmediatamente cuando suena la alarma.</a:t>
            </a:r>
          </a:p>
          <a:p>
            <a:pPr marL="0" indent="0">
              <a:buNone/>
            </a:pPr>
            <a:endParaRPr lang="es-UY" dirty="0"/>
          </a:p>
          <a:p>
            <a:pPr marL="0" indent="0">
              <a:buNone/>
            </a:pPr>
            <a:r>
              <a:rPr lang="es-UY" b="1" u="sng" dirty="0"/>
              <a:t>Requisito</a:t>
            </a:r>
          </a:p>
          <a:p>
            <a:pPr marL="0" indent="0">
              <a:buNone/>
            </a:pPr>
            <a:r>
              <a:rPr lang="es-UY" dirty="0"/>
              <a:t>Establezca un plan de acción de emergencia y capacite a los empleados en consecuencia. Cumpla con todos los requisitos generales de extintores de incendio y además capacite anualmente a los empleados designados en el uso de extintores de incendio. Los extintores de incendio en el lugar de trabajo deben ser inspeccionados, testeados y mantenidos</a:t>
            </a:r>
            <a:r>
              <a:rPr lang="en-US" dirty="0"/>
              <a:t>.</a:t>
            </a:r>
          </a:p>
        </p:txBody>
      </p:sp>
    </p:spTree>
    <p:extLst>
      <p:ext uri="{BB962C8B-B14F-4D97-AF65-F5344CB8AC3E}">
        <p14:creationId xmlns:p14="http://schemas.microsoft.com/office/powerpoint/2010/main" val="1351126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Plan de </a:t>
            </a:r>
            <a:r>
              <a:rPr lang="en-US" sz="4000" dirty="0" err="1"/>
              <a:t>acción</a:t>
            </a:r>
            <a:r>
              <a:rPr lang="en-US" sz="4000" dirty="0"/>
              <a:t> de </a:t>
            </a:r>
            <a:r>
              <a:rPr lang="en-US" sz="4000" dirty="0" err="1"/>
              <a:t>emergencia</a:t>
            </a:r>
            <a:r>
              <a:rPr lang="en-US" sz="4000" dirty="0"/>
              <a:t>: </a:t>
            </a:r>
            <a:r>
              <a:rPr lang="en-US" sz="4000" dirty="0" err="1"/>
              <a:t>Luchar</a:t>
            </a:r>
            <a:r>
              <a:rPr lang="en-US" sz="4000" dirty="0"/>
              <a:t> o </a:t>
            </a:r>
            <a:r>
              <a:rPr lang="en-US" sz="4000" dirty="0" err="1"/>
              <a:t>huir</a:t>
            </a:r>
            <a:endParaRPr lang="en-US" sz="4000" dirty="0"/>
          </a:p>
        </p:txBody>
      </p:sp>
      <p:sp>
        <p:nvSpPr>
          <p:cNvPr id="3" name="Content Placeholder 2"/>
          <p:cNvSpPr>
            <a:spLocks noGrp="1"/>
          </p:cNvSpPr>
          <p:nvPr>
            <p:ph sz="half" idx="1"/>
          </p:nvPr>
        </p:nvSpPr>
        <p:spPr/>
        <p:txBody>
          <a:bodyPr>
            <a:normAutofit fontScale="70000" lnSpcReduction="20000"/>
          </a:bodyPr>
          <a:lstStyle/>
          <a:p>
            <a:pPr marL="0" indent="0">
              <a:buNone/>
            </a:pPr>
            <a:r>
              <a:rPr lang="es-UY" b="1" u="sng" dirty="0"/>
              <a:t>Opción 3</a:t>
            </a:r>
          </a:p>
          <a:p>
            <a:pPr marL="0" indent="0">
              <a:buNone/>
            </a:pPr>
            <a:r>
              <a:rPr lang="es-UY" dirty="0"/>
              <a:t>Todos los empleados están autorizados a usar extintores portátiles de incendio para combatir incendios.</a:t>
            </a:r>
          </a:p>
          <a:p>
            <a:pPr marL="0" indent="0">
              <a:buNone/>
            </a:pPr>
            <a:endParaRPr lang="es-UY" dirty="0"/>
          </a:p>
          <a:p>
            <a:pPr marL="0" indent="0">
              <a:buNone/>
            </a:pPr>
            <a:r>
              <a:rPr lang="es-UY" b="1" u="sng" dirty="0"/>
              <a:t>Requisito</a:t>
            </a:r>
          </a:p>
          <a:p>
            <a:pPr marL="0" indent="0">
              <a:buNone/>
            </a:pPr>
            <a:r>
              <a:rPr lang="es-UY" dirty="0"/>
              <a:t>Si </a:t>
            </a:r>
            <a:r>
              <a:rPr lang="es-UY" i="1" dirty="0"/>
              <a:t>algún </a:t>
            </a:r>
            <a:r>
              <a:rPr lang="es-UY" dirty="0"/>
              <a:t>empleado estará evacuando, establezca un plan de acción de emergencia y capacite a los empleados en consecuencia. Cumpla con todos los requisitos generales de extintores de incendios y además capacite anualmente a todos los empleados en el uso de extintores de incendio. Los extintores de incendio en el lugar de trabajo deben ser inspeccionados, testeados y mantenidos. </a:t>
            </a:r>
          </a:p>
        </p:txBody>
      </p:sp>
      <p:sp>
        <p:nvSpPr>
          <p:cNvPr id="5" name="Content Placeholder 4"/>
          <p:cNvSpPr>
            <a:spLocks noGrp="1"/>
          </p:cNvSpPr>
          <p:nvPr>
            <p:ph sz="half" idx="2"/>
          </p:nvPr>
        </p:nvSpPr>
        <p:spPr/>
        <p:txBody>
          <a:bodyPr>
            <a:normAutofit fontScale="70000" lnSpcReduction="20000"/>
          </a:bodyPr>
          <a:lstStyle/>
          <a:p>
            <a:pPr marL="0" indent="0">
              <a:buNone/>
            </a:pPr>
            <a:r>
              <a:rPr lang="es-UY" b="1" u="sng" dirty="0"/>
              <a:t>Opción 4</a:t>
            </a:r>
          </a:p>
          <a:p>
            <a:pPr marL="0" indent="0">
              <a:buNone/>
            </a:pPr>
            <a:r>
              <a:rPr lang="es-UY" dirty="0"/>
              <a:t>Se proporcionan extintores, pero no están destinados al uso de los empleados.</a:t>
            </a:r>
          </a:p>
          <a:p>
            <a:pPr marL="0" indent="0">
              <a:buNone/>
            </a:pPr>
            <a:endParaRPr lang="es-UY" dirty="0"/>
          </a:p>
          <a:p>
            <a:pPr marL="0" indent="0">
              <a:buNone/>
            </a:pPr>
            <a:r>
              <a:rPr lang="es-UY" b="1" u="sng" dirty="0"/>
              <a:t>Requisito</a:t>
            </a:r>
          </a:p>
          <a:p>
            <a:pPr marL="0" indent="0">
              <a:buNone/>
            </a:pPr>
            <a:r>
              <a:rPr lang="es-UY" dirty="0"/>
              <a:t>Establezca un plan de acción de emergencia, plan de prevención de incendios y capacite a los empleados en consecuencia. Si se dejan extintores de incendio en el lugar de trabajo, los mismos deben ser inspeccionados, testeados y mantenidos. Se proporcionan extintores, pero no están destinados al uso de los empleados.</a:t>
            </a:r>
          </a:p>
        </p:txBody>
      </p:sp>
    </p:spTree>
    <p:extLst>
      <p:ext uri="{BB962C8B-B14F-4D97-AF65-F5344CB8AC3E}">
        <p14:creationId xmlns:p14="http://schemas.microsoft.com/office/powerpoint/2010/main" val="2676263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Procedimientos de emergencia: preguntas a considerar</a:t>
            </a:r>
            <a:endParaRPr lang="es-UY" sz="4000" dirty="0"/>
          </a:p>
        </p:txBody>
      </p:sp>
      <p:sp>
        <p:nvSpPr>
          <p:cNvPr id="3" name="Content Placeholder 2"/>
          <p:cNvSpPr>
            <a:spLocks noGrp="1"/>
          </p:cNvSpPr>
          <p:nvPr>
            <p:ph idx="1"/>
          </p:nvPr>
        </p:nvSpPr>
        <p:spPr/>
        <p:txBody>
          <a:bodyPr>
            <a:normAutofit fontScale="92500" lnSpcReduction="10000"/>
          </a:bodyPr>
          <a:lstStyle/>
          <a:p>
            <a:r>
              <a:rPr lang="en-US" dirty="0"/>
              <a:t>¿</a:t>
            </a:r>
            <a:r>
              <a:rPr lang="es-UY" dirty="0"/>
              <a:t>El Plan de Prevención de Incendios y el Plan de Acción de Emergencia cumplen con las pautas reglamentarias?</a:t>
            </a:r>
          </a:p>
          <a:p>
            <a:r>
              <a:rPr lang="es-UY" dirty="0"/>
              <a:t>¿Han sido todos los empleados capacitados en el Plan de Prevención de Incendios y el Plan de Acción de Emergencia al menos anualmente?</a:t>
            </a:r>
          </a:p>
          <a:p>
            <a:r>
              <a:rPr lang="es-UY" dirty="0"/>
              <a:t>¿Se realizan simulacros de emergencia al menos anualmente en todos los turnos con publicación de planos de Emergencia y Evacuación?</a:t>
            </a:r>
          </a:p>
          <a:p>
            <a:r>
              <a:rPr lang="es-UY" dirty="0"/>
              <a:t>¿Se ha capacitado anualmente a todos los empleados en el uso de extintores (incluyendo capacitación práctica)?</a:t>
            </a:r>
          </a:p>
          <a:p>
            <a:r>
              <a:rPr lang="es-UY" dirty="0"/>
              <a:t>¿La instalación tiene un Plan de Gestión de Pilas efectivo?</a:t>
            </a:r>
          </a:p>
          <a:p>
            <a:r>
              <a:rPr lang="es-UY" dirty="0"/>
              <a:t>¿Se maximiza el acceso del departamento de bomberos a todas las áreas de la instalación en todo momento</a:t>
            </a:r>
            <a:r>
              <a:rPr lang="en-US" dirty="0"/>
              <a:t>?</a:t>
            </a:r>
          </a:p>
        </p:txBody>
      </p:sp>
    </p:spTree>
    <p:extLst>
      <p:ext uri="{BB962C8B-B14F-4D97-AF65-F5344CB8AC3E}">
        <p14:creationId xmlns:p14="http://schemas.microsoft.com/office/powerpoint/2010/main" val="376716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dirty="0"/>
              <a:t>Examen previo</a:t>
            </a:r>
          </a:p>
          <a:p>
            <a:pPr marL="0" indent="0" algn="ctr">
              <a:buNone/>
            </a:pPr>
            <a:endParaRPr lang="es-UY" sz="3600" dirty="0"/>
          </a:p>
          <a:p>
            <a:pPr marL="0" indent="0" algn="ctr">
              <a:buNone/>
            </a:pPr>
            <a:r>
              <a:rPr lang="es-UY" sz="3600" dirty="0"/>
              <a:t>Escoja la MEJOR respuesta</a:t>
            </a:r>
          </a:p>
          <a:p>
            <a:endParaRPr lang="en-US" dirty="0"/>
          </a:p>
        </p:txBody>
      </p:sp>
    </p:spTree>
    <p:extLst>
      <p:ext uri="{BB962C8B-B14F-4D97-AF65-F5344CB8AC3E}">
        <p14:creationId xmlns:p14="http://schemas.microsoft.com/office/powerpoint/2010/main" val="3991945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err="1"/>
              <a:t>Métodos</a:t>
            </a:r>
            <a:r>
              <a:rPr lang="en-US" sz="3600" b="1" u="sng" dirty="0"/>
              <a:t> de </a:t>
            </a:r>
            <a:r>
              <a:rPr lang="en-US" sz="3600" b="1" u="sng" dirty="0" err="1"/>
              <a:t>supresión</a:t>
            </a:r>
            <a:r>
              <a:rPr lang="en-US" sz="3600" b="1" u="sng" dirty="0"/>
              <a:t> de </a:t>
            </a:r>
            <a:r>
              <a:rPr lang="en-US" sz="3600" b="1" u="sng" dirty="0" err="1"/>
              <a:t>incendios</a:t>
            </a:r>
            <a:endParaRPr lang="en-US" sz="3600" b="1" u="sng" dirty="0"/>
          </a:p>
          <a:p>
            <a:pPr marL="0" indent="0" algn="ctr">
              <a:buNone/>
            </a:pPr>
            <a:endParaRPr lang="en-US" sz="3600" dirty="0"/>
          </a:p>
          <a:p>
            <a:endParaRPr lang="en-US" dirty="0"/>
          </a:p>
        </p:txBody>
      </p:sp>
    </p:spTree>
    <p:extLst>
      <p:ext uri="{BB962C8B-B14F-4D97-AF65-F5344CB8AC3E}">
        <p14:creationId xmlns:p14="http://schemas.microsoft.com/office/powerpoint/2010/main" val="1422053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Sistemas</a:t>
            </a:r>
            <a:r>
              <a:rPr lang="en-US" dirty="0"/>
              <a:t> de </a:t>
            </a:r>
            <a:r>
              <a:rPr lang="en-US" dirty="0" err="1"/>
              <a:t>Protección</a:t>
            </a:r>
            <a:endParaRPr lang="en-US" dirty="0"/>
          </a:p>
        </p:txBody>
      </p:sp>
      <p:sp>
        <p:nvSpPr>
          <p:cNvPr id="3" name="Content Placeholder 2"/>
          <p:cNvSpPr>
            <a:spLocks noGrp="1"/>
          </p:cNvSpPr>
          <p:nvPr>
            <p:ph idx="1"/>
          </p:nvPr>
        </p:nvSpPr>
        <p:spPr/>
        <p:txBody>
          <a:bodyPr/>
          <a:lstStyle/>
          <a:p>
            <a:r>
              <a:rPr lang="es-UY" dirty="0"/>
              <a:t>La detección temprana y respuesta rápida es clave para controlar el fuego</a:t>
            </a:r>
          </a:p>
          <a:p>
            <a:pPr lvl="1"/>
            <a:r>
              <a:rPr lang="es-UY" dirty="0"/>
              <a:t>Cámaras térmicas para detectar picos de calor</a:t>
            </a:r>
          </a:p>
          <a:p>
            <a:pPr lvl="1"/>
            <a:r>
              <a:rPr lang="es-UY" dirty="0"/>
              <a:t>Cañones de agua en puntos clave de la instalación</a:t>
            </a:r>
          </a:p>
          <a:p>
            <a:pPr lvl="1"/>
            <a:r>
              <a:rPr lang="es-UY" dirty="0"/>
              <a:t>Sistemas de diluvio en las áreas con más posibilidad de incendiarse</a:t>
            </a:r>
          </a:p>
          <a:p>
            <a:r>
              <a:rPr lang="es-UY" dirty="0"/>
              <a:t>¿Hay un Sistema de Detección de Humo/ Fuego apropiado, que se monitorea remotamente, en funcionamiento y con mantenimiento anual?</a:t>
            </a:r>
          </a:p>
          <a:p>
            <a:r>
              <a:rPr lang="es-UY" dirty="0"/>
              <a:t>¿Se inspeccionan, testean y mantienen los Sistemas de Protección de Incendios, según se requiere?</a:t>
            </a:r>
          </a:p>
        </p:txBody>
      </p:sp>
    </p:spTree>
    <p:extLst>
      <p:ext uri="{BB962C8B-B14F-4D97-AF65-F5344CB8AC3E}">
        <p14:creationId xmlns:p14="http://schemas.microsoft.com/office/powerpoint/2010/main" val="140907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Picture of the different types of portable fire extinguisher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0898" y="1707397"/>
            <a:ext cx="6701882" cy="5019942"/>
          </a:xfrm>
        </p:spPr>
      </p:pic>
      <p:sp>
        <p:nvSpPr>
          <p:cNvPr id="533505" name="Rectangle 2"/>
          <p:cNvSpPr>
            <a:spLocks noGrp="1" noChangeArrowheads="1"/>
          </p:cNvSpPr>
          <p:nvPr>
            <p:ph type="title"/>
          </p:nvPr>
        </p:nvSpPr>
        <p:spPr>
          <a:xfrm>
            <a:off x="814039" y="242459"/>
            <a:ext cx="10515600" cy="973021"/>
          </a:xfrm>
        </p:spPr>
        <p:txBody>
          <a:bodyPr>
            <a:normAutofit/>
          </a:bodyPr>
          <a:lstStyle/>
          <a:p>
            <a:pPr algn="ctr" eaLnBrk="1" hangingPunct="1"/>
            <a:r>
              <a:rPr lang="en-US" sz="4800" dirty="0" err="1"/>
              <a:t>Tipos</a:t>
            </a:r>
            <a:r>
              <a:rPr lang="en-US" sz="4800" dirty="0"/>
              <a:t> de </a:t>
            </a:r>
            <a:r>
              <a:rPr lang="en-US" sz="4800" dirty="0" err="1"/>
              <a:t>fuego</a:t>
            </a:r>
            <a:endParaRPr lang="en-US" sz="4800" dirty="0"/>
          </a:p>
        </p:txBody>
      </p:sp>
    </p:spTree>
    <p:extLst>
      <p:ext uri="{BB962C8B-B14F-4D97-AF65-F5344CB8AC3E}">
        <p14:creationId xmlns:p14="http://schemas.microsoft.com/office/powerpoint/2010/main" val="9640796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76200"/>
            <a:ext cx="7848600" cy="1325563"/>
          </a:xfrm>
        </p:spPr>
        <p:txBody>
          <a:bodyPr/>
          <a:lstStyle/>
          <a:p>
            <a:pPr algn="ctr"/>
            <a:r>
              <a:rPr lang="en-US" sz="3600" dirty="0">
                <a:latin typeface="+mn-lt"/>
              </a:rPr>
              <a:t>Fuego </a:t>
            </a:r>
            <a:r>
              <a:rPr lang="en-US" sz="3600" dirty="0" err="1">
                <a:latin typeface="+mn-lt"/>
              </a:rPr>
              <a:t>Clase</a:t>
            </a:r>
            <a:r>
              <a:rPr lang="en-US" sz="3600" dirty="0">
                <a:latin typeface="+mn-lt"/>
              </a:rPr>
              <a:t> A</a:t>
            </a:r>
          </a:p>
        </p:txBody>
      </p:sp>
      <p:sp>
        <p:nvSpPr>
          <p:cNvPr id="7171" name="Rectangle 3"/>
          <p:cNvSpPr>
            <a:spLocks noGrp="1" noChangeArrowheads="1"/>
          </p:cNvSpPr>
          <p:nvPr>
            <p:ph idx="1"/>
          </p:nvPr>
        </p:nvSpPr>
        <p:spPr>
          <a:xfrm>
            <a:off x="1676400" y="1295400"/>
            <a:ext cx="9144000" cy="4114800"/>
          </a:xfrm>
        </p:spPr>
        <p:txBody>
          <a:bodyPr/>
          <a:lstStyle/>
          <a:p>
            <a:pPr marL="171450" marR="0" lvl="0" indent="-171450" algn="l" defTabSz="685800" rtl="0" eaLnBrk="0" fontAlgn="base" latinLnBrk="0" hangingPunct="0">
              <a:lnSpc>
                <a:spcPct val="140000"/>
              </a:lnSpc>
              <a:spcBef>
                <a:spcPts val="750"/>
              </a:spcBef>
              <a:spcAft>
                <a:spcPct val="0"/>
              </a:spcAft>
              <a:buClrTx/>
              <a:buSzTx/>
              <a:buFont typeface="Arial" charset="0"/>
              <a:buChar char="•"/>
              <a:tabLst/>
              <a:defRPr/>
            </a:pPr>
            <a:r>
              <a:rPr kumimoji="0" lang="es-ES" altLang="en-US" b="0" i="0" u="none" strike="noStrike" kern="1200" cap="none" spc="0" normalizeH="0" baseline="0" noProof="0" dirty="0">
                <a:ln>
                  <a:noFill/>
                </a:ln>
                <a:solidFill>
                  <a:prstClr val="black"/>
                </a:solidFill>
                <a:effectLst/>
                <a:uLnTx/>
                <a:uFillTx/>
                <a:latin typeface="Calibri"/>
                <a:ea typeface="+mn-ea"/>
                <a:cs typeface="+mn-cs"/>
              </a:rPr>
              <a:t>“Fuego de Clase A" significa un fuego que involucra </a:t>
            </a:r>
            <a:r>
              <a:rPr kumimoji="0" lang="es-ES" altLang="en-US" b="0" i="0" u="none" strike="noStrike" kern="1200" cap="none" spc="0" normalizeH="0" baseline="0" noProof="0" dirty="0">
                <a:ln>
                  <a:noFill/>
                </a:ln>
                <a:solidFill>
                  <a:srgbClr val="FF3300"/>
                </a:solidFill>
                <a:effectLst/>
                <a:uLnTx/>
                <a:uFillTx/>
                <a:latin typeface="Calibri"/>
                <a:ea typeface="+mn-ea"/>
                <a:cs typeface="+mn-cs"/>
              </a:rPr>
              <a:t>materiales combustibles corrientes tales como papel, madera, tela, y algunos materiales de goma y plástico</a:t>
            </a:r>
            <a:r>
              <a:rPr kumimoji="0" lang="es-ES" altLang="en-US" sz="2100" b="0" i="0" u="none" strike="noStrike" kern="1200" cap="none" spc="0" normalizeH="0" baseline="0" noProof="0" dirty="0">
                <a:ln>
                  <a:noFill/>
                </a:ln>
                <a:solidFill>
                  <a:srgbClr val="FF3300"/>
                </a:solidFill>
                <a:effectLst/>
                <a:uLnTx/>
                <a:uFillTx/>
                <a:latin typeface="Calibri"/>
                <a:ea typeface="+mn-ea"/>
                <a:cs typeface="+mn-cs"/>
              </a:rPr>
              <a:t>. </a:t>
            </a:r>
            <a:endParaRPr lang="en-US" altLang="en-US" dirty="0">
              <a:solidFill>
                <a:srgbClr val="FF3300"/>
              </a:solidFill>
            </a:endParaRPr>
          </a:p>
          <a:p>
            <a:pPr>
              <a:lnSpc>
                <a:spcPct val="140000"/>
              </a:lnSpc>
            </a:pPr>
            <a:endParaRPr lang="en-US" altLang="en-US" dirty="0">
              <a:latin typeface="Arial" pitchFamily="34" charset="0"/>
            </a:endParaRPr>
          </a:p>
        </p:txBody>
      </p:sp>
      <p:pic>
        <p:nvPicPr>
          <p:cNvPr id="7173" name="Picture 6" descr="MVC-002S"/>
          <p:cNvPicPr>
            <a:picLocks noChangeAspect="1" noChangeArrowheads="1"/>
          </p:cNvPicPr>
          <p:nvPr/>
        </p:nvPicPr>
        <p:blipFill>
          <a:blip r:embed="rId3">
            <a:lum bright="24000"/>
            <a:extLst>
              <a:ext uri="{28A0092B-C50C-407E-A947-70E740481C1C}">
                <a14:useLocalDpi xmlns:a14="http://schemas.microsoft.com/office/drawing/2010/main" val="0"/>
              </a:ext>
            </a:extLst>
          </a:blip>
          <a:srcRect l="6250" t="18333" r="50000" b="26666"/>
          <a:stretch>
            <a:fillRect/>
          </a:stretch>
        </p:blipFill>
        <p:spPr bwMode="auto">
          <a:xfrm>
            <a:off x="4648200" y="3352800"/>
            <a:ext cx="28194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178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524000" y="1295400"/>
            <a:ext cx="9144000" cy="3657600"/>
          </a:xfrm>
        </p:spPr>
        <p:txBody>
          <a:bodyPr>
            <a:normAutofit/>
          </a:bodyPr>
          <a:lstStyle/>
          <a:p>
            <a:pPr>
              <a:lnSpc>
                <a:spcPct val="150000"/>
              </a:lnSpc>
            </a:pPr>
            <a:r>
              <a:rPr lang="es-UY" altLang="en-US" dirty="0"/>
              <a:t>“Fuego Clase B" significa un fuego que involucra líquidos inflamables o combustibles, gases inflamables, grasas y materiales similares, y algunos materiales de goma y plástico.</a:t>
            </a:r>
            <a:endParaRPr lang="en-US" altLang="en-US" dirty="0"/>
          </a:p>
        </p:txBody>
      </p:sp>
      <p:pic>
        <p:nvPicPr>
          <p:cNvPr id="8196" name="Picture 5" descr="MVC-003S"/>
          <p:cNvPicPr>
            <a:picLocks noChangeAspect="1" noChangeArrowheads="1"/>
          </p:cNvPicPr>
          <p:nvPr/>
        </p:nvPicPr>
        <p:blipFill>
          <a:blip r:embed="rId3">
            <a:lum bright="24000"/>
            <a:extLst>
              <a:ext uri="{28A0092B-C50C-407E-A947-70E740481C1C}">
                <a14:useLocalDpi xmlns:a14="http://schemas.microsoft.com/office/drawing/2010/main" val="0"/>
              </a:ext>
            </a:extLst>
          </a:blip>
          <a:srcRect l="8749" t="18333" r="45000" b="23334"/>
          <a:stretch>
            <a:fillRect/>
          </a:stretch>
        </p:blipFill>
        <p:spPr bwMode="auto">
          <a:xfrm>
            <a:off x="4533900" y="3475037"/>
            <a:ext cx="31242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38200" y="119798"/>
            <a:ext cx="10515600" cy="1325563"/>
          </a:xfrm>
        </p:spPr>
        <p:txBody>
          <a:bodyPr/>
          <a:lstStyle/>
          <a:p>
            <a:pPr algn="ctr"/>
            <a:r>
              <a:rPr lang="en-US" sz="3600" dirty="0">
                <a:latin typeface="+mn-lt"/>
              </a:rPr>
              <a:t>Fuego </a:t>
            </a:r>
            <a:r>
              <a:rPr lang="en-US" sz="3600" dirty="0" err="1">
                <a:latin typeface="+mn-lt"/>
              </a:rPr>
              <a:t>Clase</a:t>
            </a:r>
            <a:r>
              <a:rPr lang="en-US" sz="3600" dirty="0">
                <a:latin typeface="+mn-lt"/>
              </a:rPr>
              <a:t> B</a:t>
            </a:r>
          </a:p>
        </p:txBody>
      </p:sp>
    </p:spTree>
    <p:extLst>
      <p:ext uri="{BB962C8B-B14F-4D97-AF65-F5344CB8AC3E}">
        <p14:creationId xmlns:p14="http://schemas.microsoft.com/office/powerpoint/2010/main" val="376412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1524000" y="962992"/>
            <a:ext cx="9144000" cy="2209800"/>
          </a:xfrm>
        </p:spPr>
        <p:txBody>
          <a:bodyPr>
            <a:normAutofit fontScale="85000" lnSpcReduction="20000"/>
          </a:bodyPr>
          <a:lstStyle/>
          <a:p>
            <a:pPr>
              <a:lnSpc>
                <a:spcPct val="150000"/>
              </a:lnSpc>
            </a:pPr>
            <a:endParaRPr lang="en-US" altLang="en-US" dirty="0"/>
          </a:p>
          <a:p>
            <a:pPr>
              <a:lnSpc>
                <a:spcPct val="150000"/>
              </a:lnSpc>
            </a:pPr>
            <a:r>
              <a:rPr lang="es-UY" altLang="en-US" dirty="0"/>
              <a:t>“Fuego Clase C" significa un fuego que involucra un equipo eléctrico con energía donde la seguridad del empleado requiere el uso de medios de extinción que no son conductores eléctricos</a:t>
            </a:r>
            <a:endParaRPr lang="en-US" altLang="en-US" dirty="0"/>
          </a:p>
        </p:txBody>
      </p:sp>
      <p:pic>
        <p:nvPicPr>
          <p:cNvPr id="9220" name="Picture 4" descr="MVC-004S"/>
          <p:cNvPicPr>
            <a:picLocks noChangeAspect="1" noChangeArrowheads="1"/>
          </p:cNvPicPr>
          <p:nvPr/>
        </p:nvPicPr>
        <p:blipFill>
          <a:blip r:embed="rId3">
            <a:lum bright="24000"/>
            <a:extLst>
              <a:ext uri="{28A0092B-C50C-407E-A947-70E740481C1C}">
                <a14:useLocalDpi xmlns:a14="http://schemas.microsoft.com/office/drawing/2010/main" val="0"/>
              </a:ext>
            </a:extLst>
          </a:blip>
          <a:srcRect l="3749" t="18333" r="50000" b="21666"/>
          <a:stretch>
            <a:fillRect/>
          </a:stretch>
        </p:blipFill>
        <p:spPr bwMode="auto">
          <a:xfrm>
            <a:off x="4610100" y="3464314"/>
            <a:ext cx="297180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838200" y="154450"/>
            <a:ext cx="10515600" cy="1325563"/>
          </a:xfrm>
        </p:spPr>
        <p:txBody>
          <a:bodyPr/>
          <a:lstStyle/>
          <a:p>
            <a:pPr algn="ctr"/>
            <a:r>
              <a:rPr lang="en-US" sz="3600" dirty="0">
                <a:latin typeface="+mn-lt"/>
              </a:rPr>
              <a:t>Fuego </a:t>
            </a:r>
            <a:r>
              <a:rPr lang="en-US" sz="3600" dirty="0" err="1">
                <a:latin typeface="+mn-lt"/>
              </a:rPr>
              <a:t>Clase</a:t>
            </a:r>
            <a:r>
              <a:rPr lang="en-US" sz="3600" dirty="0">
                <a:latin typeface="+mn-lt"/>
              </a:rPr>
              <a:t> C </a:t>
            </a:r>
          </a:p>
        </p:txBody>
      </p:sp>
    </p:spTree>
    <p:extLst>
      <p:ext uri="{BB962C8B-B14F-4D97-AF65-F5344CB8AC3E}">
        <p14:creationId xmlns:p14="http://schemas.microsoft.com/office/powerpoint/2010/main" val="3946056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title="Possible combustible material on the ground"/>
          <p:cNvPicPr>
            <a:picLocks noGrp="1" noChangeAspect="1"/>
          </p:cNvPicPr>
          <p:nvPr>
            <p:ph sz="quarter" idx="3"/>
          </p:nvPr>
        </p:nvPicPr>
        <p:blipFill>
          <a:blip r:embed="rId2" cstate="email">
            <a:extLst>
              <a:ext uri="{28A0092B-C50C-407E-A947-70E740481C1C}">
                <a14:useLocalDpi xmlns:a14="http://schemas.microsoft.com/office/drawing/2010/main" val="0"/>
              </a:ext>
            </a:extLst>
          </a:blip>
          <a:srcRect/>
          <a:stretch>
            <a:fillRect/>
          </a:stretch>
        </p:blipFill>
        <p:spPr bwMode="auto">
          <a:xfrm>
            <a:off x="7711569" y="4146387"/>
            <a:ext cx="3261231" cy="2444913"/>
          </a:xfrm>
          <a:prstGeom prst="rect">
            <a:avLst/>
          </a:prstGeom>
          <a:noFill/>
          <a:ln w="9525">
            <a:noFill/>
            <a:miter lim="800000"/>
            <a:headEnd/>
            <a:tailEnd/>
          </a:ln>
        </p:spPr>
      </p:pic>
      <p:pic>
        <p:nvPicPr>
          <p:cNvPr id="12" name="Content Placeholder 4" title="Possible combustible material on the ground"/>
          <p:cNvPicPr>
            <a:picLocks noGrp="1" noChangeAspect="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a:xfrm>
            <a:off x="7711569" y="1517487"/>
            <a:ext cx="3261231" cy="2444913"/>
          </a:xfrm>
        </p:spPr>
      </p:pic>
      <p:sp>
        <p:nvSpPr>
          <p:cNvPr id="4" name="Text Placeholder 3"/>
          <p:cNvSpPr>
            <a:spLocks noGrp="1"/>
          </p:cNvSpPr>
          <p:nvPr>
            <p:ph type="body" sz="half" idx="1"/>
          </p:nvPr>
        </p:nvSpPr>
        <p:spPr>
          <a:xfrm>
            <a:off x="962051" y="1905000"/>
            <a:ext cx="5080000" cy="4114800"/>
          </a:xfrm>
        </p:spPr>
        <p:txBody>
          <a:bodyPr>
            <a:normAutofit fontScale="92500"/>
          </a:bodyPr>
          <a:lstStyle/>
          <a:p>
            <a:r>
              <a:rPr lang="es-UY" dirty="0"/>
              <a:t>Algunos metales son combustibles y se quemarán si se exponen al calor</a:t>
            </a:r>
          </a:p>
          <a:p>
            <a:endParaRPr lang="es-UY" dirty="0"/>
          </a:p>
          <a:p>
            <a:r>
              <a:rPr lang="es-UY" dirty="0"/>
              <a:t>Estos incluyen:</a:t>
            </a:r>
          </a:p>
          <a:p>
            <a:pPr lvl="1"/>
            <a:r>
              <a:rPr lang="es-UY" dirty="0"/>
              <a:t>Titanio</a:t>
            </a:r>
          </a:p>
          <a:p>
            <a:pPr lvl="1"/>
            <a:r>
              <a:rPr lang="es-UY" dirty="0"/>
              <a:t>Magnesio</a:t>
            </a:r>
          </a:p>
          <a:p>
            <a:pPr lvl="1"/>
            <a:endParaRPr lang="es-UY" dirty="0"/>
          </a:p>
          <a:p>
            <a:r>
              <a:rPr lang="es-UY" sz="2700" dirty="0"/>
              <a:t>Este tipo de fuego requiere extintores especiales de incendios</a:t>
            </a:r>
          </a:p>
          <a:p>
            <a:pPr lvl="1"/>
            <a:endParaRPr lang="en-US" dirty="0"/>
          </a:p>
        </p:txBody>
      </p:sp>
      <p:sp>
        <p:nvSpPr>
          <p:cNvPr id="535553" name="Title 1"/>
          <p:cNvSpPr>
            <a:spLocks noGrp="1"/>
          </p:cNvSpPr>
          <p:nvPr>
            <p:ph type="title"/>
          </p:nvPr>
        </p:nvSpPr>
        <p:spPr>
          <a:xfrm>
            <a:off x="705573" y="190500"/>
            <a:ext cx="10363200" cy="1143000"/>
          </a:xfrm>
        </p:spPr>
        <p:txBody>
          <a:bodyPr>
            <a:normAutofit fontScale="90000"/>
          </a:bodyPr>
          <a:lstStyle/>
          <a:p>
            <a:pPr algn="ctr" eaLnBrk="1" hangingPunct="1"/>
            <a:r>
              <a:rPr lang="en-US" dirty="0"/>
              <a:t>Fuego </a:t>
            </a:r>
            <a:r>
              <a:rPr lang="en-US" dirty="0" err="1"/>
              <a:t>Clase</a:t>
            </a:r>
            <a:r>
              <a:rPr lang="en-US" dirty="0"/>
              <a:t> D</a:t>
            </a:r>
            <a:br>
              <a:rPr lang="en-US" dirty="0"/>
            </a:br>
            <a:r>
              <a:rPr lang="en-US" dirty="0" err="1"/>
              <a:t>Metales</a:t>
            </a:r>
            <a:r>
              <a:rPr lang="en-US" dirty="0"/>
              <a:t> combustibles</a:t>
            </a:r>
          </a:p>
        </p:txBody>
      </p:sp>
    </p:spTree>
    <p:extLst>
      <p:ext uri="{BB962C8B-B14F-4D97-AF65-F5344CB8AC3E}">
        <p14:creationId xmlns:p14="http://schemas.microsoft.com/office/powerpoint/2010/main" val="3029161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err="1"/>
              <a:t>Extintores</a:t>
            </a:r>
            <a:r>
              <a:rPr lang="en-US" dirty="0"/>
              <a:t> de </a:t>
            </a:r>
            <a:r>
              <a:rPr lang="en-US" dirty="0" err="1"/>
              <a:t>fuego</a:t>
            </a:r>
            <a:r>
              <a:rPr lang="en-US" dirty="0"/>
              <a:t> de </a:t>
            </a:r>
            <a:r>
              <a:rPr lang="en-US" dirty="0" err="1"/>
              <a:t>Clase</a:t>
            </a:r>
            <a:r>
              <a:rPr lang="en-US" dirty="0"/>
              <a:t> D</a:t>
            </a:r>
          </a:p>
        </p:txBody>
      </p:sp>
      <p:sp>
        <p:nvSpPr>
          <p:cNvPr id="5" name="Content Placeholder 4"/>
          <p:cNvSpPr>
            <a:spLocks noGrp="1"/>
          </p:cNvSpPr>
          <p:nvPr>
            <p:ph sz="half" idx="1"/>
          </p:nvPr>
        </p:nvSpPr>
        <p:spPr>
          <a:xfrm>
            <a:off x="838200" y="1737727"/>
            <a:ext cx="6013938" cy="4351338"/>
          </a:xfrm>
        </p:spPr>
        <p:txBody>
          <a:bodyPr/>
          <a:lstStyle/>
          <a:p>
            <a:r>
              <a:rPr lang="es-UY" dirty="0"/>
              <a:t>Los extintores de fuego de Clase D están diseñados para extinguir fuego de metales</a:t>
            </a:r>
          </a:p>
          <a:p>
            <a:pPr lvl="1"/>
            <a:r>
              <a:rPr lang="es-UY" dirty="0"/>
              <a:t>Magnesio</a:t>
            </a:r>
          </a:p>
          <a:p>
            <a:pPr lvl="1"/>
            <a:r>
              <a:rPr lang="es-UY" dirty="0"/>
              <a:t>Titanio </a:t>
            </a:r>
          </a:p>
          <a:p>
            <a:endParaRPr lang="es-UY" dirty="0"/>
          </a:p>
          <a:p>
            <a:r>
              <a:rPr lang="es-UY" dirty="0"/>
              <a:t>Nunca use agua en un fuego de Clase D</a:t>
            </a:r>
          </a:p>
          <a:p>
            <a:pPr lvl="1"/>
            <a:r>
              <a:rPr lang="es-UY" dirty="0"/>
              <a:t>Puede causar una explosión y extender el fuego</a:t>
            </a:r>
          </a:p>
        </p:txBody>
      </p:sp>
      <p:pic>
        <p:nvPicPr>
          <p:cNvPr id="10" name="Picture 4" title="class D fire extinguisher"/>
          <p:cNvPicPr>
            <a:picLocks noGrp="1" noChangeAspect="1" noChangeArrowheads="1"/>
          </p:cNvPicPr>
          <p:nvPr>
            <p:ph sz="half" idx="2"/>
          </p:nvPr>
        </p:nvPicPr>
        <p:blipFill>
          <a:blip r:embed="rId3" cstate="email">
            <a:lum bright="12000"/>
            <a:extLst>
              <a:ext uri="{28A0092B-C50C-407E-A947-70E740481C1C}">
                <a14:useLocalDpi xmlns:a14="http://schemas.microsoft.com/office/drawing/2010/main" val="0"/>
              </a:ext>
            </a:extLst>
          </a:blip>
          <a:srcRect b="12195"/>
          <a:stretch>
            <a:fillRect/>
          </a:stretch>
        </p:blipFill>
        <p:spPr bwMode="auto">
          <a:xfrm>
            <a:off x="7608277" y="1690688"/>
            <a:ext cx="3745523" cy="439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479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pPr algn="ctr"/>
            <a:r>
              <a:rPr lang="en-US" dirty="0"/>
              <a:t>Fuego de </a:t>
            </a:r>
            <a:r>
              <a:rPr lang="en-US" dirty="0" err="1"/>
              <a:t>Clase</a:t>
            </a:r>
            <a:r>
              <a:rPr lang="en-US" dirty="0"/>
              <a:t> D</a:t>
            </a:r>
          </a:p>
        </p:txBody>
      </p:sp>
      <p:sp>
        <p:nvSpPr>
          <p:cNvPr id="5" name="Content Placeholder 4"/>
          <p:cNvSpPr>
            <a:spLocks noGrp="1"/>
          </p:cNvSpPr>
          <p:nvPr>
            <p:ph sz="half" idx="1"/>
          </p:nvPr>
        </p:nvSpPr>
        <p:spPr>
          <a:xfrm>
            <a:off x="1462826" y="1825625"/>
            <a:ext cx="2362200" cy="1239935"/>
          </a:xfrm>
        </p:spPr>
        <p:txBody>
          <a:bodyPr>
            <a:noAutofit/>
          </a:bodyPr>
          <a:lstStyle/>
          <a:p>
            <a:pPr marL="0" indent="0" algn="ctr">
              <a:buNone/>
            </a:pPr>
            <a:r>
              <a:rPr lang="en-US" sz="3200" dirty="0"/>
              <a:t>¡</a:t>
            </a:r>
            <a:r>
              <a:rPr lang="es-UY" sz="3200" dirty="0"/>
              <a:t>No use agua en un fuego de Clase D!</a:t>
            </a:r>
          </a:p>
        </p:txBody>
      </p:sp>
      <p:sp>
        <p:nvSpPr>
          <p:cNvPr id="2" name="Content Placeholder 1"/>
          <p:cNvSpPr>
            <a:spLocks noGrp="1"/>
          </p:cNvSpPr>
          <p:nvPr>
            <p:ph sz="half" idx="2"/>
          </p:nvPr>
        </p:nvSpPr>
        <p:spPr/>
        <p:txBody>
          <a:bodyPr/>
          <a:lstStyle/>
          <a:p>
            <a:r>
              <a:rPr lang="es-UY" dirty="0"/>
              <a:t>MUESTRE un ejemplo de combate de incendio de Clase D en el “mundo real” junto con ejemplo de capacitación - </a:t>
            </a:r>
            <a:r>
              <a:rPr lang="es-UY" altLang="en-US" dirty="0" err="1">
                <a:hlinkClick r:id="rId3"/>
              </a:rPr>
              <a:t>Class</a:t>
            </a:r>
            <a:r>
              <a:rPr lang="es-UY" altLang="en-US" dirty="0">
                <a:hlinkClick r:id="rId3"/>
              </a:rPr>
              <a:t> D </a:t>
            </a:r>
            <a:r>
              <a:rPr lang="es-UY" altLang="en-US" dirty="0" err="1">
                <a:hlinkClick r:id="rId3"/>
              </a:rPr>
              <a:t>Fire</a:t>
            </a:r>
            <a:r>
              <a:rPr lang="es-UY" altLang="en-US" dirty="0">
                <a:hlinkClick r:id="rId3"/>
              </a:rPr>
              <a:t> </a:t>
            </a:r>
            <a:r>
              <a:rPr lang="es-UY" altLang="en-US" dirty="0" err="1">
                <a:hlinkClick r:id="rId3"/>
              </a:rPr>
              <a:t>Fighting</a:t>
            </a:r>
            <a:r>
              <a:rPr lang="es-UY" altLang="en-US" dirty="0">
                <a:hlinkClick r:id="rId3"/>
              </a:rPr>
              <a:t> Video</a:t>
            </a:r>
            <a:r>
              <a:rPr lang="es-UY" altLang="en-US" dirty="0"/>
              <a:t>  (relevancia  desde 1’40” – 5’03”) </a:t>
            </a:r>
          </a:p>
          <a:p>
            <a:pPr marL="0" indent="0">
              <a:buNone/>
            </a:pPr>
            <a:endParaRPr lang="en-US" dirty="0"/>
          </a:p>
        </p:txBody>
      </p:sp>
    </p:spTree>
    <p:extLst>
      <p:ext uri="{BB962C8B-B14F-4D97-AF65-F5344CB8AC3E}">
        <p14:creationId xmlns:p14="http://schemas.microsoft.com/office/powerpoint/2010/main" val="4173496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33600" y="-76200"/>
            <a:ext cx="8001000" cy="1325563"/>
          </a:xfrm>
        </p:spPr>
        <p:txBody>
          <a:bodyPr/>
          <a:lstStyle/>
          <a:p>
            <a:pPr algn="ctr"/>
            <a:r>
              <a:rPr lang="en-US" sz="3600" dirty="0" err="1">
                <a:latin typeface="+mn-lt"/>
              </a:rPr>
              <a:t>Extintores</a:t>
            </a:r>
            <a:r>
              <a:rPr lang="en-US" sz="3600" dirty="0">
                <a:latin typeface="+mn-lt"/>
              </a:rPr>
              <a:t> de </a:t>
            </a:r>
            <a:r>
              <a:rPr lang="en-US" sz="3600" dirty="0" err="1">
                <a:latin typeface="+mn-lt"/>
              </a:rPr>
              <a:t>incendio</a:t>
            </a:r>
            <a:endParaRPr lang="en-US" sz="3600" dirty="0">
              <a:latin typeface="+mn-lt"/>
            </a:endParaRPr>
          </a:p>
        </p:txBody>
      </p:sp>
      <p:pic>
        <p:nvPicPr>
          <p:cNvPr id="2" name="Picture 1" descr="for putting out a fire effectively" title="picture showing the PASS method "/>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14172" y="1249363"/>
            <a:ext cx="4993887" cy="493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585440" y="2237393"/>
            <a:ext cx="5755872" cy="2339102"/>
          </a:xfrm>
          <a:prstGeom prst="rect">
            <a:avLst/>
          </a:prstGeom>
          <a:noFill/>
        </p:spPr>
        <p:txBody>
          <a:bodyPr wrap="square" rtlCol="0">
            <a:spAutoFit/>
          </a:bodyPr>
          <a:lstStyle/>
          <a:p>
            <a:r>
              <a:rPr lang="en-US" sz="3200" b="1" dirty="0"/>
              <a:t>P</a:t>
            </a:r>
            <a:r>
              <a:rPr lang="en-US" sz="2400" dirty="0"/>
              <a:t> </a:t>
            </a:r>
            <a:r>
              <a:rPr lang="es-UY" sz="2400" dirty="0"/>
              <a:t>– </a:t>
            </a:r>
            <a:r>
              <a:rPr lang="es-UY" dirty="0"/>
              <a:t>Jalar la barra de metal</a:t>
            </a:r>
            <a:endParaRPr lang="es-UY" sz="2000" dirty="0"/>
          </a:p>
          <a:p>
            <a:r>
              <a:rPr lang="es-UY" sz="3200" b="1" dirty="0"/>
              <a:t>A</a:t>
            </a:r>
            <a:r>
              <a:rPr lang="es-UY" sz="2400" dirty="0"/>
              <a:t> – </a:t>
            </a:r>
            <a:r>
              <a:rPr lang="es-UY" dirty="0"/>
              <a:t>Apuntar la boquilla al pie del fuego</a:t>
            </a:r>
          </a:p>
          <a:p>
            <a:r>
              <a:rPr lang="es-UY" sz="3200" b="1" dirty="0"/>
              <a:t>S</a:t>
            </a:r>
            <a:r>
              <a:rPr lang="es-UY" sz="2400" dirty="0"/>
              <a:t> – </a:t>
            </a:r>
            <a:r>
              <a:rPr lang="es-UY" dirty="0"/>
              <a:t>Apretar el mango</a:t>
            </a:r>
          </a:p>
          <a:p>
            <a:r>
              <a:rPr lang="es-UY" sz="3200" b="1" dirty="0"/>
              <a:t>S</a:t>
            </a:r>
            <a:r>
              <a:rPr lang="es-UY" sz="2400" dirty="0"/>
              <a:t> – </a:t>
            </a:r>
            <a:r>
              <a:rPr lang="es-UY" dirty="0"/>
              <a:t>Barrer la boquilla de un lado al otro en la base del fuego</a:t>
            </a:r>
          </a:p>
        </p:txBody>
      </p:sp>
    </p:spTree>
    <p:extLst>
      <p:ext uri="{BB962C8B-B14F-4D97-AF65-F5344CB8AC3E}">
        <p14:creationId xmlns:p14="http://schemas.microsoft.com/office/powerpoint/2010/main" val="3679710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Todas las puertas de salida deben abrir libremente cuando el edificio está ocupado. </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536831" y="2223080"/>
            <a:ext cx="2587867"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1290495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919447" y="269631"/>
            <a:ext cx="10363200" cy="1143000"/>
          </a:xfrm>
        </p:spPr>
        <p:txBody>
          <a:bodyPr/>
          <a:lstStyle/>
          <a:p>
            <a:pPr algn="ctr" eaLnBrk="1" hangingPunct="1"/>
            <a:r>
              <a:rPr lang="en-US" dirty="0" err="1"/>
              <a:t>Prevención</a:t>
            </a:r>
            <a:r>
              <a:rPr lang="en-US" dirty="0"/>
              <a:t> de </a:t>
            </a:r>
            <a:r>
              <a:rPr lang="en-US" dirty="0" err="1"/>
              <a:t>incendios</a:t>
            </a:r>
            <a:r>
              <a:rPr lang="en-US" dirty="0"/>
              <a:t> </a:t>
            </a:r>
          </a:p>
        </p:txBody>
      </p:sp>
      <p:sp>
        <p:nvSpPr>
          <p:cNvPr id="14" name="Rectangle 3"/>
          <p:cNvSpPr>
            <a:spLocks noGrp="1" noChangeArrowheads="1"/>
          </p:cNvSpPr>
          <p:nvPr>
            <p:ph type="body" sz="half" idx="1"/>
          </p:nvPr>
        </p:nvSpPr>
        <p:spPr>
          <a:xfrm>
            <a:off x="1021047" y="1755943"/>
            <a:ext cx="5080000" cy="4114800"/>
          </a:xfrm>
        </p:spPr>
        <p:txBody>
          <a:bodyPr>
            <a:normAutofit/>
          </a:bodyPr>
          <a:lstStyle/>
          <a:p>
            <a:pPr eaLnBrk="1" hangingPunct="1">
              <a:lnSpc>
                <a:spcPct val="80000"/>
              </a:lnSpc>
            </a:pPr>
            <a:r>
              <a:rPr lang="es-UY" sz="2400" dirty="0"/>
              <a:t>Sepa dónde están sus extintores de incendio</a:t>
            </a:r>
          </a:p>
          <a:p>
            <a:pPr eaLnBrk="1" hangingPunct="1">
              <a:lnSpc>
                <a:spcPct val="80000"/>
              </a:lnSpc>
            </a:pPr>
            <a:endParaRPr lang="es-UY" sz="2400" dirty="0"/>
          </a:p>
          <a:p>
            <a:pPr eaLnBrk="1" hangingPunct="1">
              <a:lnSpc>
                <a:spcPct val="80000"/>
              </a:lnSpc>
            </a:pPr>
            <a:r>
              <a:rPr lang="es-UY" sz="2400" dirty="0"/>
              <a:t>Revise el área de trabajo en busca de riesgos de incendio</a:t>
            </a:r>
          </a:p>
          <a:p>
            <a:pPr lvl="1" eaLnBrk="1" hangingPunct="1">
              <a:lnSpc>
                <a:spcPct val="80000"/>
              </a:lnSpc>
            </a:pPr>
            <a:r>
              <a:rPr lang="es-UY" sz="2000" dirty="0"/>
              <a:t>Exceso de polvo, desborde de residuos, exceso de almacenamiento de cartón, pérdida de aceite hidráulico…</a:t>
            </a:r>
          </a:p>
          <a:p>
            <a:pPr eaLnBrk="1" hangingPunct="1">
              <a:lnSpc>
                <a:spcPct val="80000"/>
              </a:lnSpc>
            </a:pPr>
            <a:endParaRPr lang="es-UY" sz="2400" dirty="0"/>
          </a:p>
          <a:p>
            <a:pPr eaLnBrk="1" hangingPunct="1">
              <a:lnSpc>
                <a:spcPct val="80000"/>
              </a:lnSpc>
            </a:pPr>
            <a:r>
              <a:rPr lang="es-UY" sz="2400" dirty="0"/>
              <a:t>Comprenda el uso básico del extintor de incendios</a:t>
            </a:r>
          </a:p>
        </p:txBody>
      </p:sp>
      <p:pic>
        <p:nvPicPr>
          <p:cNvPr id="15" name="Picture 4" descr="MVC-016L"/>
          <p:cNvPicPr>
            <a:picLocks noGrp="1" noChangeAspect="1" noChangeArrowheads="1"/>
          </p:cNvPicPr>
          <p:nvPr>
            <p:ph sz="quarter" idx="2"/>
          </p:nvPr>
        </p:nvPicPr>
        <p:blipFill>
          <a:blip r:embed="rId2" cstate="email">
            <a:lum bright="20000" contrast="20000"/>
            <a:extLst>
              <a:ext uri="{28A0092B-C50C-407E-A947-70E740481C1C}">
                <a14:useLocalDpi xmlns:a14="http://schemas.microsoft.com/office/drawing/2010/main" val="0"/>
              </a:ext>
            </a:extLst>
          </a:blip>
          <a:srcRect/>
          <a:stretch>
            <a:fillRect/>
          </a:stretch>
        </p:blipFill>
        <p:spPr>
          <a:xfrm>
            <a:off x="7846685" y="3531163"/>
            <a:ext cx="3119439" cy="2339580"/>
          </a:xfrm>
          <a:ln w="28575">
            <a:solidFill>
              <a:srgbClr val="000000"/>
            </a:solidFill>
          </a:ln>
        </p:spPr>
      </p:pic>
      <p:pic>
        <p:nvPicPr>
          <p:cNvPr id="3" name="Content Placeholder 2" title="showing location of fire extinguisher"/>
          <p:cNvPicPr>
            <a:picLocks noGrp="1" noChangeAspect="1"/>
          </p:cNvPicPr>
          <p:nvPr>
            <p:ph sz="quarter" idx="3"/>
          </p:nvPr>
        </p:nvPicPr>
        <p:blipFill>
          <a:blip r:embed="rId3" cstate="email">
            <a:extLst>
              <a:ext uri="{28A0092B-C50C-407E-A947-70E740481C1C}">
                <a14:useLocalDpi xmlns:a14="http://schemas.microsoft.com/office/drawing/2010/main" val="0"/>
              </a:ext>
            </a:extLst>
          </a:blip>
          <a:stretch>
            <a:fillRect/>
          </a:stretch>
        </p:blipFill>
        <p:spPr>
          <a:xfrm rot="5400000">
            <a:off x="8200591" y="1151494"/>
            <a:ext cx="2482904" cy="1862178"/>
          </a:xfrm>
        </p:spPr>
      </p:pic>
    </p:spTree>
    <p:extLst>
      <p:ext uri="{BB962C8B-B14F-4D97-AF65-F5344CB8AC3E}">
        <p14:creationId xmlns:p14="http://schemas.microsoft.com/office/powerpoint/2010/main" val="2022708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2555" y="339969"/>
            <a:ext cx="10363200" cy="1143000"/>
          </a:xfrm>
        </p:spPr>
        <p:txBody>
          <a:bodyPr/>
          <a:lstStyle/>
          <a:p>
            <a:pPr algn="ctr"/>
            <a:r>
              <a:rPr lang="en-US" dirty="0" err="1"/>
              <a:t>Prevención</a:t>
            </a:r>
            <a:r>
              <a:rPr lang="en-US" dirty="0"/>
              <a:t> de </a:t>
            </a:r>
            <a:r>
              <a:rPr lang="en-US" dirty="0" err="1"/>
              <a:t>incendios</a:t>
            </a:r>
            <a:endParaRPr lang="en-US" dirty="0"/>
          </a:p>
        </p:txBody>
      </p:sp>
      <p:sp>
        <p:nvSpPr>
          <p:cNvPr id="6" name="Text Placeholder 5"/>
          <p:cNvSpPr>
            <a:spLocks noGrp="1"/>
          </p:cNvSpPr>
          <p:nvPr>
            <p:ph type="body" sz="half" idx="1"/>
          </p:nvPr>
        </p:nvSpPr>
        <p:spPr>
          <a:xfrm>
            <a:off x="1071848" y="1846383"/>
            <a:ext cx="5080000" cy="4114800"/>
          </a:xfrm>
        </p:spPr>
        <p:txBody>
          <a:bodyPr>
            <a:normAutofit fontScale="92500"/>
          </a:bodyPr>
          <a:lstStyle/>
          <a:p>
            <a:endParaRPr lang="en-US" sz="2000" dirty="0"/>
          </a:p>
          <a:p>
            <a:r>
              <a:rPr lang="es-UY" dirty="0"/>
              <a:t>Mantenga el material combustible e inflamable alejado de </a:t>
            </a:r>
            <a:r>
              <a:rPr lang="es-UY" b="1" dirty="0"/>
              <a:t>TODAS</a:t>
            </a:r>
            <a:r>
              <a:rPr lang="es-UY" dirty="0"/>
              <a:t> las operaciones de soldadura y flameado</a:t>
            </a:r>
          </a:p>
          <a:p>
            <a:endParaRPr lang="es-UY" dirty="0"/>
          </a:p>
          <a:p>
            <a:pPr marL="0" indent="0">
              <a:buNone/>
            </a:pPr>
            <a:endParaRPr lang="es-UY" dirty="0"/>
          </a:p>
          <a:p>
            <a:r>
              <a:rPr lang="es-UY" dirty="0"/>
              <a:t>Mantenga el extintor de incendios disponible cuando suelda o flamea </a:t>
            </a:r>
          </a:p>
          <a:p>
            <a:endParaRPr lang="en-US" dirty="0"/>
          </a:p>
        </p:txBody>
      </p:sp>
      <p:pic>
        <p:nvPicPr>
          <p:cNvPr id="9" name="Picture 7" descr="DSC00304"/>
          <p:cNvPicPr>
            <a:picLocks noGrp="1" noChangeAspect="1" noChangeArrowheads="1"/>
          </p:cNvPicPr>
          <p:nvPr>
            <p:ph sz="quarter" idx="3"/>
          </p:nvPr>
        </p:nvPicPr>
        <p:blipFill>
          <a:blip r:embed="rId2" cstate="email">
            <a:extLst>
              <a:ext uri="{28A0092B-C50C-407E-A947-70E740481C1C}">
                <a14:useLocalDpi xmlns:a14="http://schemas.microsoft.com/office/drawing/2010/main" val="0"/>
              </a:ext>
            </a:extLst>
          </a:blip>
          <a:srcRect/>
          <a:stretch>
            <a:fillRect/>
          </a:stretch>
        </p:blipFill>
        <p:spPr>
          <a:xfrm>
            <a:off x="9539016" y="3323492"/>
            <a:ext cx="2079381" cy="2772508"/>
          </a:xfrm>
        </p:spPr>
      </p:pic>
      <p:pic>
        <p:nvPicPr>
          <p:cNvPr id="10" name="Picture 8" descr="j0216044"/>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rcRect/>
          <a:stretch>
            <a:fillRect/>
          </a:stretch>
        </p:blipFill>
        <p:spPr bwMode="auto">
          <a:xfrm>
            <a:off x="7140346" y="1846383"/>
            <a:ext cx="1851253" cy="2819167"/>
          </a:xfrm>
          <a:prstGeom prst="rect">
            <a:avLst/>
          </a:prstGeom>
          <a:noFill/>
          <a:ln w="28575">
            <a:solidFill>
              <a:srgbClr val="000000"/>
            </a:solidFill>
            <a:miter lim="800000"/>
            <a:headEnd/>
            <a:tailEnd/>
          </a:ln>
        </p:spPr>
      </p:pic>
    </p:spTree>
    <p:extLst>
      <p:ext uri="{BB962C8B-B14F-4D97-AF65-F5344CB8AC3E}">
        <p14:creationId xmlns:p14="http://schemas.microsoft.com/office/powerpoint/2010/main" val="3134267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Extintores</a:t>
            </a:r>
            <a:r>
              <a:rPr lang="en-US" dirty="0"/>
              <a:t> de </a:t>
            </a:r>
            <a:r>
              <a:rPr lang="en-US" dirty="0" err="1"/>
              <a:t>incendio</a:t>
            </a:r>
            <a:endParaRPr lang="en-US" dirty="0"/>
          </a:p>
        </p:txBody>
      </p:sp>
      <p:sp>
        <p:nvSpPr>
          <p:cNvPr id="3" name="Content Placeholder 2"/>
          <p:cNvSpPr>
            <a:spLocks noGrp="1"/>
          </p:cNvSpPr>
          <p:nvPr>
            <p:ph idx="1"/>
          </p:nvPr>
        </p:nvSpPr>
        <p:spPr>
          <a:xfrm>
            <a:off x="838200" y="2177317"/>
            <a:ext cx="10515600" cy="2593975"/>
          </a:xfrm>
        </p:spPr>
        <p:txBody>
          <a:bodyPr>
            <a:normAutofit fontScale="92500" lnSpcReduction="10000"/>
          </a:bodyPr>
          <a:lstStyle/>
          <a:p>
            <a:r>
              <a:rPr lang="es-UY" sz="3600" dirty="0"/>
              <a:t>¿Se muestran en los planos, se revisan de forma visual mensualmente, y se conservan registros?</a:t>
            </a:r>
          </a:p>
          <a:p>
            <a:r>
              <a:rPr lang="es-UY" sz="3600" dirty="0"/>
              <a:t>¿Se les realiza el servicio de mantenimiento anualmente con conservación de registro?</a:t>
            </a:r>
          </a:p>
          <a:p>
            <a:r>
              <a:rPr lang="es-UY" sz="3600" dirty="0"/>
              <a:t>¿Se identifican claramente y están accesibles?</a:t>
            </a:r>
          </a:p>
        </p:txBody>
      </p:sp>
    </p:spTree>
    <p:extLst>
      <p:ext uri="{BB962C8B-B14F-4D97-AF65-F5344CB8AC3E}">
        <p14:creationId xmlns:p14="http://schemas.microsoft.com/office/powerpoint/2010/main" val="1060554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838200" y="304165"/>
            <a:ext cx="10515600" cy="1325563"/>
          </a:xfrm>
        </p:spPr>
        <p:txBody>
          <a:bodyPr/>
          <a:lstStyle/>
          <a:p>
            <a:pPr algn="ctr" eaLnBrk="1" hangingPunct="1"/>
            <a:r>
              <a:rPr lang="es-UY" dirty="0"/>
              <a:t>Los incendios y la operación de extintores</a:t>
            </a:r>
          </a:p>
        </p:txBody>
      </p:sp>
      <p:sp>
        <p:nvSpPr>
          <p:cNvPr id="4" name="Content Placeholder 3"/>
          <p:cNvSpPr>
            <a:spLocks noGrp="1"/>
          </p:cNvSpPr>
          <p:nvPr>
            <p:ph sz="half" idx="1"/>
          </p:nvPr>
        </p:nvSpPr>
        <p:spPr>
          <a:xfrm>
            <a:off x="527538" y="1629728"/>
            <a:ext cx="6224954" cy="4735903"/>
          </a:xfrm>
        </p:spPr>
        <p:txBody>
          <a:bodyPr>
            <a:normAutofit fontScale="55000" lnSpcReduction="20000"/>
          </a:bodyPr>
          <a:lstStyle/>
          <a:p>
            <a:pPr marL="0" indent="0">
              <a:buNone/>
            </a:pPr>
            <a:r>
              <a:rPr lang="es-UY" sz="4400" b="1" u="sng" dirty="0"/>
              <a:t>Triángulo del fuego:</a:t>
            </a:r>
            <a:endParaRPr lang="es-UY" sz="4400" u="sng" dirty="0"/>
          </a:p>
          <a:p>
            <a:pPr marL="0" indent="0">
              <a:buNone/>
            </a:pPr>
            <a:r>
              <a:rPr lang="es-UY" sz="3800" dirty="0"/>
              <a:t>Para entender cómo funcionan los extintores de incendio, usted debe saber un poco sobre el fuego. El fuego es una reacción química muy rápida entre el oxígeno y un material combustible, que resulta en la liberación de calor, luz, llamas y humo.</a:t>
            </a:r>
          </a:p>
          <a:p>
            <a:pPr marL="0" indent="0">
              <a:buNone/>
            </a:pPr>
            <a:r>
              <a:rPr lang="es-UY" sz="3800" dirty="0"/>
              <a:t>Para que exista fuego, deben estar presentes los siguientes cuatro elementos al mismo tiempo:</a:t>
            </a:r>
          </a:p>
          <a:p>
            <a:r>
              <a:rPr lang="es-UY" sz="3800" dirty="0"/>
              <a:t>Suficiente oxígeno para sostener la combustión.</a:t>
            </a:r>
          </a:p>
          <a:p>
            <a:r>
              <a:rPr lang="es-UY" sz="3800" dirty="0"/>
              <a:t>Suficiente calor para elevar el material a su temperatura de ignición.</a:t>
            </a:r>
          </a:p>
          <a:p>
            <a:r>
              <a:rPr lang="es-UY" sz="3800" dirty="0"/>
              <a:t>Algún tipo de combustible o material combustible.</a:t>
            </a:r>
          </a:p>
          <a:p>
            <a:r>
              <a:rPr lang="es-UY" sz="3800" dirty="0"/>
              <a:t>La reacción química que es el fuego.</a:t>
            </a:r>
          </a:p>
          <a:p>
            <a:pPr marL="0" indent="0">
              <a:buNone/>
            </a:pPr>
            <a:endParaRPr lang="en-US" dirty="0"/>
          </a:p>
        </p:txBody>
      </p:sp>
      <p:pic>
        <p:nvPicPr>
          <p:cNvPr id="5" name="Content Placeholder 4" title="showing the fire triang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94038" y="1825625"/>
            <a:ext cx="4040736" cy="3958272"/>
          </a:xfrm>
        </p:spPr>
      </p:pic>
    </p:spTree>
    <p:extLst>
      <p:ext uri="{BB962C8B-B14F-4D97-AF65-F5344CB8AC3E}">
        <p14:creationId xmlns:p14="http://schemas.microsoft.com/office/powerpoint/2010/main" val="2726867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p:txBody>
          <a:bodyPr/>
          <a:lstStyle/>
          <a:p>
            <a:pPr algn="ctr" eaLnBrk="1" hangingPunct="1"/>
            <a:r>
              <a:rPr lang="en-US" dirty="0" err="1"/>
              <a:t>Evaluación</a:t>
            </a:r>
            <a:r>
              <a:rPr lang="en-US" dirty="0"/>
              <a:t> del </a:t>
            </a:r>
            <a:r>
              <a:rPr lang="en-US" dirty="0" err="1"/>
              <a:t>riesgo</a:t>
            </a:r>
            <a:r>
              <a:rPr lang="en-US" dirty="0"/>
              <a:t>: </a:t>
            </a:r>
            <a:r>
              <a:rPr lang="en-US" dirty="0" err="1"/>
              <a:t>Extintores</a:t>
            </a:r>
            <a:r>
              <a:rPr lang="en-US" dirty="0"/>
              <a:t> </a:t>
            </a:r>
            <a:r>
              <a:rPr lang="en-US" dirty="0" err="1"/>
              <a:t>portátiles</a:t>
            </a:r>
            <a:r>
              <a:rPr lang="en-US" dirty="0"/>
              <a:t> de </a:t>
            </a:r>
            <a:r>
              <a:rPr lang="en-US" dirty="0" err="1"/>
              <a:t>incendio</a:t>
            </a:r>
            <a:endParaRPr lang="en-US" dirty="0"/>
          </a:p>
        </p:txBody>
      </p:sp>
      <p:sp>
        <p:nvSpPr>
          <p:cNvPr id="14" name="Rectangle 3"/>
          <p:cNvSpPr>
            <a:spLocks noGrp="1" noChangeArrowheads="1"/>
          </p:cNvSpPr>
          <p:nvPr>
            <p:ph idx="1"/>
          </p:nvPr>
        </p:nvSpPr>
        <p:spPr>
          <a:xfrm>
            <a:off x="838200" y="1698625"/>
            <a:ext cx="10515600" cy="4351338"/>
          </a:xfrm>
        </p:spPr>
        <p:txBody>
          <a:bodyPr>
            <a:normAutofit/>
          </a:bodyPr>
          <a:lstStyle/>
          <a:p>
            <a:r>
              <a:rPr lang="es-UY" dirty="0"/>
              <a:t>Los extintores portátiles de incendio tienen dos funciones: controlar o extinguir incendios pequeños o en etapa incipiente y proteger las rutas de evacuación que el fuego puede bloquear de forma directa o indirecta con humo o materiales que se queman/ arden sin llama.</a:t>
            </a:r>
          </a:p>
          <a:p>
            <a:r>
              <a:rPr lang="es-UY" dirty="0"/>
              <a:t>Para extinguir un incendio con un extintor portátil, la persona debe tener acceso inmediato al extintor, saber cómo activar la unidad y saber cómo aplicar el agente efectivamente. Intentar extinguir incluso un pequeño incendio implica algún riesgo. </a:t>
            </a:r>
          </a:p>
        </p:txBody>
      </p:sp>
    </p:spTree>
    <p:extLst>
      <p:ext uri="{BB962C8B-B14F-4D97-AF65-F5344CB8AC3E}">
        <p14:creationId xmlns:p14="http://schemas.microsoft.com/office/powerpoint/2010/main" val="1410793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p:txBody>
          <a:bodyPr/>
          <a:lstStyle/>
          <a:p>
            <a:pPr algn="ctr" eaLnBrk="1" hangingPunct="1"/>
            <a:r>
              <a:rPr lang="en-US" dirty="0" err="1"/>
              <a:t>Evaluación</a:t>
            </a:r>
            <a:r>
              <a:rPr lang="en-US" dirty="0"/>
              <a:t> del </a:t>
            </a:r>
            <a:r>
              <a:rPr lang="en-US" dirty="0" err="1"/>
              <a:t>riesgo</a:t>
            </a:r>
            <a:r>
              <a:rPr lang="en-US" dirty="0"/>
              <a:t>: </a:t>
            </a:r>
            <a:r>
              <a:rPr lang="en-US" dirty="0" err="1"/>
              <a:t>Extintores</a:t>
            </a:r>
            <a:r>
              <a:rPr lang="en-US" dirty="0"/>
              <a:t> </a:t>
            </a:r>
            <a:r>
              <a:rPr lang="en-US" dirty="0" err="1"/>
              <a:t>portátiles</a:t>
            </a:r>
            <a:r>
              <a:rPr lang="en-US" dirty="0"/>
              <a:t> de </a:t>
            </a:r>
            <a:r>
              <a:rPr lang="en-US" dirty="0" err="1"/>
              <a:t>incendio</a:t>
            </a:r>
            <a:endParaRPr lang="en-US" dirty="0"/>
          </a:p>
        </p:txBody>
      </p:sp>
      <p:sp>
        <p:nvSpPr>
          <p:cNvPr id="14" name="Rectangle 3"/>
          <p:cNvSpPr>
            <a:spLocks noGrp="1" noChangeArrowheads="1"/>
          </p:cNvSpPr>
          <p:nvPr>
            <p:ph idx="1"/>
          </p:nvPr>
        </p:nvSpPr>
        <p:spPr>
          <a:xfrm>
            <a:off x="838200" y="1698625"/>
            <a:ext cx="10515600" cy="4351338"/>
          </a:xfrm>
        </p:spPr>
        <p:txBody>
          <a:bodyPr>
            <a:normAutofit/>
          </a:bodyPr>
          <a:lstStyle/>
          <a:p>
            <a:r>
              <a:rPr lang="es-UY" dirty="0"/>
              <a:t>Los incendios pueden aumentar de tamaño e intensidad en segundos, bloqueando el camino de salida del bombero y creando una atmósfera peligrosa. Además, los extintores portátiles de incendio contienen una cantidad limitada de agente de extinción y puede descargarse en asunto de segundos. Por lo tanto, las personas deben intentar combatir sólo incendios pequeños o en etapa incipiente.</a:t>
            </a:r>
          </a:p>
          <a:p>
            <a:r>
              <a:rPr lang="es-UY" dirty="0"/>
              <a:t>Antes de combatir cualquier incendio con un extintor portátil de incendio usted debe realizar una evaluación del riesgo calculando el tamaño del fuego, el camino de evacuación de los bomberos y la atmósfera en la proximidad del fuego.</a:t>
            </a:r>
          </a:p>
        </p:txBody>
      </p:sp>
    </p:spTree>
    <p:extLst>
      <p:ext uri="{BB962C8B-B14F-4D97-AF65-F5344CB8AC3E}">
        <p14:creationId xmlns:p14="http://schemas.microsoft.com/office/powerpoint/2010/main" val="18596415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p:txBody>
          <a:bodyPr/>
          <a:lstStyle/>
          <a:p>
            <a:pPr algn="ctr" eaLnBrk="1" hangingPunct="1"/>
            <a:r>
              <a:rPr lang="en-US" dirty="0" err="1"/>
              <a:t>Evaluación</a:t>
            </a:r>
            <a:r>
              <a:rPr lang="en-US" dirty="0"/>
              <a:t> del </a:t>
            </a:r>
            <a:r>
              <a:rPr lang="en-US" dirty="0" err="1"/>
              <a:t>riesgo</a:t>
            </a:r>
            <a:r>
              <a:rPr lang="en-US" dirty="0"/>
              <a:t>: </a:t>
            </a:r>
            <a:r>
              <a:rPr lang="en-US" dirty="0" err="1"/>
              <a:t>Extintores</a:t>
            </a:r>
            <a:r>
              <a:rPr lang="en-US" dirty="0"/>
              <a:t> </a:t>
            </a:r>
            <a:r>
              <a:rPr lang="en-US" dirty="0" err="1"/>
              <a:t>portátiles</a:t>
            </a:r>
            <a:r>
              <a:rPr lang="en-US" dirty="0"/>
              <a:t> de </a:t>
            </a:r>
            <a:r>
              <a:rPr lang="en-US" dirty="0" err="1"/>
              <a:t>incendio</a:t>
            </a:r>
            <a:endParaRPr lang="en-US" dirty="0"/>
          </a:p>
        </p:txBody>
      </p:sp>
      <p:graphicFrame>
        <p:nvGraphicFramePr>
          <p:cNvPr id="2" name="Table 1" title="risk assessment questions"/>
          <p:cNvGraphicFramePr>
            <a:graphicFrameLocks noGrp="1"/>
          </p:cNvGraphicFramePr>
          <p:nvPr>
            <p:extLst>
              <p:ext uri="{D42A27DB-BD31-4B8C-83A1-F6EECF244321}">
                <p14:modId xmlns:p14="http://schemas.microsoft.com/office/powerpoint/2010/main" val="4125667695"/>
              </p:ext>
            </p:extLst>
          </p:nvPr>
        </p:nvGraphicFramePr>
        <p:xfrm>
          <a:off x="660399" y="1592624"/>
          <a:ext cx="10972800" cy="4261766"/>
        </p:xfrm>
        <a:graphic>
          <a:graphicData uri="http://schemas.openxmlformats.org/drawingml/2006/table">
            <a:tbl>
              <a:tblPr/>
              <a:tblGrid>
                <a:gridCol w="3657600">
                  <a:extLst>
                    <a:ext uri="{9D8B030D-6E8A-4147-A177-3AD203B41FA5}">
                      <a16:colId xmlns="" xmlns:a16="http://schemas.microsoft.com/office/drawing/2014/main" val="20000"/>
                    </a:ext>
                  </a:extLst>
                </a:gridCol>
                <a:gridCol w="3657600">
                  <a:extLst>
                    <a:ext uri="{9D8B030D-6E8A-4147-A177-3AD203B41FA5}">
                      <a16:colId xmlns="" xmlns:a16="http://schemas.microsoft.com/office/drawing/2014/main" val="20001"/>
                    </a:ext>
                  </a:extLst>
                </a:gridCol>
                <a:gridCol w="3657600">
                  <a:extLst>
                    <a:ext uri="{9D8B030D-6E8A-4147-A177-3AD203B41FA5}">
                      <a16:colId xmlns="" xmlns:a16="http://schemas.microsoft.com/office/drawing/2014/main" val="20002"/>
                    </a:ext>
                  </a:extLst>
                </a:gridCol>
              </a:tblGrid>
              <a:tr h="1166666">
                <a:tc>
                  <a:txBody>
                    <a:bodyPr/>
                    <a:lstStyle/>
                    <a:p>
                      <a:pPr algn="l" fontAlgn="b"/>
                      <a:r>
                        <a:rPr lang="es-UY" sz="1400" b="1" u="sng" noProof="0">
                          <a:effectLst/>
                        </a:rPr>
                        <a:t>Pregunta de evaluación del riesgo</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s-UY" sz="1400" b="1" u="sng" noProof="0" dirty="0">
                          <a:effectLst/>
                        </a:rPr>
                        <a:t>Características de incendios en etapa incipiente o que pueden extinguirse con extintores portátiles de incendio</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s-UY" sz="1400" b="1" u="sng" noProof="0" dirty="0">
                          <a:effectLst/>
                        </a:rPr>
                        <a:t>Características de incendios que NO DEBEN combatirse con un extintor portátil de incendio (más allá de la etapa incipiente) – evacúe inmediatamente</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9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571965">
                <a:tc>
                  <a:txBody>
                    <a:bodyPr/>
                    <a:lstStyle/>
                    <a:p>
                      <a:pPr algn="l" fontAlgn="t"/>
                      <a:endParaRPr lang="es-UY" sz="1400" noProof="0">
                        <a:effectLst/>
                      </a:endParaRPr>
                    </a:p>
                    <a:p>
                      <a:pPr algn="l" fontAlgn="t"/>
                      <a:r>
                        <a:rPr lang="es-UY" sz="1400" noProof="0">
                          <a:effectLst/>
                        </a:rPr>
                        <a:t>¿El incendio es muy grande?</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s-UY" sz="1400" noProof="0" dirty="0">
                        <a:effectLst/>
                      </a:endParaRPr>
                    </a:p>
                    <a:p>
                      <a:pPr fontAlgn="t"/>
                      <a:r>
                        <a:rPr lang="es-UY" sz="1400" noProof="0" dirty="0">
                          <a:effectLst/>
                        </a:rPr>
                        <a:t>El incendio se limita al material original encendido, está contenido (tal como dentro de un bote de residuos) y no se ha extendido a otros materiales. Las llamas no superan en altura la cabeza del bombero.</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s-UY" sz="1400" noProof="0" dirty="0">
                        <a:effectLst/>
                      </a:endParaRPr>
                    </a:p>
                    <a:p>
                      <a:pPr fontAlgn="t"/>
                      <a:r>
                        <a:rPr lang="es-UY" sz="1400" noProof="0" dirty="0">
                          <a:effectLst/>
                        </a:rPr>
                        <a:t>El incendio involucra solventes inflamables, se ha extendido sobre más de 60 pies cuadrados, está escondido parcialmente detrás de una pared o techo, o no puede ser alcanzado desde una posición de pie.</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523135">
                <a:tc>
                  <a:txBody>
                    <a:bodyPr/>
                    <a:lstStyle/>
                    <a:p>
                      <a:pPr algn="l" fontAlgn="t"/>
                      <a:r>
                        <a:rPr lang="es-UY" sz="1400" noProof="0" dirty="0">
                          <a:effectLst/>
                        </a:rPr>
                        <a:t>¿Es seguro respirar el aire?</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s-UY" sz="1400" noProof="0" dirty="0">
                          <a:effectLst/>
                        </a:rPr>
                        <a:t>El fuego no ha agotado el oxígeno en la habitación y produce solo pequeñas cantidades de gases tóxicos. No se necesita equipo de protección respiratoria.</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s-UY" sz="1400" noProof="0" dirty="0">
                          <a:effectLst/>
                        </a:rPr>
                        <a:t>Debido al humo y productos de la combustión, el incendio no puede combatirse sin protección respiratoria.</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9858080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p:txBody>
          <a:bodyPr>
            <a:normAutofit/>
          </a:bodyPr>
          <a:lstStyle/>
          <a:p>
            <a:pPr algn="ctr" eaLnBrk="1" hangingPunct="1"/>
            <a:r>
              <a:rPr lang="es-UY" sz="4000" dirty="0"/>
              <a:t>Evaluación del riesgo: Extintores portátiles de incendio</a:t>
            </a:r>
          </a:p>
        </p:txBody>
      </p:sp>
      <p:graphicFrame>
        <p:nvGraphicFramePr>
          <p:cNvPr id="2" name="Table 1" title="risk assessment questions"/>
          <p:cNvGraphicFramePr>
            <a:graphicFrameLocks noGrp="1"/>
          </p:cNvGraphicFramePr>
          <p:nvPr>
            <p:extLst>
              <p:ext uri="{D42A27DB-BD31-4B8C-83A1-F6EECF244321}">
                <p14:modId xmlns:p14="http://schemas.microsoft.com/office/powerpoint/2010/main" val="2717019838"/>
              </p:ext>
            </p:extLst>
          </p:nvPr>
        </p:nvGraphicFramePr>
        <p:xfrm>
          <a:off x="660399" y="1592623"/>
          <a:ext cx="10972800" cy="3994137"/>
        </p:xfrm>
        <a:graphic>
          <a:graphicData uri="http://schemas.openxmlformats.org/drawingml/2006/table">
            <a:tbl>
              <a:tblPr/>
              <a:tblGrid>
                <a:gridCol w="3657600">
                  <a:extLst>
                    <a:ext uri="{9D8B030D-6E8A-4147-A177-3AD203B41FA5}">
                      <a16:colId xmlns="" xmlns:a16="http://schemas.microsoft.com/office/drawing/2014/main" val="20000"/>
                    </a:ext>
                  </a:extLst>
                </a:gridCol>
                <a:gridCol w="3657600">
                  <a:extLst>
                    <a:ext uri="{9D8B030D-6E8A-4147-A177-3AD203B41FA5}">
                      <a16:colId xmlns="" xmlns:a16="http://schemas.microsoft.com/office/drawing/2014/main" val="20001"/>
                    </a:ext>
                  </a:extLst>
                </a:gridCol>
                <a:gridCol w="3657600">
                  <a:extLst>
                    <a:ext uri="{9D8B030D-6E8A-4147-A177-3AD203B41FA5}">
                      <a16:colId xmlns="" xmlns:a16="http://schemas.microsoft.com/office/drawing/2014/main" val="20002"/>
                    </a:ext>
                  </a:extLst>
                </a:gridCol>
              </a:tblGrid>
              <a:tr h="1105384">
                <a:tc>
                  <a:txBody>
                    <a:bodyPr/>
                    <a:lstStyle/>
                    <a:p>
                      <a:pPr algn="l" fontAlgn="b"/>
                      <a:r>
                        <a:rPr lang="es-UY" sz="1400" b="1" u="sng" noProof="0">
                          <a:effectLst/>
                        </a:rPr>
                        <a:t>Pregunta de evaluación del riesgo</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s-UY" sz="1400" b="1" u="sng" noProof="0">
                          <a:effectLst/>
                        </a:rPr>
                        <a:t>Características de incendios en etapa incipiente o que pueden extinguirse con extintores portátiles de incendio</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6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l" fontAlgn="b"/>
                      <a:r>
                        <a:rPr lang="es-UY" sz="1400" b="1" u="sng" noProof="0">
                          <a:effectLst/>
                        </a:rPr>
                        <a:t>Características de incendios que NO DEBEN combatirse con un extintor portátil de incendio (más allá de la etapa incipiente) – evacúe inmediatamente </a:t>
                      </a:r>
                    </a:p>
                  </a:txBody>
                  <a:tcPr marL="29106" marR="29106" marT="29106" marB="29106" anchor="b">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90A3D2"/>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2118619">
                <a:tc>
                  <a:txBody>
                    <a:bodyPr/>
                    <a:lstStyle/>
                    <a:p>
                      <a:pPr algn="l" fontAlgn="t"/>
                      <a:endParaRPr lang="es-UY" sz="1400" noProof="0" dirty="0">
                        <a:effectLst/>
                      </a:endParaRPr>
                    </a:p>
                    <a:p>
                      <a:pPr algn="l" fontAlgn="t"/>
                      <a:r>
                        <a:rPr lang="es-UY" sz="1400" noProof="0" dirty="0">
                          <a:effectLst/>
                        </a:rPr>
                        <a:t>¿El ambiente está demasiado caliente o lleno de humo?</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s-UY" sz="1400" noProof="0" dirty="0">
                        <a:effectLst/>
                      </a:endParaRPr>
                    </a:p>
                    <a:p>
                      <a:pPr fontAlgn="t"/>
                      <a:r>
                        <a:rPr lang="es-UY" sz="1400" noProof="0" dirty="0">
                          <a:effectLst/>
                        </a:rPr>
                        <a:t>Se genera calor, pero la temperatura de la habitación solo ha aumentado levemente. Se puede estar acumulando humo en el techo, pero la visibilidad es buena. No se necesita equipo especial de protección personal. </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endParaRPr lang="es-UY" sz="1400" noProof="0" dirty="0">
                        <a:effectLst/>
                      </a:endParaRPr>
                    </a:p>
                    <a:p>
                      <a:pPr fontAlgn="t"/>
                      <a:r>
                        <a:rPr lang="es-UY" sz="1400" noProof="0" dirty="0">
                          <a:effectLst/>
                        </a:rPr>
                        <a:t>El calor irradiado se siente fácilmente en la piel expuesta lo que dificulta acercarse al fuego  a menos de 10-15 pies (o el alcance efectivo del extintor). Hay que arrastrarse en el suelo debido al calor o humo. El humo está llenando la habitación rápidamente, disminuyendo la visibilidad.</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770134">
                <a:tc>
                  <a:txBody>
                    <a:bodyPr/>
                    <a:lstStyle/>
                    <a:p>
                      <a:pPr algn="l" fontAlgn="t"/>
                      <a:r>
                        <a:rPr lang="es-UY" sz="1400" noProof="0" dirty="0">
                          <a:effectLst/>
                        </a:rPr>
                        <a:t>¿Hay una vía de evacuación segura?</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s-UY" sz="1400" noProof="0" dirty="0">
                          <a:effectLst/>
                        </a:rPr>
                        <a:t>Hay una vía de evacuación clara detrás de usted cuando usted combate el fuego.</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s-UY" sz="1400" noProof="0" dirty="0">
                          <a:effectLst/>
                        </a:rPr>
                        <a:t>El fuego no está contenido, y el fuego, calor o humo pueden bloquear la vía de evacuación.</a:t>
                      </a:r>
                    </a:p>
                  </a:txBody>
                  <a:tcPr marL="29106" marR="29106" marT="29106" marB="29106">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7424402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838200" y="304165"/>
            <a:ext cx="10515600" cy="1325563"/>
          </a:xfrm>
        </p:spPr>
        <p:txBody>
          <a:bodyPr/>
          <a:lstStyle/>
          <a:p>
            <a:pPr algn="ctr" eaLnBrk="1" hangingPunct="1"/>
            <a:r>
              <a:rPr lang="en-US" dirty="0" err="1"/>
              <a:t>Extintores</a:t>
            </a:r>
            <a:r>
              <a:rPr lang="en-US" dirty="0"/>
              <a:t> </a:t>
            </a:r>
            <a:r>
              <a:rPr lang="en-US" dirty="0" err="1"/>
              <a:t>portátiles</a:t>
            </a:r>
            <a:r>
              <a:rPr lang="en-US" dirty="0"/>
              <a:t> de </a:t>
            </a:r>
            <a:r>
              <a:rPr lang="en-US" dirty="0" err="1"/>
              <a:t>incendio</a:t>
            </a:r>
            <a:endParaRPr lang="en-US" dirty="0"/>
          </a:p>
        </p:txBody>
      </p:sp>
      <p:sp>
        <p:nvSpPr>
          <p:cNvPr id="4" name="Content Placeholder 3"/>
          <p:cNvSpPr>
            <a:spLocks noGrp="1"/>
          </p:cNvSpPr>
          <p:nvPr>
            <p:ph sz="half" idx="1"/>
          </p:nvPr>
        </p:nvSpPr>
        <p:spPr/>
        <p:txBody>
          <a:bodyPr>
            <a:normAutofit fontScale="92500" lnSpcReduction="10000"/>
          </a:bodyPr>
          <a:lstStyle/>
          <a:p>
            <a:pPr marL="0" indent="0">
              <a:buNone/>
            </a:pPr>
            <a:r>
              <a:rPr lang="es-UY" b="1" u="sng" dirty="0"/>
              <a:t>Cómo funciona un extintor de incendios:</a:t>
            </a:r>
            <a:endParaRPr lang="es-UY" u="sng" dirty="0"/>
          </a:p>
          <a:p>
            <a:r>
              <a:rPr lang="es-UY" dirty="0"/>
              <a:t>Los extintores portátiles de incendio aplican un agente extintor que enfriará el combustible en llamas, desplazará o eliminará el oxígeno, o detendrá la reacción química para que el fuego no pueda seguir ardiendo. Cuando se comprime el mango de un extintor, el agente es expulsado por la boquilla</a:t>
            </a:r>
            <a:r>
              <a:rPr lang="en-US" dirty="0"/>
              <a:t>.</a:t>
            </a:r>
          </a:p>
          <a:p>
            <a:endParaRPr lang="en-US" dirty="0"/>
          </a:p>
        </p:txBody>
      </p:sp>
      <p:pic>
        <p:nvPicPr>
          <p:cNvPr id="6" name="Content Placeholder 5" title="How a fire extinguisher work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32600" y="2197894"/>
            <a:ext cx="3860800" cy="3606800"/>
          </a:xfrm>
        </p:spPr>
      </p:pic>
    </p:spTree>
    <p:extLst>
      <p:ext uri="{BB962C8B-B14F-4D97-AF65-F5344CB8AC3E}">
        <p14:creationId xmlns:p14="http://schemas.microsoft.com/office/powerpoint/2010/main" val="495377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838200" y="304165"/>
            <a:ext cx="10515600" cy="1325563"/>
          </a:xfrm>
        </p:spPr>
        <p:txBody>
          <a:bodyPr/>
          <a:lstStyle/>
          <a:p>
            <a:pPr algn="ctr" eaLnBrk="1" hangingPunct="1"/>
            <a:r>
              <a:rPr lang="es-UY" dirty="0"/>
              <a:t>Extintores portátiles de incendio</a:t>
            </a:r>
          </a:p>
        </p:txBody>
      </p:sp>
      <p:sp>
        <p:nvSpPr>
          <p:cNvPr id="4" name="Content Placeholder 3"/>
          <p:cNvSpPr>
            <a:spLocks noGrp="1"/>
          </p:cNvSpPr>
          <p:nvPr>
            <p:ph sz="half" idx="1"/>
          </p:nvPr>
        </p:nvSpPr>
        <p:spPr/>
        <p:txBody>
          <a:bodyPr>
            <a:normAutofit fontScale="62500" lnSpcReduction="20000"/>
          </a:bodyPr>
          <a:lstStyle/>
          <a:p>
            <a:pPr marL="0" indent="0">
              <a:buNone/>
            </a:pPr>
            <a:r>
              <a:rPr lang="es-UY" sz="2900" b="1" u="sng" dirty="0"/>
              <a:t>Veamos la etiqueta de la imagen. La clasificación es:</a:t>
            </a:r>
          </a:p>
          <a:p>
            <a:r>
              <a:rPr lang="es-UY" sz="2900" dirty="0"/>
              <a:t>1-A:10-BC</a:t>
            </a:r>
          </a:p>
          <a:p>
            <a:r>
              <a:rPr lang="es-UY" sz="2900" dirty="0"/>
              <a:t>Las letras (A, B, y C) representan el </a:t>
            </a:r>
            <a:r>
              <a:rPr lang="es-UY" sz="2900" dirty="0">
                <a:hlinkClick r:id="rId3" tooltip="Type(s) of fire"/>
              </a:rPr>
              <a:t>tipo de incendio</a:t>
            </a:r>
            <a:r>
              <a:rPr lang="es-UY" sz="2900" dirty="0"/>
              <a:t> para el cual se ha aprobado el extintor.</a:t>
            </a:r>
          </a:p>
          <a:p>
            <a:r>
              <a:rPr lang="es-UY" sz="2900" dirty="0"/>
              <a:t>El número frente a la clasificación A indica la cantidad de agua a la que equivale el extintor y representa 1.25 galones de agua por cada unidad de uno. Por ejemplo, un extintor clasificado 4-A sería equivalente a cinco (4 x 1.25) galones de agua.</a:t>
            </a:r>
          </a:p>
          <a:p>
            <a:r>
              <a:rPr lang="es-UY" sz="2900" dirty="0"/>
              <a:t>El número frente a la clasificación B representa el área en pies cuadrados de un fuego Clase B que un usuario no experto puede extinguir. Usando el ejemplo anterior, un usuario no experto debería poder apagar un fuego de líquido inflamable de hasta 10 pies cuadrados.</a:t>
            </a:r>
          </a:p>
          <a:p>
            <a:endParaRPr lang="en-US" dirty="0"/>
          </a:p>
        </p:txBody>
      </p:sp>
      <p:pic>
        <p:nvPicPr>
          <p:cNvPr id="3" name="Content Placeholder 2" title="the fine print on a fire extinguishe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189470" y="2156687"/>
            <a:ext cx="4164330" cy="3273357"/>
          </a:xfrm>
        </p:spPr>
      </p:pic>
    </p:spTree>
    <p:extLst>
      <p:ext uri="{BB962C8B-B14F-4D97-AF65-F5344CB8AC3E}">
        <p14:creationId xmlns:p14="http://schemas.microsoft.com/office/powerpoint/2010/main" val="3876245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2715707"/>
          </a:xfrm>
        </p:spPr>
        <p:txBody>
          <a:bodyPr>
            <a:normAutofit lnSpcReduction="10000"/>
          </a:bodyPr>
          <a:lstStyle/>
          <a:p>
            <a:pPr marL="0" lvl="0" indent="0">
              <a:buNone/>
            </a:pPr>
            <a:r>
              <a:rPr lang="es-UY" dirty="0"/>
              <a:t>¿Cuál es el tipo de extintor de incendios adecuado para incendios de papel, madera o cartón?</a:t>
            </a:r>
            <a:endParaRPr lang="es-UY" sz="2000" dirty="0"/>
          </a:p>
          <a:p>
            <a:pPr marL="914400" lvl="1" indent="-457200">
              <a:buFont typeface="+mj-lt"/>
              <a:buAutoNum type="alphaUcPeriod"/>
            </a:pPr>
            <a:r>
              <a:rPr lang="es-UY" dirty="0"/>
              <a:t>Clase A</a:t>
            </a:r>
            <a:endParaRPr lang="es-UY" sz="1800" dirty="0"/>
          </a:p>
          <a:p>
            <a:pPr marL="914400" lvl="1" indent="-457200">
              <a:buFont typeface="+mj-lt"/>
              <a:buAutoNum type="alphaUcPeriod"/>
            </a:pPr>
            <a:r>
              <a:rPr lang="es-UY" dirty="0"/>
              <a:t>Clase B</a:t>
            </a:r>
            <a:endParaRPr lang="es-UY" sz="1800" dirty="0"/>
          </a:p>
          <a:p>
            <a:pPr marL="914400" lvl="1" indent="-457200">
              <a:buFont typeface="+mj-lt"/>
              <a:buAutoNum type="alphaUcPeriod"/>
            </a:pPr>
            <a:r>
              <a:rPr lang="es-UY" dirty="0"/>
              <a:t>Clase C</a:t>
            </a:r>
            <a:endParaRPr lang="es-UY" sz="1800" dirty="0"/>
          </a:p>
          <a:p>
            <a:pPr marL="914400" lvl="1" indent="-457200">
              <a:buFont typeface="+mj-lt"/>
              <a:buAutoNum type="alphaUcPeriod"/>
            </a:pPr>
            <a:r>
              <a:rPr lang="es-UY" dirty="0"/>
              <a:t>Clase D</a:t>
            </a:r>
            <a:endParaRPr lang="es-UY" sz="1800" dirty="0"/>
          </a:p>
          <a:p>
            <a:pPr marL="914400" lvl="1" indent="-457200">
              <a:buFont typeface="+mj-lt"/>
              <a:buAutoNum type="alphaUcPeriod"/>
            </a:pPr>
            <a:r>
              <a:rPr lang="es-UY" dirty="0"/>
              <a:t>Todo lo anterior</a:t>
            </a:r>
            <a:endParaRPr lang="es-UY" sz="1800" dirty="0"/>
          </a:p>
          <a:p>
            <a:pPr marL="0" indent="0" algn="ctr">
              <a:buNone/>
            </a:pPr>
            <a:endParaRPr lang="en-US" sz="3600" dirty="0"/>
          </a:p>
          <a:p>
            <a:endParaRPr lang="en-US" dirty="0"/>
          </a:p>
        </p:txBody>
      </p:sp>
      <p:sp>
        <p:nvSpPr>
          <p:cNvPr id="4" name="TextBox 3"/>
          <p:cNvSpPr txBox="1"/>
          <p:nvPr/>
        </p:nvSpPr>
        <p:spPr>
          <a:xfrm>
            <a:off x="4554415" y="2223080"/>
            <a:ext cx="2570283"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2024179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title="types of fire extinguishers"/>
          <p:cNvGraphicFramePr>
            <a:graphicFrameLocks noGrp="1"/>
          </p:cNvGraphicFramePr>
          <p:nvPr>
            <p:ph sz="half" idx="1"/>
            <p:extLst>
              <p:ext uri="{D42A27DB-BD31-4B8C-83A1-F6EECF244321}">
                <p14:modId xmlns:p14="http://schemas.microsoft.com/office/powerpoint/2010/main" val="2903925224"/>
              </p:ext>
            </p:extLst>
          </p:nvPr>
        </p:nvGraphicFramePr>
        <p:xfrm>
          <a:off x="3298768" y="1690688"/>
          <a:ext cx="5020032" cy="4313345"/>
        </p:xfrm>
        <a:graphic>
          <a:graphicData uri="http://schemas.openxmlformats.org/drawingml/2006/table">
            <a:tbl>
              <a:tblPr/>
              <a:tblGrid>
                <a:gridCol w="2510016">
                  <a:extLst>
                    <a:ext uri="{9D8B030D-6E8A-4147-A177-3AD203B41FA5}">
                      <a16:colId xmlns="" xmlns:a16="http://schemas.microsoft.com/office/drawing/2014/main" val="20000"/>
                    </a:ext>
                  </a:extLst>
                </a:gridCol>
                <a:gridCol w="2510016">
                  <a:extLst>
                    <a:ext uri="{9D8B030D-6E8A-4147-A177-3AD203B41FA5}">
                      <a16:colId xmlns="" xmlns:a16="http://schemas.microsoft.com/office/drawing/2014/main" val="20001"/>
                    </a:ext>
                  </a:extLst>
                </a:gridCol>
              </a:tblGrid>
              <a:tr h="358022">
                <a:tc>
                  <a:txBody>
                    <a:bodyPr/>
                    <a:lstStyle/>
                    <a:p>
                      <a:pPr algn="ctr" fontAlgn="b"/>
                      <a:r>
                        <a:rPr lang="en-US" sz="1800" b="1" u="sng" dirty="0">
                          <a:effectLst/>
                        </a:rPr>
                        <a:t>Tipo de </a:t>
                      </a:r>
                      <a:r>
                        <a:rPr lang="en-US" sz="1800" b="1" u="sng" dirty="0" err="1">
                          <a:effectLst/>
                        </a:rPr>
                        <a:t>extintor</a:t>
                      </a:r>
                      <a:endParaRPr lang="en-US" sz="1800" b="1" u="sng" dirty="0">
                        <a:effectLst/>
                      </a:endParaRPr>
                    </a:p>
                  </a:txBody>
                  <a:tcPr marL="32965" marR="32965" marT="32965" marB="32965"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tc>
                  <a:txBody>
                    <a:bodyPr/>
                    <a:lstStyle/>
                    <a:p>
                      <a:pPr algn="ctr" fontAlgn="b"/>
                      <a:r>
                        <a:rPr lang="es-UY" sz="1800" b="1" u="sng" noProof="0">
                          <a:effectLst/>
                        </a:rPr>
                        <a:t>Tipo de fuego</a:t>
                      </a:r>
                    </a:p>
                  </a:txBody>
                  <a:tcPr marL="32965" marR="32965" marT="32965" marB="32965"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191896">
                <a:tc>
                  <a:txBody>
                    <a:bodyPr/>
                    <a:lstStyle/>
                    <a:p>
                      <a:pPr algn="ctr" fontAlgn="t"/>
                      <a:r>
                        <a:rPr lang="en-US" sz="1200" b="1" u="none" strike="noStrike" dirty="0">
                          <a:solidFill>
                            <a:srgbClr val="003399"/>
                          </a:solidFill>
                          <a:effectLst/>
                          <a:hlinkClick r:id="rId3" tooltip="Water"/>
                        </a:rPr>
                        <a:t>Agua</a:t>
                      </a:r>
                      <a:endParaRPr lang="en-US" sz="1200" dirty="0">
                        <a:effectLst/>
                      </a:endParaRPr>
                    </a:p>
                  </a:txBody>
                  <a:tcPr marL="32965" marR="32965" marT="32965" marB="32965">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s-UY" sz="1400" b="1" u="sng" noProof="0" dirty="0">
                          <a:effectLst/>
                        </a:rPr>
                        <a:t>Combustibles comunes</a:t>
                      </a:r>
                      <a:endParaRPr lang="es-UY" sz="1400" u="sng" noProof="0" dirty="0">
                        <a:effectLst/>
                      </a:endParaRPr>
                    </a:p>
                    <a:p>
                      <a:pPr fontAlgn="t"/>
                      <a:r>
                        <a:rPr lang="es-UY" sz="1400" noProof="0" dirty="0">
                          <a:effectLst/>
                        </a:rPr>
                        <a:t>El fuego en papel, tela, madera, goma, y muchos plásticos requieren un extintor de tipo de agua con etiqueta A.</a:t>
                      </a:r>
                    </a:p>
                  </a:txBody>
                  <a:tcPr marL="32965" marR="32965" marT="32965" marB="32965">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2763427">
                <a:tc>
                  <a:txBody>
                    <a:bodyPr/>
                    <a:lstStyle/>
                    <a:p>
                      <a:pPr algn="ctr" fontAlgn="t"/>
                      <a:r>
                        <a:rPr lang="en-US" sz="1200" b="1" u="none" strike="noStrike" dirty="0">
                          <a:solidFill>
                            <a:srgbClr val="003399"/>
                          </a:solidFill>
                          <a:effectLst/>
                          <a:hlinkClick r:id="rId4" tooltip="CO2"/>
                        </a:rPr>
                        <a:t>CO</a:t>
                      </a:r>
                      <a:r>
                        <a:rPr lang="en-US" sz="1200" b="1" u="none" strike="noStrike" baseline="-25000" dirty="0">
                          <a:solidFill>
                            <a:srgbClr val="003399"/>
                          </a:solidFill>
                          <a:effectLst/>
                          <a:hlinkClick r:id="rId4" tooltip="CO2"/>
                        </a:rPr>
                        <a:t>2</a:t>
                      </a:r>
                      <a:endParaRPr lang="en-US" sz="1200" dirty="0">
                        <a:effectLst/>
                      </a:endParaRPr>
                    </a:p>
                    <a:p>
                      <a:pPr algn="ctr" fontAlgn="t"/>
                      <a:r>
                        <a:rPr lang="en-US" sz="1200" b="1" dirty="0">
                          <a:effectLst/>
                        </a:rPr>
                        <a:t>O</a:t>
                      </a:r>
                      <a:endParaRPr lang="en-US" sz="1200" dirty="0">
                        <a:effectLst/>
                      </a:endParaRPr>
                    </a:p>
                  </a:txBody>
                  <a:tcPr marL="32965" marR="32965" marT="32965" marB="32965">
                    <a:lnL>
                      <a:noFill/>
                    </a:lnL>
                    <a:lnR>
                      <a:noFill/>
                    </a:lnR>
                    <a:lnT w="7620"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s-UY" sz="1400" b="1" u="sng" noProof="0" dirty="0">
                          <a:effectLst/>
                        </a:rPr>
                        <a:t>Líquidos inflamables</a:t>
                      </a:r>
                      <a:endParaRPr lang="es-UY" sz="1400" u="sng" noProof="0" dirty="0">
                        <a:effectLst/>
                      </a:endParaRPr>
                    </a:p>
                    <a:p>
                      <a:pPr fontAlgn="t"/>
                      <a:r>
                        <a:rPr lang="es-UY" sz="1400" noProof="0" dirty="0">
                          <a:effectLst/>
                        </a:rPr>
                        <a:t>El fuego en aceites, gasolina, algunas pinturas, laca, grasa, solventes y otros líquidos inflamables requieren un extintor con etiqueta B.</a:t>
                      </a:r>
                    </a:p>
                    <a:p>
                      <a:pPr fontAlgn="t"/>
                      <a:r>
                        <a:rPr lang="es-UY" sz="1400" b="1" u="sng" noProof="0" dirty="0">
                          <a:effectLst/>
                        </a:rPr>
                        <a:t>Equipo eléctrico</a:t>
                      </a:r>
                      <a:endParaRPr lang="es-UY" sz="1400" u="sng" noProof="0" dirty="0">
                        <a:effectLst/>
                      </a:endParaRPr>
                    </a:p>
                    <a:p>
                      <a:pPr fontAlgn="t"/>
                      <a:r>
                        <a:rPr lang="es-UY" sz="1400" noProof="0" dirty="0">
                          <a:effectLst/>
                        </a:rPr>
                        <a:t>El fuego en el cableado, cajas de fusibles, equipo con energía eléctrica, computadoras y otras fuentes eléctricas requieren un extintor con etiqueta C.</a:t>
                      </a:r>
                    </a:p>
                  </a:txBody>
                  <a:tcPr marL="32965" marR="32965" marT="32965" marB="32965">
                    <a:lnL>
                      <a:noFill/>
                    </a:lnL>
                    <a:lnR>
                      <a:noFill/>
                    </a:lnR>
                    <a:lnT w="762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2"/>
                  </a:ext>
                </a:extLst>
              </a:tr>
            </a:tbl>
          </a:graphicData>
        </a:graphic>
      </p:graphicFrame>
      <p:pic>
        <p:nvPicPr>
          <p:cNvPr id="4102" name="Picture 6" descr="Class C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5521" y="5293157"/>
            <a:ext cx="580348" cy="52484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lass B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214" y="3636934"/>
            <a:ext cx="585655" cy="5224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y Chemical Extinguish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1383" y="4878271"/>
            <a:ext cx="997384"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arbon Dioxide Extinguish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8768" y="3384521"/>
            <a:ext cx="930797"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lass A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214" y="2421067"/>
            <a:ext cx="585655" cy="504216"/>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Water Extinguish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5441" y="2121110"/>
            <a:ext cx="869269" cy="1085691"/>
          </a:xfrm>
          <a:prstGeom prst="rect">
            <a:avLst/>
          </a:prstGeom>
          <a:noFill/>
          <a:extLst>
            <a:ext uri="{909E8E84-426E-40DD-AFC4-6F175D3DCCD1}">
              <a14:hiddenFill xmlns:a14="http://schemas.microsoft.com/office/drawing/2010/main">
                <a:solidFill>
                  <a:srgbClr val="FFFFFF"/>
                </a:solidFill>
              </a14:hiddenFill>
            </a:ext>
          </a:extLst>
        </p:spPr>
      </p:pic>
      <p:sp>
        <p:nvSpPr>
          <p:cNvPr id="533505" name="Rectangle 2"/>
          <p:cNvSpPr>
            <a:spLocks noGrp="1" noChangeArrowheads="1"/>
          </p:cNvSpPr>
          <p:nvPr>
            <p:ph type="title"/>
          </p:nvPr>
        </p:nvSpPr>
        <p:spPr>
          <a:xfrm>
            <a:off x="637478" y="267168"/>
            <a:ext cx="10515600" cy="1325563"/>
          </a:xfrm>
        </p:spPr>
        <p:txBody>
          <a:bodyPr/>
          <a:lstStyle/>
          <a:p>
            <a:pPr algn="ctr" eaLnBrk="1" hangingPunct="1"/>
            <a:r>
              <a:rPr lang="en-US" dirty="0" err="1"/>
              <a:t>Tipos</a:t>
            </a:r>
            <a:r>
              <a:rPr lang="en-US" dirty="0"/>
              <a:t> de </a:t>
            </a:r>
            <a:r>
              <a:rPr lang="en-US" dirty="0" err="1"/>
              <a:t>extintores</a:t>
            </a:r>
            <a:r>
              <a:rPr lang="en-US" dirty="0"/>
              <a:t> de </a:t>
            </a:r>
            <a:r>
              <a:rPr lang="en-US" dirty="0" err="1"/>
              <a:t>incendio</a:t>
            </a:r>
            <a:endParaRPr lang="en-US" dirty="0"/>
          </a:p>
        </p:txBody>
      </p:sp>
    </p:spTree>
    <p:extLst>
      <p:ext uri="{BB962C8B-B14F-4D97-AF65-F5344CB8AC3E}">
        <p14:creationId xmlns:p14="http://schemas.microsoft.com/office/powerpoint/2010/main" val="292371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title="types of fire extingushers"/>
          <p:cNvGraphicFramePr>
            <a:graphicFrameLocks noGrp="1"/>
          </p:cNvGraphicFramePr>
          <p:nvPr>
            <p:ph sz="half" idx="2"/>
            <p:extLst>
              <p:ext uri="{D42A27DB-BD31-4B8C-83A1-F6EECF244321}">
                <p14:modId xmlns:p14="http://schemas.microsoft.com/office/powerpoint/2010/main" val="589912978"/>
              </p:ext>
            </p:extLst>
          </p:nvPr>
        </p:nvGraphicFramePr>
        <p:xfrm>
          <a:off x="3464314" y="1675344"/>
          <a:ext cx="5174166" cy="5076499"/>
        </p:xfrm>
        <a:graphic>
          <a:graphicData uri="http://schemas.openxmlformats.org/drawingml/2006/table">
            <a:tbl>
              <a:tblPr/>
              <a:tblGrid>
                <a:gridCol w="2587083">
                  <a:extLst>
                    <a:ext uri="{9D8B030D-6E8A-4147-A177-3AD203B41FA5}">
                      <a16:colId xmlns="" xmlns:a16="http://schemas.microsoft.com/office/drawing/2014/main" val="20000"/>
                    </a:ext>
                  </a:extLst>
                </a:gridCol>
                <a:gridCol w="2587083">
                  <a:extLst>
                    <a:ext uri="{9D8B030D-6E8A-4147-A177-3AD203B41FA5}">
                      <a16:colId xmlns="" xmlns:a16="http://schemas.microsoft.com/office/drawing/2014/main" val="20001"/>
                    </a:ext>
                  </a:extLst>
                </a:gridCol>
              </a:tblGrid>
              <a:tr h="186077">
                <a:tc>
                  <a:txBody>
                    <a:bodyPr/>
                    <a:lstStyle/>
                    <a:p>
                      <a:pPr algn="ctr" fontAlgn="b"/>
                      <a:r>
                        <a:rPr lang="en-US" sz="1800" b="1" u="sng" dirty="0">
                          <a:effectLst/>
                        </a:rPr>
                        <a:t>Tipo de </a:t>
                      </a:r>
                      <a:r>
                        <a:rPr lang="en-US" sz="1800" b="1" u="sng" dirty="0" err="1">
                          <a:effectLst/>
                        </a:rPr>
                        <a:t>extintor</a:t>
                      </a:r>
                      <a:endParaRPr lang="en-US" sz="1800" b="1" u="sng" dirty="0">
                        <a:effectLst/>
                      </a:endParaRPr>
                    </a:p>
                  </a:txBody>
                  <a:tcPr marL="28627" marR="28627" marT="28627" marB="28627"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tc>
                  <a:txBody>
                    <a:bodyPr/>
                    <a:lstStyle/>
                    <a:p>
                      <a:pPr algn="ctr" fontAlgn="b"/>
                      <a:r>
                        <a:rPr lang="en-US" sz="1800" b="1" u="sng" dirty="0">
                          <a:effectLst/>
                        </a:rPr>
                        <a:t>Tipo de </a:t>
                      </a:r>
                      <a:r>
                        <a:rPr lang="en-US" sz="1800" b="1" u="sng" dirty="0" err="1">
                          <a:effectLst/>
                        </a:rPr>
                        <a:t>fuego</a:t>
                      </a:r>
                      <a:endParaRPr lang="en-US" sz="1800" b="1" u="sng" dirty="0">
                        <a:effectLst/>
                      </a:endParaRPr>
                    </a:p>
                  </a:txBody>
                  <a:tcPr marL="28627" marR="28627" marT="28627" marB="28627" anchor="b">
                    <a:lnL>
                      <a:noFill/>
                    </a:lnL>
                    <a:lnR>
                      <a:noFill/>
                    </a:lnR>
                    <a:lnT>
                      <a:noFill/>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216657">
                <a:tc>
                  <a:txBody>
                    <a:bodyPr/>
                    <a:lstStyle/>
                    <a:p>
                      <a:pPr algn="ctr" fontAlgn="t"/>
                      <a:r>
                        <a:rPr lang="en-US" sz="1400" b="1" u="none" strike="noStrike" dirty="0" err="1">
                          <a:solidFill>
                            <a:srgbClr val="003399"/>
                          </a:solidFill>
                          <a:effectLst/>
                          <a:hlinkClick r:id="rId3" tooltip="Multi-Purpose"/>
                        </a:rPr>
                        <a:t>Multipropósito</a:t>
                      </a:r>
                      <a:endParaRPr lang="en-US" sz="1400" dirty="0">
                        <a:effectLst/>
                      </a:endParaRP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s-UY" sz="1400" b="1" noProof="0" dirty="0">
                          <a:effectLst/>
                        </a:rPr>
                        <a:t>Combustibles comunes, líquidos inflamables o equipos eléctricos</a:t>
                      </a:r>
                      <a:endParaRPr lang="es-UY" sz="1400" noProof="0" dirty="0">
                        <a:effectLst/>
                      </a:endParaRPr>
                    </a:p>
                    <a:p>
                      <a:pPr fontAlgn="t"/>
                      <a:r>
                        <a:rPr lang="es-UY" sz="1400" noProof="0" dirty="0">
                          <a:effectLst/>
                        </a:rPr>
                        <a:t>El uso de químico seco multipropósito es apropiado en Clase A, B, y C.</a:t>
                      </a: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345479">
                <a:tc>
                  <a:txBody>
                    <a:bodyPr/>
                    <a:lstStyle/>
                    <a:p>
                      <a:pPr algn="ctr" fontAlgn="t"/>
                      <a:r>
                        <a:rPr lang="en-US" sz="1400" dirty="0">
                          <a:effectLst/>
                        </a:rPr>
                        <a:t> </a:t>
                      </a:r>
                      <a:r>
                        <a:rPr lang="en-US" sz="1400" b="1" dirty="0" err="1">
                          <a:effectLst/>
                        </a:rPr>
                        <a:t>Clase</a:t>
                      </a:r>
                      <a:r>
                        <a:rPr lang="en-US" sz="1400" b="1" dirty="0">
                          <a:effectLst/>
                        </a:rPr>
                        <a:t> D</a:t>
                      </a:r>
                      <a:endParaRPr lang="en-US" sz="1400" dirty="0">
                        <a:effectLst/>
                      </a:endParaRP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s-UY" sz="1400" b="1" noProof="0" dirty="0">
                          <a:effectLst/>
                        </a:rPr>
                        <a:t>Metales</a:t>
                      </a:r>
                      <a:endParaRPr lang="es-UY" sz="1400" noProof="0" dirty="0">
                        <a:effectLst/>
                      </a:endParaRPr>
                    </a:p>
                    <a:p>
                      <a:pPr fontAlgn="t"/>
                      <a:r>
                        <a:rPr lang="es-UY" sz="1400" noProof="0" dirty="0">
                          <a:effectLst/>
                        </a:rPr>
                        <a:t>El fuego que involucra polvo,  escamas o viruta de metales combustibles tal como magnesio, titanio, potasio y sodio requiere extintores especiales con etiqueta D.</a:t>
                      </a:r>
                    </a:p>
                  </a:txBody>
                  <a:tcPr marL="28627" marR="28627" marT="28627" marB="28627">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1603124">
                <a:tc>
                  <a:txBody>
                    <a:bodyPr/>
                    <a:lstStyle/>
                    <a:p>
                      <a:pPr algn="ctr" fontAlgn="t"/>
                      <a:r>
                        <a:rPr lang="en-US" sz="1400" dirty="0">
                          <a:effectLst/>
                        </a:rPr>
                        <a:t> </a:t>
                      </a:r>
                      <a:r>
                        <a:rPr lang="en-US" sz="1400" b="1" u="none" strike="noStrike" dirty="0" err="1">
                          <a:solidFill>
                            <a:srgbClr val="003399"/>
                          </a:solidFill>
                          <a:effectLst/>
                          <a:hlinkClick r:id="rId4" tooltip="Class K"/>
                        </a:rPr>
                        <a:t>Clase</a:t>
                      </a:r>
                      <a:r>
                        <a:rPr lang="en-US" sz="1400" b="1" u="none" strike="noStrike" dirty="0">
                          <a:solidFill>
                            <a:srgbClr val="003399"/>
                          </a:solidFill>
                          <a:effectLst/>
                          <a:hlinkClick r:id="rId4" tooltip="Class K"/>
                        </a:rPr>
                        <a:t> K</a:t>
                      </a:r>
                      <a:endParaRPr lang="en-US" sz="1400" dirty="0">
                        <a:effectLst/>
                      </a:endParaRPr>
                    </a:p>
                  </a:txBody>
                  <a:tcPr marL="28627" marR="28627" marT="28627" marB="28627">
                    <a:lnL>
                      <a:noFill/>
                    </a:lnL>
                    <a:lnR>
                      <a:noFill/>
                    </a:lnR>
                    <a:lnT w="7620"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s-UY" sz="1400" b="1" noProof="0" dirty="0">
                          <a:effectLst/>
                        </a:rPr>
                        <a:t>Fuegos de cocina</a:t>
                      </a:r>
                      <a:endParaRPr lang="es-UY" sz="1400" noProof="0" dirty="0">
                        <a:effectLst/>
                      </a:endParaRPr>
                    </a:p>
                    <a:p>
                      <a:pPr fontAlgn="t"/>
                      <a:r>
                        <a:rPr lang="es-UY" sz="1400" noProof="0" dirty="0">
                          <a:effectLst/>
                        </a:rPr>
                        <a:t>Fuego que involucra fluidos de cocinar combustibles tal como aceites y grasas.</a:t>
                      </a:r>
                    </a:p>
                    <a:p>
                      <a:pPr fontAlgn="t"/>
                      <a:r>
                        <a:rPr lang="es-UY" sz="1400" i="1" noProof="0" dirty="0">
                          <a:effectLst/>
                        </a:rPr>
                        <a:t>NOTA</a:t>
                      </a:r>
                      <a:r>
                        <a:rPr lang="es-UY" sz="1400" noProof="0" dirty="0">
                          <a:effectLst/>
                        </a:rPr>
                        <a:t>: Su equipo presente de extinción de incendios puede que no apague un incendio que involucre aceite vegetal en su freidora.</a:t>
                      </a:r>
                    </a:p>
                  </a:txBody>
                  <a:tcPr marL="28627" marR="28627" marT="28627" marB="28627">
                    <a:lnL>
                      <a:noFill/>
                    </a:lnL>
                    <a:lnR>
                      <a:noFill/>
                    </a:lnR>
                    <a:lnT w="7620"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3"/>
                  </a:ext>
                </a:extLst>
              </a:tr>
            </a:tbl>
          </a:graphicData>
        </a:graphic>
      </p:graphicFrame>
      <p:pic>
        <p:nvPicPr>
          <p:cNvPr id="4105" name="Picture 9" descr="Class K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54" y="5206883"/>
            <a:ext cx="479308" cy="61111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ass A, B, and C Log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659" y="2421067"/>
            <a:ext cx="1143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Multi-purpose Extinguish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191" y="2095881"/>
            <a:ext cx="695325" cy="971550"/>
          </a:xfrm>
          <a:prstGeom prst="rect">
            <a:avLst/>
          </a:prstGeom>
          <a:noFill/>
          <a:extLst>
            <a:ext uri="{909E8E84-426E-40DD-AFC4-6F175D3DCCD1}">
              <a14:hiddenFill xmlns:a14="http://schemas.microsoft.com/office/drawing/2010/main">
                <a:solidFill>
                  <a:srgbClr val="FFFFFF"/>
                </a:solidFill>
              </a14:hiddenFill>
            </a:ext>
          </a:extLst>
        </p:spPr>
      </p:pic>
      <p:sp>
        <p:nvSpPr>
          <p:cNvPr id="533505" name="Rectangle 2"/>
          <p:cNvSpPr>
            <a:spLocks noGrp="1" noChangeArrowheads="1"/>
          </p:cNvSpPr>
          <p:nvPr>
            <p:ph type="title"/>
          </p:nvPr>
        </p:nvSpPr>
        <p:spPr>
          <a:xfrm>
            <a:off x="637478" y="267168"/>
            <a:ext cx="10515600" cy="1325563"/>
          </a:xfrm>
        </p:spPr>
        <p:txBody>
          <a:bodyPr/>
          <a:lstStyle/>
          <a:p>
            <a:pPr algn="ctr" eaLnBrk="1" hangingPunct="1"/>
            <a:r>
              <a:rPr lang="en-US" dirty="0" err="1"/>
              <a:t>Tipos</a:t>
            </a:r>
            <a:r>
              <a:rPr lang="en-US" dirty="0"/>
              <a:t> de </a:t>
            </a:r>
            <a:r>
              <a:rPr lang="en-US" dirty="0" err="1"/>
              <a:t>extintores</a:t>
            </a:r>
            <a:r>
              <a:rPr lang="en-US" dirty="0"/>
              <a:t> de </a:t>
            </a:r>
            <a:r>
              <a:rPr lang="en-US" dirty="0" err="1"/>
              <a:t>incendio</a:t>
            </a:r>
            <a:endParaRPr lang="en-US" dirty="0"/>
          </a:p>
        </p:txBody>
      </p:sp>
    </p:spTree>
    <p:extLst>
      <p:ext uri="{BB962C8B-B14F-4D97-AF65-F5344CB8AC3E}">
        <p14:creationId xmlns:p14="http://schemas.microsoft.com/office/powerpoint/2010/main" val="6355478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752202" y="329698"/>
            <a:ext cx="10515600" cy="1164565"/>
          </a:xfrm>
        </p:spPr>
        <p:txBody>
          <a:bodyPr/>
          <a:lstStyle/>
          <a:p>
            <a:pPr algn="ctr" eaLnBrk="1" hangingPunct="1"/>
            <a:r>
              <a:rPr lang="en-US" dirty="0" err="1"/>
              <a:t>Tipos</a:t>
            </a:r>
            <a:r>
              <a:rPr lang="en-US" dirty="0"/>
              <a:t> de </a:t>
            </a:r>
            <a:r>
              <a:rPr lang="en-US" dirty="0" err="1"/>
              <a:t>extintores</a:t>
            </a:r>
            <a:r>
              <a:rPr lang="en-US" dirty="0"/>
              <a:t> de </a:t>
            </a:r>
            <a:r>
              <a:rPr lang="en-US" dirty="0" err="1"/>
              <a:t>incendio</a:t>
            </a:r>
            <a:endParaRPr lang="en-US" dirty="0"/>
          </a:p>
        </p:txBody>
      </p:sp>
      <p:sp>
        <p:nvSpPr>
          <p:cNvPr id="4" name="Rectangle 1"/>
          <p:cNvSpPr>
            <a:spLocks noChangeArrowheads="1"/>
          </p:cNvSpPr>
          <p:nvPr/>
        </p:nvSpPr>
        <p:spPr bwMode="auto">
          <a:xfrm>
            <a:off x="1899269" y="1889432"/>
            <a:ext cx="9757317" cy="40959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UY" sz="1600" b="1" i="0" u="sng" strike="noStrike" cap="none" normalizeH="0" baseline="0" dirty="0">
                <a:ln>
                  <a:noFill/>
                </a:ln>
                <a:solidFill>
                  <a:srgbClr val="222222"/>
                </a:solidFill>
                <a:effectLst/>
                <a:latin typeface="Helvetica Neue"/>
              </a:rPr>
              <a:t>Agua - Extintores de agua a presión de aire (APW, por sus siglas en inglés)</a:t>
            </a: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000" b="0" i="0" u="none" strike="noStrike" cap="none" normalizeH="0" baseline="0" dirty="0">
                <a:ln>
                  <a:noFill/>
                </a:ln>
                <a:solidFill>
                  <a:srgbClr val="333333"/>
                </a:solidFill>
                <a:effectLst/>
                <a:latin typeface="Helvetica Neue"/>
              </a:rPr>
              <a:t>  </a:t>
            </a:r>
            <a:endParaRPr kumimoji="0" lang="es-UY"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0" u="none" strike="noStrike" cap="none" normalizeH="0" baseline="0" dirty="0">
                <a:ln>
                  <a:noFill/>
                </a:ln>
                <a:solidFill>
                  <a:srgbClr val="333333"/>
                </a:solidFill>
                <a:effectLst/>
                <a:latin typeface="Helvetica Neue"/>
              </a:rPr>
              <a:t>El agua es uno de los agentes de extinción usado más comúnmente para los incendios de tipo A. Usted puede reconocer un APW por su gran contenedor plateado. Se ha llenado aproximadamente dos tercios de su capacidad con agua común, luego se presuriza con aire. En algunos casos se agregan detergentes al agua para producir espuma. Miden unos dos a tres pies de altura y pesan aproximadamente 25 libras cuando están llenos.</a:t>
            </a:r>
            <a:endParaRPr kumimoji="0" lang="es-UY"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0" u="none" strike="noStrike" cap="none" normalizeH="0" baseline="0" dirty="0">
                <a:ln>
                  <a:noFill/>
                </a:ln>
                <a:solidFill>
                  <a:srgbClr val="333333"/>
                </a:solidFill>
                <a:effectLst/>
                <a:latin typeface="Helvetica Neue"/>
              </a:rPr>
              <a:t>Los APW extinguen el fuego </a:t>
            </a:r>
            <a:r>
              <a:rPr lang="es-UY" sz="1400" dirty="0">
                <a:solidFill>
                  <a:srgbClr val="333333"/>
                </a:solidFill>
                <a:latin typeface="Helvetica Neue"/>
              </a:rPr>
              <a:t>al enfriar la superficie del combustible para quitar el elemento “calor” del triángulo de fuego. Los </a:t>
            </a:r>
            <a:r>
              <a:rPr kumimoji="0" lang="es-UY" sz="1400" b="0" i="0" u="none" strike="noStrike" cap="none" normalizeH="0" baseline="0" dirty="0">
                <a:ln>
                  <a:noFill/>
                </a:ln>
                <a:solidFill>
                  <a:srgbClr val="333333"/>
                </a:solidFill>
                <a:effectLst/>
                <a:latin typeface="Helvetica Neue"/>
              </a:rPr>
              <a:t>APW están diseñados sólo para los incendios de Clase A (madera, papel, tela, goma y determinados plásticos).</a:t>
            </a:r>
          </a:p>
          <a:p>
            <a:pPr marL="0" marR="0" lvl="0" indent="0" algn="l" defTabSz="914400" rtl="0" eaLnBrk="0" fontAlgn="base" latinLnBrk="0" hangingPunct="0">
              <a:lnSpc>
                <a:spcPct val="100000"/>
              </a:lnSpc>
              <a:spcBef>
                <a:spcPct val="0"/>
              </a:spcBef>
              <a:spcAft>
                <a:spcPct val="0"/>
              </a:spcAft>
              <a:buClrTx/>
              <a:buSzTx/>
              <a:buFontTx/>
              <a:buNone/>
              <a:tabLst/>
            </a:pPr>
            <a:endParaRPr lang="es-UY" sz="1400" dirty="0">
              <a:solidFill>
                <a:srgbClr val="333333"/>
              </a:solidFill>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000" b="0" i="0" u="none" strike="noStrike" cap="none" normalizeH="0" baseline="0" dirty="0">
                <a:ln>
                  <a:noFill/>
                </a:ln>
                <a:solidFill>
                  <a:srgbClr val="333333"/>
                </a:solidFill>
                <a:effectLst/>
                <a:latin typeface="Helvetica Neue"/>
              </a:rPr>
              <a:t>  </a:t>
            </a:r>
            <a:endParaRPr kumimoji="0" lang="es-UY"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600" b="1" i="0" u="sng" strike="noStrike" cap="none" normalizeH="0" baseline="0" dirty="0">
                <a:ln>
                  <a:noFill/>
                </a:ln>
                <a:solidFill>
                  <a:srgbClr val="333333"/>
                </a:solidFill>
                <a:effectLst/>
                <a:latin typeface="Helvetica Neue"/>
              </a:rPr>
              <a:t>Importante:</a:t>
            </a:r>
            <a:endParaRPr kumimoji="0" lang="es-UY" sz="1600" b="1" i="0" u="sng"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1" u="none" strike="noStrike" cap="none" normalizeH="0" baseline="0" dirty="0">
                <a:ln>
                  <a:noFill/>
                </a:ln>
                <a:solidFill>
                  <a:srgbClr val="333333"/>
                </a:solidFill>
                <a:effectLst/>
                <a:latin typeface="Helvetica Neue"/>
              </a:rPr>
              <a:t>Nunca use agua para extinguir incendios de líquidos inflamables.</a:t>
            </a:r>
            <a:r>
              <a:rPr kumimoji="0" lang="es-UY" sz="1400" b="0" i="0" u="none" strike="noStrike" cap="none" normalizeH="0" baseline="0" dirty="0">
                <a:ln>
                  <a:noFill/>
                </a:ln>
                <a:solidFill>
                  <a:srgbClr val="333333"/>
                </a:solidFill>
                <a:effectLst/>
                <a:latin typeface="Helvetica Neue"/>
              </a:rPr>
              <a:t> El agua es extremadamente ineficaz para extinguir este tipo de incendio y puede empeorar las cosas extendiendo el fuego.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1" u="none" strike="noStrike" cap="none" normalizeH="0" baseline="0" dirty="0">
                <a:ln>
                  <a:noFill/>
                </a:ln>
                <a:solidFill>
                  <a:srgbClr val="333333"/>
                </a:solidFill>
                <a:effectLst/>
                <a:latin typeface="Helvetica Neue"/>
              </a:rPr>
              <a:t>Nunca use agua para extinguir un incendio eléctrico.</a:t>
            </a:r>
            <a:r>
              <a:rPr kumimoji="0" lang="es-UY" sz="1400" b="0" i="0" u="none" strike="noStrike" cap="none" normalizeH="0" baseline="0" dirty="0">
                <a:ln>
                  <a:noFill/>
                </a:ln>
                <a:solidFill>
                  <a:srgbClr val="333333"/>
                </a:solidFill>
                <a:effectLst/>
                <a:latin typeface="Helvetica Neue"/>
              </a:rPr>
              <a:t> El agua es un buen conductor y puede conducir a la electrocución si se usa para extinguir un incendio eléctrico. El equipo eléctrico debe desenchufarse y/o estar sin energía antes de usar el extintor de agua en un incendio eléctrico. </a:t>
            </a:r>
            <a:endParaRPr kumimoji="0" lang="en-US" sz="14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333333"/>
              </a:solidFill>
              <a:effectLst/>
              <a:latin typeface="Helvetica Neue"/>
            </a:endParaRPr>
          </a:p>
        </p:txBody>
      </p:sp>
      <p:pic>
        <p:nvPicPr>
          <p:cNvPr id="6146" name="Picture 2" descr="Water Extingui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82" y="1755620"/>
            <a:ext cx="1238250" cy="239077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lass A only 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167" y="3698720"/>
            <a:ext cx="1143000" cy="44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445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752202" y="329698"/>
            <a:ext cx="10515600" cy="1164565"/>
          </a:xfrm>
        </p:spPr>
        <p:txBody>
          <a:bodyPr/>
          <a:lstStyle/>
          <a:p>
            <a:pPr algn="ctr" eaLnBrk="1" hangingPunct="1"/>
            <a:r>
              <a:rPr lang="en-US" dirty="0" err="1"/>
              <a:t>Tipos</a:t>
            </a:r>
            <a:r>
              <a:rPr lang="en-US" dirty="0"/>
              <a:t> de </a:t>
            </a:r>
            <a:r>
              <a:rPr lang="en-US" dirty="0" err="1"/>
              <a:t>extintores</a:t>
            </a:r>
            <a:r>
              <a:rPr lang="en-US" dirty="0"/>
              <a:t> de </a:t>
            </a:r>
            <a:r>
              <a:rPr lang="en-US" dirty="0" err="1"/>
              <a:t>incendio</a:t>
            </a:r>
            <a:endParaRPr lang="en-US" dirty="0"/>
          </a:p>
        </p:txBody>
      </p:sp>
      <p:sp>
        <p:nvSpPr>
          <p:cNvPr id="5" name="Rectangle 4"/>
          <p:cNvSpPr>
            <a:spLocks noChangeArrowheads="1"/>
          </p:cNvSpPr>
          <p:nvPr/>
        </p:nvSpPr>
        <p:spPr bwMode="auto">
          <a:xfrm>
            <a:off x="2207941" y="1655560"/>
            <a:ext cx="9411629" cy="41267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a:ln>
                  <a:noFill/>
                </a:ln>
                <a:solidFill>
                  <a:srgbClr val="222222"/>
                </a:solidFill>
                <a:effectLst/>
                <a:latin typeface="Helvetica Neue"/>
              </a:rPr>
              <a:t>CO</a:t>
            </a:r>
            <a:r>
              <a:rPr kumimoji="0" lang="en-US" sz="1600" b="1" i="0" u="sng" strike="noStrike" cap="none" normalizeH="0" baseline="-30000" dirty="0">
                <a:ln>
                  <a:noFill/>
                </a:ln>
                <a:solidFill>
                  <a:srgbClr val="222222"/>
                </a:solidFill>
                <a:effectLst/>
                <a:latin typeface="Helvetica Neue"/>
              </a:rPr>
              <a:t>2</a:t>
            </a:r>
            <a:r>
              <a:rPr kumimoji="0" lang="en-US" sz="1600" b="1" i="0" u="sng" strike="noStrike" cap="none" normalizeH="0" baseline="0" dirty="0">
                <a:ln>
                  <a:noFill/>
                </a:ln>
                <a:solidFill>
                  <a:srgbClr val="222222"/>
                </a:solidFill>
                <a:effectLst/>
                <a:latin typeface="Helvetica Neue"/>
              </a:rPr>
              <a:t> o </a:t>
            </a:r>
            <a:r>
              <a:rPr kumimoji="0" lang="en-US" sz="1600" b="1" i="0" u="sng" strike="noStrike" cap="none" normalizeH="0" baseline="0" dirty="0" err="1">
                <a:ln>
                  <a:noFill/>
                </a:ln>
                <a:solidFill>
                  <a:srgbClr val="222222"/>
                </a:solidFill>
                <a:effectLst/>
                <a:latin typeface="Helvetica Neue"/>
              </a:rPr>
              <a:t>Químico</a:t>
            </a:r>
            <a:r>
              <a:rPr kumimoji="0" lang="en-US" sz="1600" b="1" i="0" u="sng" strike="noStrike" cap="none" normalizeH="0" baseline="0" dirty="0">
                <a:ln>
                  <a:noFill/>
                </a:ln>
                <a:solidFill>
                  <a:srgbClr val="222222"/>
                </a:solidFill>
                <a:effectLst/>
                <a:latin typeface="Helvetica Neue"/>
              </a:rPr>
              <a:t> Seco – </a:t>
            </a:r>
            <a:r>
              <a:rPr kumimoji="0" lang="en-US" sz="1600" b="1" i="0" u="sng" strike="noStrike" cap="none" normalizeH="0" baseline="0" dirty="0" err="1">
                <a:ln>
                  <a:noFill/>
                </a:ln>
                <a:solidFill>
                  <a:srgbClr val="222222"/>
                </a:solidFill>
                <a:effectLst/>
                <a:latin typeface="Helvetica Neue"/>
              </a:rPr>
              <a:t>Extintores</a:t>
            </a:r>
            <a:r>
              <a:rPr kumimoji="0" lang="en-US" sz="1600" b="1" i="0" u="sng" strike="noStrike" cap="none" normalizeH="0" baseline="0" dirty="0">
                <a:ln>
                  <a:noFill/>
                </a:ln>
                <a:solidFill>
                  <a:srgbClr val="222222"/>
                </a:solidFill>
                <a:effectLst/>
                <a:latin typeface="Helvetica Neue"/>
              </a:rPr>
              <a:t> de </a:t>
            </a:r>
            <a:r>
              <a:rPr kumimoji="0" lang="en-US" sz="1600" b="1" i="0" u="sng" strike="noStrike" cap="none" normalizeH="0" baseline="0" dirty="0" err="1">
                <a:ln>
                  <a:noFill/>
                </a:ln>
                <a:solidFill>
                  <a:srgbClr val="222222"/>
                </a:solidFill>
                <a:effectLst/>
                <a:latin typeface="Helvetica Neue"/>
              </a:rPr>
              <a:t>dióxido</a:t>
            </a:r>
            <a:r>
              <a:rPr kumimoji="0" lang="en-US" sz="1600" b="1" i="0" u="sng" strike="noStrike" cap="none" normalizeH="0" baseline="0" dirty="0">
                <a:ln>
                  <a:noFill/>
                </a:ln>
                <a:solidFill>
                  <a:srgbClr val="222222"/>
                </a:solidFill>
                <a:effectLst/>
                <a:latin typeface="Helvetica Neue"/>
              </a:rPr>
              <a:t> de </a:t>
            </a:r>
            <a:r>
              <a:rPr kumimoji="0" lang="en-US" sz="1600" b="1" i="0" u="sng" strike="noStrike" cap="none" normalizeH="0" baseline="0" dirty="0" err="1">
                <a:ln>
                  <a:noFill/>
                </a:ln>
                <a:solidFill>
                  <a:srgbClr val="222222"/>
                </a:solidFill>
                <a:effectLst/>
                <a:latin typeface="Helvetica Neue"/>
              </a:rPr>
              <a:t>carbono</a:t>
            </a:r>
            <a:endParaRPr kumimoji="0" lang="en-US" sz="1600" b="1" i="0" u="sng" strike="noStrike" cap="none" normalizeH="0" baseline="0" dirty="0">
              <a:ln>
                <a:noFill/>
              </a:ln>
              <a:solidFill>
                <a:srgbClr val="222222"/>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000" b="0" i="0" u="none" strike="noStrike" cap="none" normalizeH="0" baseline="0" dirty="0">
                <a:ln>
                  <a:noFill/>
                </a:ln>
                <a:solidFill>
                  <a:srgbClr val="333333"/>
                </a:solidFill>
                <a:effectLst/>
                <a:latin typeface="Helvetica Neue"/>
              </a:rPr>
              <a:t>  </a:t>
            </a:r>
            <a:endParaRPr kumimoji="0" lang="es-UY"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0" u="none" strike="noStrike" cap="none" normalizeH="0" baseline="0" dirty="0">
                <a:ln>
                  <a:noFill/>
                </a:ln>
                <a:solidFill>
                  <a:srgbClr val="333333"/>
                </a:solidFill>
                <a:effectLst/>
                <a:latin typeface="Helvetica Neue"/>
              </a:rPr>
              <a:t>Este tipo de extintor </a:t>
            </a:r>
            <a:r>
              <a:rPr lang="es-UY" sz="1400" dirty="0">
                <a:solidFill>
                  <a:srgbClr val="333333"/>
                </a:solidFill>
                <a:latin typeface="Helvetica Neue"/>
              </a:rPr>
              <a:t>se ha llenado con Dióxido de Carbono </a:t>
            </a:r>
            <a:r>
              <a:rPr kumimoji="0" lang="es-UY" sz="1400" b="0" i="0" u="none" strike="noStrike" cap="none" normalizeH="0" baseline="0" dirty="0">
                <a:ln>
                  <a:noFill/>
                </a:ln>
                <a:solidFill>
                  <a:srgbClr val="333333"/>
                </a:solidFill>
                <a:effectLst/>
                <a:latin typeface="Helvetica Neue"/>
              </a:rPr>
              <a:t>(CO</a:t>
            </a:r>
            <a:r>
              <a:rPr kumimoji="0" lang="es-UY" sz="1400" b="0" i="0" u="none" strike="noStrike" cap="none" normalizeH="0" baseline="-30000" dirty="0">
                <a:ln>
                  <a:noFill/>
                </a:ln>
                <a:solidFill>
                  <a:srgbClr val="333333"/>
                </a:solidFill>
                <a:effectLst/>
                <a:latin typeface="Helvetica Neue"/>
              </a:rPr>
              <a:t>2</a:t>
            </a:r>
            <a:r>
              <a:rPr kumimoji="0" lang="es-UY" sz="1400" b="0" i="0" u="none" strike="noStrike" cap="none" normalizeH="0" baseline="0" dirty="0">
                <a:ln>
                  <a:noFill/>
                </a:ln>
                <a:solidFill>
                  <a:srgbClr val="333333"/>
                </a:solidFill>
                <a:effectLst/>
                <a:latin typeface="Helvetica Neue"/>
              </a:rPr>
              <a:t>), un gas no inflamable, bajo </a:t>
            </a:r>
            <a:r>
              <a:rPr lang="es-UY" sz="1400" dirty="0">
                <a:solidFill>
                  <a:srgbClr val="333333"/>
                </a:solidFill>
                <a:latin typeface="Helvetica Neue"/>
              </a:rPr>
              <a:t>presión extrema. Estos extintores apagan el fuego desplazando el oxígeno o quitando el elemento oxígeno del triángulo de fuego. Debido a su alta presión, cuando usted usa este extintor se disparan pedazos de hielo seco desde el cono, lo que también tiene el efecto de enfriar el fuego</a:t>
            </a:r>
            <a:r>
              <a:rPr kumimoji="0" lang="es-UY" sz="1400" b="0" i="0" u="none" strike="noStrike" cap="none" normalizeH="0" baseline="0" dirty="0">
                <a:ln>
                  <a:noFill/>
                </a:ln>
                <a:solidFill>
                  <a:srgbClr val="333333"/>
                </a:solidFill>
                <a:effectLst/>
                <a:latin typeface="Helvetica Neue"/>
              </a:rPr>
              <a:t>.</a:t>
            </a:r>
            <a:endParaRPr kumimoji="0" lang="es-UY"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0" u="none" strike="noStrike" cap="none" normalizeH="0" baseline="0" dirty="0">
                <a:ln>
                  <a:noFill/>
                </a:ln>
                <a:solidFill>
                  <a:srgbClr val="333333"/>
                </a:solidFill>
                <a:effectLst/>
                <a:latin typeface="Helvetica Neue"/>
              </a:rPr>
              <a:t>Usted puede reconocer a este tipo </a:t>
            </a:r>
            <a:r>
              <a:rPr lang="es-UY" sz="1400" dirty="0">
                <a:solidFill>
                  <a:srgbClr val="333333"/>
                </a:solidFill>
                <a:latin typeface="Helvetica Neue"/>
              </a:rPr>
              <a:t>de extintor por su cono duro y ausencia de manómetro</a:t>
            </a:r>
            <a:r>
              <a:rPr kumimoji="0" lang="es-UY" sz="1400" b="0" i="0" u="none" strike="noStrike" cap="none" normalizeH="0" baseline="0" dirty="0">
                <a:ln>
                  <a:noFill/>
                </a:ln>
                <a:solidFill>
                  <a:srgbClr val="333333"/>
                </a:solidFill>
                <a:effectLst/>
                <a:latin typeface="Helvetica Neue"/>
              </a:rPr>
              <a:t>.</a:t>
            </a:r>
            <a:endParaRPr kumimoji="0" lang="es-UY"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0" u="none" strike="noStrike" cap="none" normalizeH="0" baseline="0" dirty="0">
                <a:ln>
                  <a:noFill/>
                </a:ln>
                <a:solidFill>
                  <a:srgbClr val="333333"/>
                </a:solidFill>
                <a:effectLst/>
                <a:latin typeface="Helvetica Neue"/>
              </a:rPr>
              <a:t>Los cilindros de CO</a:t>
            </a:r>
            <a:r>
              <a:rPr kumimoji="0" lang="es-UY" sz="1400" b="0" i="0" u="none" strike="noStrike" cap="none" normalizeH="0" baseline="-30000" dirty="0">
                <a:ln>
                  <a:noFill/>
                </a:ln>
                <a:solidFill>
                  <a:srgbClr val="333333"/>
                </a:solidFill>
                <a:effectLst/>
                <a:latin typeface="Helvetica Neue"/>
              </a:rPr>
              <a:t>2</a:t>
            </a:r>
            <a:r>
              <a:rPr kumimoji="0" lang="es-UY" sz="1400" b="0" i="0" u="none" strike="noStrike" cap="none" normalizeH="0" baseline="0" dirty="0">
                <a:ln>
                  <a:noFill/>
                </a:ln>
                <a:solidFill>
                  <a:srgbClr val="333333"/>
                </a:solidFill>
                <a:effectLst/>
                <a:latin typeface="Helvetica Neue"/>
              </a:rPr>
              <a:t> son rojos y su tamaño </a:t>
            </a:r>
            <a:r>
              <a:rPr lang="es-UY" sz="1400" dirty="0">
                <a:solidFill>
                  <a:srgbClr val="333333"/>
                </a:solidFill>
                <a:latin typeface="Helvetica Neue"/>
              </a:rPr>
              <a:t>oscila entre cinco y </a:t>
            </a:r>
            <a:r>
              <a:rPr kumimoji="0" lang="es-UY" sz="1400" b="0" i="0" u="none" strike="noStrike" cap="none" normalizeH="0" baseline="0" dirty="0">
                <a:ln>
                  <a:noFill/>
                </a:ln>
                <a:solidFill>
                  <a:srgbClr val="333333"/>
                </a:solidFill>
                <a:effectLst/>
                <a:latin typeface="Helvetica Neue"/>
              </a:rPr>
              <a:t>100 libras o más grandes.</a:t>
            </a:r>
            <a:endParaRPr kumimoji="0" lang="es-UY"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1" u="none" strike="noStrike" cap="none" normalizeH="0" baseline="0" dirty="0">
                <a:ln>
                  <a:noFill/>
                </a:ln>
                <a:solidFill>
                  <a:srgbClr val="333333"/>
                </a:solidFill>
                <a:effectLst/>
                <a:latin typeface="Helvetica Neue"/>
              </a:rPr>
              <a:t>Los extintores de CO</a:t>
            </a:r>
            <a:r>
              <a:rPr kumimoji="0" lang="es-UY" sz="1400" b="0" i="1" u="none" strike="noStrike" cap="none" normalizeH="0" baseline="-30000" dirty="0">
                <a:ln>
                  <a:noFill/>
                </a:ln>
                <a:solidFill>
                  <a:srgbClr val="333333"/>
                </a:solidFill>
                <a:effectLst/>
                <a:latin typeface="Helvetica Neue"/>
              </a:rPr>
              <a:t>2</a:t>
            </a:r>
            <a:r>
              <a:rPr kumimoji="0" lang="es-UY" sz="1400" b="0" i="1" u="none" strike="noStrike" cap="none" normalizeH="0" baseline="0" dirty="0">
                <a:ln>
                  <a:noFill/>
                </a:ln>
                <a:solidFill>
                  <a:srgbClr val="333333"/>
                </a:solidFill>
                <a:effectLst/>
                <a:latin typeface="Helvetica Neue"/>
              </a:rPr>
              <a:t> están diseñados solo para incendios de Clase B y C (líquido inflamable y electricidad).</a:t>
            </a:r>
            <a:endParaRPr kumimoji="0" lang="es-UY"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000" b="0" i="0" u="none" strike="noStrike" cap="none" normalizeH="0" baseline="0" dirty="0">
                <a:ln>
                  <a:noFill/>
                </a:ln>
                <a:solidFill>
                  <a:srgbClr val="333333"/>
                </a:solidFill>
                <a:effectLst/>
                <a:latin typeface="Helvetica Neue"/>
              </a:rPr>
              <a:t>  </a:t>
            </a:r>
            <a:endParaRPr kumimoji="0" lang="es-UY"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600" b="1" i="0" u="sng" strike="noStrike" cap="none" normalizeH="0" baseline="0" dirty="0">
                <a:ln>
                  <a:noFill/>
                </a:ln>
                <a:solidFill>
                  <a:srgbClr val="333333"/>
                </a:solidFill>
                <a:effectLst/>
                <a:latin typeface="Helvetica Neue"/>
              </a:rPr>
              <a:t>Importante:</a:t>
            </a:r>
            <a:endParaRPr kumimoji="0" lang="es-UY" sz="1600" b="1" i="0" u="sng"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0" u="none" strike="noStrike" cap="none" normalizeH="0" baseline="0" dirty="0">
                <a:ln>
                  <a:noFill/>
                </a:ln>
                <a:solidFill>
                  <a:srgbClr val="333333"/>
                </a:solidFill>
                <a:effectLst/>
                <a:latin typeface="Helvetica Neue"/>
              </a:rPr>
              <a:t>No se recomienda el CO</a:t>
            </a:r>
            <a:r>
              <a:rPr kumimoji="0" lang="es-UY" sz="1400" b="0" i="0" u="none" strike="noStrike" cap="none" normalizeH="0" baseline="-30000" dirty="0">
                <a:ln>
                  <a:noFill/>
                </a:ln>
                <a:solidFill>
                  <a:srgbClr val="333333"/>
                </a:solidFill>
                <a:effectLst/>
                <a:latin typeface="Helvetica Neue"/>
              </a:rPr>
              <a:t>2</a:t>
            </a:r>
            <a:r>
              <a:rPr kumimoji="0" lang="es-UY" sz="1400" b="0" i="0" u="none" strike="noStrike" cap="none" normalizeH="0" baseline="0" dirty="0">
                <a:ln>
                  <a:noFill/>
                </a:ln>
                <a:solidFill>
                  <a:srgbClr val="333333"/>
                </a:solidFill>
                <a:effectLst/>
                <a:latin typeface="Helvetica Neue"/>
              </a:rPr>
              <a:t> para fuegos de Clase A porque pueden continuar ardiendo y reavivarse después de que se disipa el CO</a:t>
            </a:r>
            <a:r>
              <a:rPr kumimoji="0" lang="es-UY" sz="1400" b="0" i="0" u="none" strike="noStrike" cap="none" normalizeH="0" baseline="-30000" dirty="0">
                <a:ln>
                  <a:noFill/>
                </a:ln>
                <a:solidFill>
                  <a:srgbClr val="333333"/>
                </a:solidFill>
                <a:effectLst/>
                <a:latin typeface="Helvetica Neue"/>
              </a:rPr>
              <a:t>2</a:t>
            </a:r>
            <a:r>
              <a:rPr kumimoji="0" lang="es-UY" sz="1400" b="0" i="0" u="none" strike="noStrike" cap="none" normalizeH="0" baseline="0" dirty="0">
                <a:ln>
                  <a:noFill/>
                </a:ln>
                <a:solidFill>
                  <a:srgbClr val="333333"/>
                </a:solidFill>
                <a:effectLst/>
                <a:latin typeface="Helvetica Neue"/>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0" u="none" strike="noStrike" cap="none" normalizeH="0" baseline="0" dirty="0">
                <a:ln>
                  <a:noFill/>
                </a:ln>
                <a:solidFill>
                  <a:srgbClr val="333333"/>
                </a:solidFill>
                <a:effectLst/>
                <a:latin typeface="Helvetica Neue"/>
              </a:rPr>
              <a:t>Nunca use extintores de CO</a:t>
            </a:r>
            <a:r>
              <a:rPr kumimoji="0" lang="es-UY" sz="1400" b="0" i="0" u="none" strike="noStrike" cap="none" normalizeH="0" baseline="-30000" dirty="0">
                <a:ln>
                  <a:noFill/>
                </a:ln>
                <a:solidFill>
                  <a:srgbClr val="333333"/>
                </a:solidFill>
                <a:effectLst/>
                <a:latin typeface="Helvetica Neue"/>
              </a:rPr>
              <a:t>2</a:t>
            </a:r>
            <a:r>
              <a:rPr kumimoji="0" lang="es-UY" sz="1400" b="0" i="0" u="none" strike="noStrike" cap="none" normalizeH="0" baseline="0" dirty="0">
                <a:ln>
                  <a:noFill/>
                </a:ln>
                <a:solidFill>
                  <a:srgbClr val="333333"/>
                </a:solidFill>
                <a:effectLst/>
                <a:latin typeface="Helvetica Neue"/>
              </a:rPr>
              <a:t> en un espacio confinado mientras hay personas presentes sin la protección respiratoria adecuada.</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s-UY" sz="1400" b="0" i="0" u="none"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600" b="1" i="0" u="sng" strike="noStrike" cap="none" normalizeH="0" baseline="0" dirty="0">
                <a:ln>
                  <a:noFill/>
                </a:ln>
                <a:solidFill>
                  <a:srgbClr val="333333"/>
                </a:solidFill>
                <a:effectLst/>
                <a:latin typeface="Helvetica Neue"/>
              </a:rPr>
              <a:t>Ubicaciones:</a:t>
            </a:r>
            <a:endParaRPr kumimoji="0" lang="es-UY" sz="1600" b="1" i="0" u="sng"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0" u="none" strike="noStrike" cap="none" normalizeH="0" baseline="0" dirty="0">
                <a:ln>
                  <a:noFill/>
                </a:ln>
                <a:solidFill>
                  <a:srgbClr val="333333"/>
                </a:solidFill>
                <a:effectLst/>
                <a:latin typeface="Helvetica Neue"/>
              </a:rPr>
              <a:t>Los extintores de dióxido de carbono se encuentran con frecuencia en vehículos industriales, salas de máquinas, oficinas, laboratorios de computadoras, y áreas de almacenamiento de líquidos inflamables</a:t>
            </a:r>
            <a:r>
              <a:rPr kumimoji="0" lang="en-US" sz="1400" b="0" i="0" u="none" strike="noStrike" cap="none" normalizeH="0" baseline="0" dirty="0">
                <a:ln>
                  <a:noFill/>
                </a:ln>
                <a:solidFill>
                  <a:srgbClr val="333333"/>
                </a:solidFill>
                <a:effectLst/>
                <a:latin typeface="Helvetica Neue"/>
              </a:rPr>
              <a:t>.</a:t>
            </a:r>
          </a:p>
        </p:txBody>
      </p:sp>
      <p:pic>
        <p:nvPicPr>
          <p:cNvPr id="7173" name="Picture 5" descr="Carbon Dioxide Extingui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06" y="1763282"/>
            <a:ext cx="1593267" cy="261295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lass B and C 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4802" y="2841161"/>
            <a:ext cx="11430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19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ChangeArrowheads="1"/>
          </p:cNvSpPr>
          <p:nvPr>
            <p:ph type="title"/>
          </p:nvPr>
        </p:nvSpPr>
        <p:spPr>
          <a:xfrm>
            <a:off x="752202" y="329698"/>
            <a:ext cx="10515600" cy="1164565"/>
          </a:xfrm>
        </p:spPr>
        <p:txBody>
          <a:bodyPr/>
          <a:lstStyle/>
          <a:p>
            <a:pPr algn="ctr" eaLnBrk="1" hangingPunct="1"/>
            <a:r>
              <a:rPr lang="en-US" dirty="0" err="1"/>
              <a:t>Tipos</a:t>
            </a:r>
            <a:r>
              <a:rPr lang="en-US" dirty="0"/>
              <a:t> de </a:t>
            </a:r>
            <a:r>
              <a:rPr lang="en-US" dirty="0" err="1"/>
              <a:t>extintores</a:t>
            </a:r>
            <a:r>
              <a:rPr lang="en-US" dirty="0"/>
              <a:t> de </a:t>
            </a:r>
            <a:r>
              <a:rPr lang="en-US" dirty="0" err="1"/>
              <a:t>incendio</a:t>
            </a:r>
            <a:endParaRPr lang="en-US" dirty="0"/>
          </a:p>
        </p:txBody>
      </p:sp>
      <p:sp>
        <p:nvSpPr>
          <p:cNvPr id="2" name="Rectangle 1"/>
          <p:cNvSpPr>
            <a:spLocks noChangeArrowheads="1"/>
          </p:cNvSpPr>
          <p:nvPr/>
        </p:nvSpPr>
        <p:spPr bwMode="auto">
          <a:xfrm>
            <a:off x="2143046" y="1920801"/>
            <a:ext cx="8461763" cy="39754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UY" sz="1600" b="1" i="0" u="sng" strike="noStrike" cap="none" normalizeH="0" baseline="0" dirty="0">
                <a:ln>
                  <a:noFill/>
                </a:ln>
                <a:solidFill>
                  <a:srgbClr val="222222"/>
                </a:solidFill>
                <a:effectLst/>
                <a:latin typeface="Helvetica Neue"/>
              </a:rPr>
              <a:t>Multipro</a:t>
            </a:r>
            <a:r>
              <a:rPr lang="es-UY" sz="1600" b="1" u="sng" dirty="0">
                <a:solidFill>
                  <a:srgbClr val="222222"/>
                </a:solidFill>
                <a:latin typeface="Helvetica Neue"/>
              </a:rPr>
              <a:t>pósito</a:t>
            </a:r>
            <a:r>
              <a:rPr kumimoji="0" lang="es-UY" sz="1600" b="1" i="0" u="sng" strike="noStrike" cap="none" normalizeH="0" baseline="0" dirty="0">
                <a:ln>
                  <a:noFill/>
                </a:ln>
                <a:solidFill>
                  <a:srgbClr val="222222"/>
                </a:solidFill>
                <a:effectLst/>
                <a:latin typeface="Helvetica Neue"/>
              </a:rPr>
              <a:t> – Extintores de químico seco</a:t>
            </a: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000" b="0" i="0" u="none" strike="noStrike" cap="none" normalizeH="0" baseline="0" dirty="0">
                <a:ln>
                  <a:noFill/>
                </a:ln>
                <a:solidFill>
                  <a:srgbClr val="333333"/>
                </a:solidFill>
                <a:effectLst/>
                <a:latin typeface="Helvetica Neue"/>
              </a:rPr>
              <a:t>  </a:t>
            </a:r>
            <a:endParaRPr kumimoji="0" lang="es-UY" sz="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0" u="none" strike="noStrike" cap="none" normalizeH="0" baseline="0" dirty="0">
                <a:ln>
                  <a:noFill/>
                </a:ln>
                <a:solidFill>
                  <a:srgbClr val="333333"/>
                </a:solidFill>
                <a:effectLst/>
                <a:latin typeface="Helvetica Neue"/>
              </a:rPr>
              <a:t>Los extintores de químico seco apagan incendios </a:t>
            </a:r>
            <a:r>
              <a:rPr lang="es-UY" sz="1400" dirty="0">
                <a:solidFill>
                  <a:srgbClr val="333333"/>
                </a:solidFill>
                <a:latin typeface="Helvetica Neue"/>
              </a:rPr>
              <a:t>cubriendo al combustible con una fina capa de polvo retardante del fuego, separando el combustible del oxígeno. El polvo también funciona para interrumpir la reacción química, lo que hace que estos extintores sean extremadamente eficaces. </a:t>
            </a:r>
            <a:endParaRPr kumimoji="0" lang="es-UY"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0" u="none" strike="noStrike" cap="none" normalizeH="0" baseline="0" dirty="0">
                <a:ln>
                  <a:noFill/>
                </a:ln>
                <a:solidFill>
                  <a:srgbClr val="333333"/>
                </a:solidFill>
                <a:effectLst/>
                <a:latin typeface="Helvetica Neue"/>
              </a:rPr>
              <a:t>Los extintores de químico seco por lo general se clasifican para incendios de Clase B y C y pueden marcarse para propósitos múltiples para uso en incendios A, B, y C. Contienen un agente extintor y usan un gas no inflamable, comprimido, como propulsor.</a:t>
            </a:r>
            <a:endParaRPr kumimoji="0" lang="es-UY"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0" u="none" strike="noStrike" cap="none" normalizeH="0" baseline="0" dirty="0">
                <a:ln>
                  <a:noFill/>
                </a:ln>
                <a:solidFill>
                  <a:srgbClr val="333333"/>
                </a:solidFill>
                <a:effectLst/>
                <a:latin typeface="Helvetica Neue"/>
              </a:rPr>
              <a:t>Los extintores de incendio ABC son color rojo y su tamaño oscila entre cinco y 20 libras.</a:t>
            </a:r>
            <a:endParaRPr kumimoji="0" lang="es-UY" sz="14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UY" sz="1400" b="0" i="0" u="none" strike="noStrike" cap="none" normalizeH="0" baseline="0" dirty="0">
                <a:ln>
                  <a:noFill/>
                </a:ln>
                <a:solidFill>
                  <a:srgbClr val="333333"/>
                </a:solidFill>
                <a:effectLst/>
                <a:latin typeface="Helvetica Neue"/>
              </a:rPr>
              <a:t>Los extintores de químico seco tendrán una etiqueta que indica que pueden ser usados en incendios de Clase A, B, y/o 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sz="1600" b="1" i="0" u="sng"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UY" sz="1600" b="1" i="0" u="sng" strike="noStrike" cap="none" normalizeH="0" baseline="0" dirty="0">
              <a:ln>
                <a:noFill/>
              </a:ln>
              <a:solidFill>
                <a:srgbClr val="33333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600" b="1" i="0" u="sng" strike="noStrike" cap="none" normalizeH="0" baseline="0" dirty="0">
                <a:ln>
                  <a:noFill/>
                </a:ln>
                <a:solidFill>
                  <a:srgbClr val="333333"/>
                </a:solidFill>
                <a:effectLst/>
                <a:latin typeface="Helvetica Neue"/>
              </a:rPr>
              <a:t>Ubicaciones:</a:t>
            </a:r>
            <a:endParaRPr kumimoji="0" lang="es-UY" sz="1600" b="1" i="0" u="sng"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UY" sz="1400" b="0" i="0" u="none" strike="noStrike" cap="none" normalizeH="0" baseline="0" dirty="0">
                <a:ln>
                  <a:noFill/>
                </a:ln>
                <a:solidFill>
                  <a:srgbClr val="333333"/>
                </a:solidFill>
                <a:effectLst/>
                <a:latin typeface="Helvetica Neue"/>
              </a:rPr>
              <a:t>Estos extintores se encontrarán en </a:t>
            </a:r>
            <a:r>
              <a:rPr lang="es-UY" sz="1400" dirty="0">
                <a:solidFill>
                  <a:srgbClr val="333333"/>
                </a:solidFill>
                <a:latin typeface="Helvetica Neue"/>
              </a:rPr>
              <a:t>diversos lugares, incluyendo</a:t>
            </a:r>
            <a:r>
              <a:rPr kumimoji="0" lang="es-UY" sz="1400" b="0" i="0" u="none" strike="noStrike" cap="none" normalizeH="0" baseline="0" dirty="0">
                <a:ln>
                  <a:noFill/>
                </a:ln>
                <a:solidFill>
                  <a:srgbClr val="333333"/>
                </a:solidFill>
                <a:effectLst/>
                <a:latin typeface="Helvetica Neue"/>
              </a:rPr>
              <a:t>: pasillos públicos, laboratorios, salas de máquinas, salas de descanso, áreas de almacenamiento de químicos, oficinas, vehículos comerciales y otras áreas con líquidos inflamables.</a:t>
            </a:r>
          </a:p>
        </p:txBody>
      </p:sp>
      <p:pic>
        <p:nvPicPr>
          <p:cNvPr id="8194" name="Picture 2" descr="Dry Chemical Extinguis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57" y="2143923"/>
            <a:ext cx="1402923" cy="255953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lass A, B, and C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503" y="4246254"/>
            <a:ext cx="1143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lass B and C La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1425" y="4246254"/>
            <a:ext cx="114300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27549" y="4334122"/>
            <a:ext cx="563642" cy="369332"/>
          </a:xfrm>
          <a:prstGeom prst="rect">
            <a:avLst/>
          </a:prstGeom>
          <a:noFill/>
        </p:spPr>
        <p:txBody>
          <a:bodyPr wrap="square" rtlCol="0">
            <a:spAutoFit/>
          </a:bodyPr>
          <a:lstStyle/>
          <a:p>
            <a:r>
              <a:rPr lang="en-US" dirty="0"/>
              <a:t>o</a:t>
            </a:r>
          </a:p>
        </p:txBody>
      </p:sp>
    </p:spTree>
    <p:extLst>
      <p:ext uri="{BB962C8B-B14F-4D97-AF65-F5344CB8AC3E}">
        <p14:creationId xmlns:p14="http://schemas.microsoft.com/office/powerpoint/2010/main" val="2228277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n-US" sz="3600" b="1" u="sng" dirty="0" err="1"/>
              <a:t>Reconocimiento</a:t>
            </a:r>
            <a:r>
              <a:rPr lang="en-US" sz="3600" b="1" u="sng" dirty="0"/>
              <a:t> de </a:t>
            </a:r>
            <a:r>
              <a:rPr lang="en-US" sz="3600" b="1" u="sng" dirty="0" err="1"/>
              <a:t>peligros</a:t>
            </a:r>
            <a:endParaRPr lang="en-US" sz="3600" b="1" u="sng" dirty="0"/>
          </a:p>
          <a:p>
            <a:pPr marL="0" indent="0" algn="ctr">
              <a:buNone/>
            </a:pPr>
            <a:endParaRPr lang="en-US" sz="3600" dirty="0"/>
          </a:p>
          <a:p>
            <a:endParaRPr lang="en-US" dirty="0"/>
          </a:p>
        </p:txBody>
      </p:sp>
    </p:spTree>
    <p:extLst>
      <p:ext uri="{BB962C8B-B14F-4D97-AF65-F5344CB8AC3E}">
        <p14:creationId xmlns:p14="http://schemas.microsoft.com/office/powerpoint/2010/main" val="14225622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sz="half" idx="1"/>
          </p:nvPr>
        </p:nvSpPr>
        <p:spPr>
          <a:xfrm>
            <a:off x="450850" y="1738313"/>
            <a:ext cx="6908800" cy="4281487"/>
          </a:xfrm>
        </p:spPr>
        <p:txBody>
          <a:bodyPr>
            <a:normAutofit fontScale="92500"/>
          </a:bodyPr>
          <a:lstStyle/>
          <a:p>
            <a:pPr marL="0" indent="0">
              <a:buNone/>
            </a:pPr>
            <a:r>
              <a:rPr lang="es-UY" sz="3600" b="1" dirty="0"/>
              <a:t>Un plan de prevención y gestión de incendios (Plan) debe centrarse en el triángulo de fuego: </a:t>
            </a:r>
          </a:p>
          <a:p>
            <a:r>
              <a:rPr lang="es-UY" sz="3600" dirty="0"/>
              <a:t>El fuego necesita la presencia de una fuente de combustible, </a:t>
            </a:r>
          </a:p>
          <a:p>
            <a:r>
              <a:rPr lang="es-UY" sz="3600" dirty="0"/>
              <a:t>una fuente de ignición, y </a:t>
            </a:r>
          </a:p>
          <a:p>
            <a:r>
              <a:rPr lang="es-UY" sz="3600" dirty="0"/>
              <a:t>una sustancia que favorece la  combustión, por lo general, oxígeno</a:t>
            </a:r>
            <a:r>
              <a:rPr lang="en-US" sz="3600" dirty="0"/>
              <a:t>. </a:t>
            </a:r>
          </a:p>
          <a:p>
            <a:endParaRPr lang="en-US" sz="3600" dirty="0"/>
          </a:p>
        </p:txBody>
      </p:sp>
      <p:pic>
        <p:nvPicPr>
          <p:cNvPr id="7" name="Content Placeholder 6" title="the fire triangl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59650" y="1964110"/>
            <a:ext cx="3790950" cy="3713584"/>
          </a:xfrm>
        </p:spPr>
      </p:pic>
    </p:spTree>
    <p:extLst>
      <p:ext uri="{BB962C8B-B14F-4D97-AF65-F5344CB8AC3E}">
        <p14:creationId xmlns:p14="http://schemas.microsoft.com/office/powerpoint/2010/main" val="2583775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sz="half" idx="1"/>
          </p:nvPr>
        </p:nvSpPr>
        <p:spPr>
          <a:xfrm>
            <a:off x="539750" y="2009565"/>
            <a:ext cx="6280150" cy="3713584"/>
          </a:xfrm>
        </p:spPr>
        <p:txBody>
          <a:bodyPr>
            <a:normAutofit lnSpcReduction="10000"/>
          </a:bodyPr>
          <a:lstStyle/>
          <a:p>
            <a:pPr marL="0" indent="0">
              <a:buNone/>
            </a:pPr>
            <a:r>
              <a:rPr lang="es-UY" dirty="0"/>
              <a:t>Para prevenir incendios, el plan debe controlar o eliminar uno o más elementos del triángulo de fuego. </a:t>
            </a:r>
          </a:p>
          <a:p>
            <a:pPr marL="0" indent="0">
              <a:buNone/>
            </a:pPr>
            <a:endParaRPr lang="es-UY" dirty="0"/>
          </a:p>
          <a:p>
            <a:pPr marL="0" indent="0">
              <a:buNone/>
            </a:pPr>
            <a:r>
              <a:rPr lang="es-UY" dirty="0"/>
              <a:t>Dado que el plan es específico del sitio, cada plan debe abordar los peligros de incendio específicos y equipo para combatir incendios asociados con ese sitio</a:t>
            </a:r>
            <a:r>
              <a:rPr lang="en-US" dirty="0"/>
              <a:t>. </a:t>
            </a:r>
          </a:p>
          <a:p>
            <a:endParaRPr lang="en-US" sz="3600" dirty="0"/>
          </a:p>
        </p:txBody>
      </p:sp>
      <p:pic>
        <p:nvPicPr>
          <p:cNvPr id="5" name="Content Placeholder 4" title="ISRI guide to creating a fire prevention and management plan"/>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568634" y="1690688"/>
            <a:ext cx="3404731" cy="4351338"/>
          </a:xfrm>
        </p:spPr>
      </p:pic>
    </p:spTree>
    <p:extLst>
      <p:ext uri="{BB962C8B-B14F-4D97-AF65-F5344CB8AC3E}">
        <p14:creationId xmlns:p14="http://schemas.microsoft.com/office/powerpoint/2010/main" val="27062695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sz="half" idx="1"/>
          </p:nvPr>
        </p:nvSpPr>
        <p:spPr/>
        <p:txBody>
          <a:bodyPr>
            <a:normAutofit/>
          </a:bodyPr>
          <a:lstStyle/>
          <a:p>
            <a:r>
              <a:rPr lang="es-UY" sz="3600" dirty="0"/>
              <a:t>Conozca las potenciales fuentes de ignición</a:t>
            </a:r>
          </a:p>
          <a:p>
            <a:r>
              <a:rPr lang="es-UY" sz="3600" dirty="0"/>
              <a:t>Conozca las potenciales fuentes de combustible</a:t>
            </a:r>
          </a:p>
          <a:p>
            <a:r>
              <a:rPr lang="es-UY" sz="3600" dirty="0"/>
              <a:t>Cree un plan de control para minimizar riesgos</a:t>
            </a:r>
          </a:p>
          <a:p>
            <a:endParaRPr lang="en-US" dirty="0"/>
          </a:p>
        </p:txBody>
      </p:sp>
      <p:sp>
        <p:nvSpPr>
          <p:cNvPr id="4" name="Content Placeholder 3"/>
          <p:cNvSpPr>
            <a:spLocks noGrp="1"/>
          </p:cNvSpPr>
          <p:nvPr>
            <p:ph sz="half" idx="2"/>
          </p:nvPr>
        </p:nvSpPr>
        <p:spPr/>
        <p:txBody>
          <a:bodyPr/>
          <a:lstStyle/>
          <a:p>
            <a:pPr marL="457200" lvl="0" indent="-457200"/>
            <a:r>
              <a:rPr lang="en-US" dirty="0"/>
              <a:t>USE </a:t>
            </a:r>
            <a:r>
              <a:rPr lang="en-US" dirty="0" err="1"/>
              <a:t>el</a:t>
            </a:r>
            <a:r>
              <a:rPr lang="en-US" dirty="0"/>
              <a:t> video AQUÍ –</a:t>
            </a:r>
          </a:p>
          <a:p>
            <a:pPr marL="457200" lvl="0" indent="-457200"/>
            <a:r>
              <a:rPr lang="en-US" dirty="0">
                <a:hlinkClick r:id="rId3"/>
              </a:rPr>
              <a:t>https://www.youtube.com/watch?v=75_f6CjIcz8</a:t>
            </a:r>
            <a:r>
              <a:rPr lang="en-US" dirty="0"/>
              <a:t> </a:t>
            </a:r>
          </a:p>
          <a:p>
            <a:pPr marL="457200" lvl="0" indent="-457200"/>
            <a:endParaRPr lang="en-US" dirty="0"/>
          </a:p>
        </p:txBody>
      </p:sp>
    </p:spTree>
    <p:extLst>
      <p:ext uri="{BB962C8B-B14F-4D97-AF65-F5344CB8AC3E}">
        <p14:creationId xmlns:p14="http://schemas.microsoft.com/office/powerpoint/2010/main" val="2452068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a:t>
            </a:r>
            <a:r>
              <a:rPr lang="en-US" dirty="0"/>
              <a:t> </a:t>
            </a:r>
            <a:r>
              <a:rPr lang="en-US" dirty="0" err="1"/>
              <a:t>entrante</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s-UY" b="1" dirty="0"/>
              <a:t>TÍPICO PLAN DE CONTROL ENTRANTE: RELACIONADO CON LA PREVENCIÓN DE INCENDIOS </a:t>
            </a:r>
            <a:endParaRPr lang="es-UY" dirty="0"/>
          </a:p>
          <a:p>
            <a:r>
              <a:rPr lang="es-UY" b="1" dirty="0"/>
              <a:t>El equipo de ventas debe ser capacitado en las posibilidades del sitio y cuáles son los criterios de aceptación. Deben visitar al cliente para revisar y auditar su proceso. </a:t>
            </a:r>
            <a:endParaRPr lang="es-UY" dirty="0"/>
          </a:p>
          <a:p>
            <a:r>
              <a:rPr lang="es-UY" b="1" dirty="0"/>
              <a:t>Solicite al cliente que proporcione una SDS (Hoja de datos de seguridad) si es posible. </a:t>
            </a:r>
            <a:endParaRPr lang="es-UY" dirty="0"/>
          </a:p>
          <a:p>
            <a:r>
              <a:rPr lang="es-UY" b="1" dirty="0"/>
              <a:t>Si usa conductores de camiones internos para recoger cargas capacítelos en los criterios de aceptación. Deben saber qué buscar como material inaceptable durante la carga o deben inspeccionar la carga si ya ha sido cargada en un remolque. </a:t>
            </a:r>
            <a:endParaRPr lang="es-UY" dirty="0"/>
          </a:p>
          <a:p>
            <a:r>
              <a:rPr lang="es-UY" b="1" dirty="0"/>
              <a:t>Al llegar, el camión está bajo el control del Inspector de Carga Entrante</a:t>
            </a:r>
            <a:r>
              <a:rPr lang="en-US" b="1" dirty="0"/>
              <a:t>. </a:t>
            </a:r>
            <a:endParaRPr lang="en-US" dirty="0"/>
          </a:p>
          <a:p>
            <a:endParaRPr lang="en-US" dirty="0"/>
          </a:p>
        </p:txBody>
      </p:sp>
    </p:spTree>
    <p:extLst>
      <p:ext uri="{BB962C8B-B14F-4D97-AF65-F5344CB8AC3E}">
        <p14:creationId xmlns:p14="http://schemas.microsoft.com/office/powerpoint/2010/main" val="2702905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2"/>
            <a:ext cx="9269451" cy="3172907"/>
          </a:xfrm>
        </p:spPr>
        <p:txBody>
          <a:bodyPr>
            <a:normAutofit/>
          </a:bodyPr>
          <a:lstStyle/>
          <a:p>
            <a:pPr marL="0" lvl="0" indent="0">
              <a:buNone/>
            </a:pPr>
            <a:r>
              <a:rPr lang="es-UY" dirty="0"/>
              <a:t>¿Cuál es el tipo de extintor de incendios adecuado para un incendio de combustible de gasolina o </a:t>
            </a:r>
            <a:r>
              <a:rPr lang="es-UY" dirty="0" err="1"/>
              <a:t>diesel</a:t>
            </a:r>
            <a:r>
              <a:rPr lang="es-UY" dirty="0"/>
              <a:t>?</a:t>
            </a:r>
            <a:endParaRPr lang="es-UY" sz="2000" dirty="0"/>
          </a:p>
          <a:p>
            <a:pPr marL="914400" lvl="1" indent="-457200">
              <a:buFont typeface="+mj-lt"/>
              <a:buAutoNum type="alphaUcPeriod"/>
            </a:pPr>
            <a:r>
              <a:rPr lang="es-UY" dirty="0"/>
              <a:t>Clase A</a:t>
            </a:r>
            <a:endParaRPr lang="es-UY" sz="1800" dirty="0"/>
          </a:p>
          <a:p>
            <a:pPr marL="914400" lvl="1" indent="-457200">
              <a:buFont typeface="+mj-lt"/>
              <a:buAutoNum type="alphaUcPeriod"/>
            </a:pPr>
            <a:r>
              <a:rPr lang="es-UY" dirty="0"/>
              <a:t>Clase B</a:t>
            </a:r>
            <a:endParaRPr lang="es-UY" sz="1800" dirty="0"/>
          </a:p>
          <a:p>
            <a:pPr marL="914400" lvl="1" indent="-457200">
              <a:buFont typeface="+mj-lt"/>
              <a:buAutoNum type="alphaUcPeriod"/>
            </a:pPr>
            <a:r>
              <a:rPr lang="es-UY" dirty="0"/>
              <a:t>Clase C</a:t>
            </a:r>
            <a:endParaRPr lang="es-UY" sz="1800" dirty="0"/>
          </a:p>
          <a:p>
            <a:pPr marL="914400" lvl="1" indent="-457200">
              <a:buFont typeface="+mj-lt"/>
              <a:buAutoNum type="alphaUcPeriod"/>
            </a:pPr>
            <a:r>
              <a:rPr lang="es-UY" dirty="0"/>
              <a:t>Clase D</a:t>
            </a:r>
            <a:endParaRPr lang="es-UY" sz="1800" dirty="0"/>
          </a:p>
          <a:p>
            <a:pPr marL="914400" lvl="1" indent="-457200">
              <a:buFont typeface="+mj-lt"/>
              <a:buAutoNum type="alphaUcPeriod"/>
            </a:pPr>
            <a:r>
              <a:rPr lang="es-UY" dirty="0"/>
              <a:t>Todo lo anterior</a:t>
            </a:r>
            <a:endParaRPr lang="es-UY" sz="1800" dirty="0"/>
          </a:p>
          <a:p>
            <a:pPr marL="0" indent="0" algn="ctr">
              <a:buNone/>
            </a:pPr>
            <a:endParaRPr lang="es-UY" sz="3600" dirty="0"/>
          </a:p>
          <a:p>
            <a:endParaRPr lang="en-US" dirty="0"/>
          </a:p>
        </p:txBody>
      </p:sp>
      <p:sp>
        <p:nvSpPr>
          <p:cNvPr id="4" name="TextBox 3"/>
          <p:cNvSpPr txBox="1"/>
          <p:nvPr/>
        </p:nvSpPr>
        <p:spPr>
          <a:xfrm>
            <a:off x="4695092" y="2223080"/>
            <a:ext cx="2429606"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26784914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a:t>
            </a:r>
            <a:r>
              <a:rPr lang="en-US" dirty="0"/>
              <a:t> </a:t>
            </a:r>
            <a:r>
              <a:rPr lang="en-US" dirty="0" err="1"/>
              <a:t>entrante</a:t>
            </a:r>
            <a:endParaRPr lang="en-US" dirty="0"/>
          </a:p>
        </p:txBody>
      </p:sp>
      <p:sp>
        <p:nvSpPr>
          <p:cNvPr id="3" name="Content Placeholder 2"/>
          <p:cNvSpPr>
            <a:spLocks noGrp="1"/>
          </p:cNvSpPr>
          <p:nvPr>
            <p:ph idx="1"/>
          </p:nvPr>
        </p:nvSpPr>
        <p:spPr/>
        <p:txBody>
          <a:bodyPr>
            <a:normAutofit fontScale="85000" lnSpcReduction="20000"/>
          </a:bodyPr>
          <a:lstStyle/>
          <a:p>
            <a:r>
              <a:rPr lang="es-UY" b="1" dirty="0"/>
              <a:t>El Inspector de Carga Entrante debe ser un empleado con experiencia y saber los tipos de peligros que pueden encontrar con especial atención a los artículos que pueden iniciar un incendio. </a:t>
            </a:r>
            <a:endParaRPr lang="es-UY" dirty="0"/>
          </a:p>
          <a:p>
            <a:r>
              <a:rPr lang="es-UY" b="1" dirty="0"/>
              <a:t>Si se vierte la carga, debe ubicarse primero en un área lejos del área de la trituradora o enfardadora a menos que haya sido inspeccionada por el conductor durante la carga. </a:t>
            </a:r>
            <a:endParaRPr lang="es-UY" dirty="0"/>
          </a:p>
          <a:p>
            <a:r>
              <a:rPr lang="es-UY" b="1" dirty="0"/>
              <a:t>Otras cargas: el Inspector de Carga Entrante la examina mientras el encargado de materiales esparce la carga en el suelo. </a:t>
            </a:r>
            <a:endParaRPr lang="es-UY" dirty="0"/>
          </a:p>
          <a:p>
            <a:r>
              <a:rPr lang="es-UY" b="1" dirty="0"/>
              <a:t>Automóviles: o bien los prepara usted mismo o sólo los toma de un proveedor de confianza que usted ha visitado. Revise la cajuela por artículos escondidos (tanques de propano, productos pesados, otros artículos no conformes). </a:t>
            </a:r>
            <a:endParaRPr lang="es-UY" dirty="0"/>
          </a:p>
          <a:p>
            <a:r>
              <a:rPr lang="es-UY" b="1" dirty="0"/>
              <a:t>El cliente minorista descarga solo si está presente el Inspector de Carga Entrante. (Busque las fuentes de ignición)</a:t>
            </a:r>
            <a:r>
              <a:rPr lang="en-US" b="1" dirty="0"/>
              <a:t> </a:t>
            </a:r>
            <a:endParaRPr lang="en-US" dirty="0"/>
          </a:p>
          <a:p>
            <a:endParaRPr lang="en-US" dirty="0"/>
          </a:p>
        </p:txBody>
      </p:sp>
    </p:spTree>
    <p:extLst>
      <p:ext uri="{BB962C8B-B14F-4D97-AF65-F5344CB8AC3E}">
        <p14:creationId xmlns:p14="http://schemas.microsoft.com/office/powerpoint/2010/main" val="27987181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4412150" cy="1600200"/>
          </a:xfrm>
        </p:spPr>
        <p:txBody>
          <a:bodyPr>
            <a:normAutofit/>
          </a:bodyPr>
          <a:lstStyle/>
          <a:p>
            <a:r>
              <a:rPr lang="es-UY" dirty="0"/>
              <a:t>Control de Fuente entrante</a:t>
            </a:r>
          </a:p>
        </p:txBody>
      </p:sp>
      <p:pic>
        <p:nvPicPr>
          <p:cNvPr id="10" name="Content Placeholder 9" title="hazard recognition inbound source control"/>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898581" y="987425"/>
            <a:ext cx="2741414" cy="4873625"/>
          </a:xfrm>
        </p:spPr>
      </p:pic>
      <p:sp>
        <p:nvSpPr>
          <p:cNvPr id="9" name="Text Placeholder 8"/>
          <p:cNvSpPr>
            <a:spLocks noGrp="1"/>
          </p:cNvSpPr>
          <p:nvPr>
            <p:ph type="body" sz="half" idx="2"/>
          </p:nvPr>
        </p:nvSpPr>
        <p:spPr/>
        <p:txBody>
          <a:bodyPr>
            <a:normAutofit/>
          </a:bodyPr>
          <a:lstStyle/>
          <a:p>
            <a:pPr marL="285750" indent="-285750">
              <a:buFont typeface="Arial" panose="020B0604020202020204" pitchFamily="34" charset="0"/>
              <a:buChar char="•"/>
            </a:pPr>
            <a:r>
              <a:rPr lang="es-UY" sz="2400" dirty="0"/>
              <a:t>Tenga buenos programas de educación y capacitación para cubrir los tipos de materiales que pueden estar ingresando en la instalación.</a:t>
            </a:r>
          </a:p>
          <a:p>
            <a:pPr marL="285750" indent="-285750">
              <a:buFont typeface="Arial" panose="020B0604020202020204" pitchFamily="34" charset="0"/>
              <a:buChar char="•"/>
            </a:pPr>
            <a:r>
              <a:rPr lang="es-UY" sz="2400" dirty="0"/>
              <a:t>Este puede parecer como un automóvil estándar, pero tiene una fuente de combustible alternativa.</a:t>
            </a:r>
          </a:p>
        </p:txBody>
      </p:sp>
    </p:spTree>
    <p:extLst>
      <p:ext uri="{BB962C8B-B14F-4D97-AF65-F5344CB8AC3E}">
        <p14:creationId xmlns:p14="http://schemas.microsoft.com/office/powerpoint/2010/main" val="34235056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a:t>
            </a:r>
            <a:r>
              <a:rPr lang="en-US" dirty="0"/>
              <a:t> </a:t>
            </a:r>
            <a:r>
              <a:rPr lang="en-US" dirty="0" err="1"/>
              <a:t>entrante</a:t>
            </a:r>
            <a:endParaRPr lang="en-US" dirty="0"/>
          </a:p>
        </p:txBody>
      </p:sp>
      <p:sp>
        <p:nvSpPr>
          <p:cNvPr id="4" name="Text Placeholder 3"/>
          <p:cNvSpPr>
            <a:spLocks noGrp="1"/>
          </p:cNvSpPr>
          <p:nvPr>
            <p:ph type="body" idx="1"/>
          </p:nvPr>
        </p:nvSpPr>
        <p:spPr>
          <a:xfrm>
            <a:off x="839788" y="1558500"/>
            <a:ext cx="5157787" cy="823912"/>
          </a:xfrm>
        </p:spPr>
        <p:txBody>
          <a:bodyPr/>
          <a:lstStyle/>
          <a:p>
            <a:pPr algn="ctr"/>
            <a:r>
              <a:rPr lang="es-UY" dirty="0"/>
              <a:t>Vehículo de combustible alternativo</a:t>
            </a:r>
          </a:p>
        </p:txBody>
      </p:sp>
      <p:pic>
        <p:nvPicPr>
          <p:cNvPr id="3" name="Content Placeholder 2"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2382391" y="2505075"/>
            <a:ext cx="2072580" cy="3684588"/>
          </a:xfrm>
        </p:spPr>
      </p:pic>
      <p:sp>
        <p:nvSpPr>
          <p:cNvPr id="6" name="Text Placeholder 5"/>
          <p:cNvSpPr>
            <a:spLocks noGrp="1"/>
          </p:cNvSpPr>
          <p:nvPr>
            <p:ph type="body" sz="quarter" idx="3"/>
          </p:nvPr>
        </p:nvSpPr>
        <p:spPr>
          <a:xfrm>
            <a:off x="6172200" y="1558500"/>
            <a:ext cx="5183188" cy="823912"/>
          </a:xfrm>
        </p:spPr>
        <p:txBody>
          <a:bodyPr/>
          <a:lstStyle/>
          <a:p>
            <a:pPr algn="ctr"/>
            <a:r>
              <a:rPr lang="es-UY" dirty="0"/>
              <a:t>Fuente de combustible</a:t>
            </a:r>
          </a:p>
        </p:txBody>
      </p:sp>
      <p:pic>
        <p:nvPicPr>
          <p:cNvPr id="8" name="Content Placeholder 7" title="hazard recognition inbound source control"/>
          <p:cNvPicPr>
            <a:picLocks noGrp="1" noChangeAspect="1"/>
          </p:cNvPicPr>
          <p:nvPr>
            <p:ph sz="quarter" idx="4"/>
          </p:nvPr>
        </p:nvPicPr>
        <p:blipFill>
          <a:blip r:embed="rId4" cstate="email">
            <a:extLst>
              <a:ext uri="{28A0092B-C50C-407E-A947-70E740481C1C}">
                <a14:useLocalDpi xmlns:a14="http://schemas.microsoft.com/office/drawing/2010/main" val="0"/>
              </a:ext>
            </a:extLst>
          </a:blip>
          <a:stretch>
            <a:fillRect/>
          </a:stretch>
        </p:blipFill>
        <p:spPr>
          <a:xfrm>
            <a:off x="7727504" y="2505075"/>
            <a:ext cx="2072580" cy="3684588"/>
          </a:xfrm>
        </p:spPr>
      </p:pic>
    </p:spTree>
    <p:extLst>
      <p:ext uri="{BB962C8B-B14F-4D97-AF65-F5344CB8AC3E}">
        <p14:creationId xmlns:p14="http://schemas.microsoft.com/office/powerpoint/2010/main" val="4311095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a:t>
            </a:r>
            <a:r>
              <a:rPr lang="en-US" dirty="0"/>
              <a:t> </a:t>
            </a:r>
            <a:r>
              <a:rPr lang="en-US" dirty="0" err="1"/>
              <a:t>entrante</a:t>
            </a:r>
            <a:endParaRPr lang="en-US" dirty="0"/>
          </a:p>
        </p:txBody>
      </p:sp>
      <p:pic>
        <p:nvPicPr>
          <p:cNvPr id="10" name="Content Placeholder 9"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9" name="Content Placeholder 8" title="hazard recognition inbound source control"/>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a:off x="838200" y="2834406"/>
            <a:ext cx="5181600" cy="2333776"/>
          </a:xfrm>
        </p:spPr>
      </p:pic>
    </p:spTree>
    <p:extLst>
      <p:ext uri="{BB962C8B-B14F-4D97-AF65-F5344CB8AC3E}">
        <p14:creationId xmlns:p14="http://schemas.microsoft.com/office/powerpoint/2010/main" val="3801549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101969"/>
            <a:ext cx="4634889" cy="767862"/>
          </a:xfrm>
        </p:spPr>
        <p:txBody>
          <a:bodyPr>
            <a:normAutofit/>
          </a:bodyPr>
          <a:lstStyle/>
          <a:p>
            <a:r>
              <a:rPr lang="en-US" dirty="0"/>
              <a:t>Control de </a:t>
            </a:r>
            <a:r>
              <a:rPr lang="en-US" dirty="0" err="1"/>
              <a:t>fuente</a:t>
            </a:r>
            <a:r>
              <a:rPr lang="en-US" dirty="0"/>
              <a:t> </a:t>
            </a:r>
            <a:r>
              <a:rPr lang="en-US" dirty="0" err="1"/>
              <a:t>entrante</a:t>
            </a:r>
            <a:endParaRPr lang="en-US" dirty="0"/>
          </a:p>
        </p:txBody>
      </p:sp>
      <p:sp>
        <p:nvSpPr>
          <p:cNvPr id="6" name="Text Placeholder 5"/>
          <p:cNvSpPr>
            <a:spLocks noGrp="1"/>
          </p:cNvSpPr>
          <p:nvPr>
            <p:ph type="body" sz="half" idx="2"/>
          </p:nvPr>
        </p:nvSpPr>
        <p:spPr/>
        <p:txBody>
          <a:bodyPr>
            <a:normAutofit/>
          </a:bodyPr>
          <a:lstStyle/>
          <a:p>
            <a:pPr marL="285750" indent="-285750">
              <a:buFont typeface="Arial" panose="020B0604020202020204" pitchFamily="34" charset="0"/>
              <a:buChar char="•"/>
            </a:pPr>
            <a:r>
              <a:rPr lang="es-UY" sz="2400" dirty="0"/>
              <a:t>Ejemplo de fuga térmica en una batería de un scooter eléctrico</a:t>
            </a:r>
          </a:p>
        </p:txBody>
      </p:sp>
      <p:pic>
        <p:nvPicPr>
          <p:cNvPr id="11" name="thermalrunaway_ScooterFire_May2021" title="hazard recognition inbound source contro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92813" y="987425"/>
            <a:ext cx="4551362" cy="4873625"/>
          </a:xfrm>
        </p:spPr>
      </p:pic>
    </p:spTree>
    <p:extLst>
      <p:ext uri="{BB962C8B-B14F-4D97-AF65-F5344CB8AC3E}">
        <p14:creationId xmlns:p14="http://schemas.microsoft.com/office/powerpoint/2010/main" val="956176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dirty="0"/>
          </a:p>
        </p:txBody>
      </p:sp>
      <p:sp>
        <p:nvSpPr>
          <p:cNvPr id="3" name="Content Placeholder 2"/>
          <p:cNvSpPr>
            <a:spLocks noGrp="1"/>
          </p:cNvSpPr>
          <p:nvPr>
            <p:ph idx="1"/>
          </p:nvPr>
        </p:nvSpPr>
        <p:spPr/>
        <p:txBody>
          <a:bodyPr/>
          <a:lstStyle/>
          <a:p>
            <a:r>
              <a:rPr lang="es-UY" dirty="0"/>
              <a:t>POLÍTICAS: ¿Solo se fuma y flamea en áreas designadas?</a:t>
            </a:r>
          </a:p>
          <a:p>
            <a:r>
              <a:rPr lang="es-UY" dirty="0"/>
              <a:t>POLÍTICAS: ¿Se cumple y documenta la Política de Trabajo en Caliente?</a:t>
            </a:r>
          </a:p>
          <a:p>
            <a:r>
              <a:rPr lang="es-UY" dirty="0"/>
              <a:t>¿Tiene usted un programa eficaz de control de fuente entrante?</a:t>
            </a:r>
          </a:p>
          <a:p>
            <a:r>
              <a:rPr lang="es-UY" dirty="0"/>
              <a:t>¿Se hace el mantenimiento anual del equipo de combustión?</a:t>
            </a:r>
          </a:p>
          <a:p>
            <a:r>
              <a:rPr lang="es-UY" dirty="0"/>
              <a:t>¿Se controla el uso de cables de extensión sin sobrecarga de salida eléctrica</a:t>
            </a:r>
            <a:r>
              <a:rPr lang="en-US" dirty="0"/>
              <a:t>?</a:t>
            </a:r>
          </a:p>
        </p:txBody>
      </p:sp>
    </p:spTree>
    <p:extLst>
      <p:ext uri="{BB962C8B-B14F-4D97-AF65-F5344CB8AC3E}">
        <p14:creationId xmlns:p14="http://schemas.microsoft.com/office/powerpoint/2010/main" val="310539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dirty="0"/>
          </a:p>
        </p:txBody>
      </p:sp>
      <p:sp>
        <p:nvSpPr>
          <p:cNvPr id="3" name="Content Placeholder 2"/>
          <p:cNvSpPr>
            <a:spLocks noGrp="1"/>
          </p:cNvSpPr>
          <p:nvPr>
            <p:ph idx="1"/>
          </p:nvPr>
        </p:nvSpPr>
        <p:spPr/>
        <p:txBody>
          <a:bodyPr/>
          <a:lstStyle/>
          <a:p>
            <a:pPr marL="0" indent="0">
              <a:buNone/>
            </a:pPr>
            <a:r>
              <a:rPr lang="es-UY" sz="3600" b="1" dirty="0"/>
              <a:t>LISTA DE CONTROL de Fuentes TÍPICAS de ignición  </a:t>
            </a:r>
            <a:endParaRPr lang="es-UY" sz="3600" dirty="0"/>
          </a:p>
          <a:p>
            <a:r>
              <a:rPr lang="es-UY" sz="3200" b="1" dirty="0"/>
              <a:t>Trabajo en caliente: corte, quema, soldar, triturar </a:t>
            </a:r>
            <a:endParaRPr lang="es-UY" sz="3200" dirty="0"/>
          </a:p>
          <a:p>
            <a:r>
              <a:rPr lang="es-UY" sz="3200" b="1" dirty="0"/>
              <a:t>Chispas o brasas de lo anterior </a:t>
            </a:r>
            <a:endParaRPr lang="es-UY" sz="3200" dirty="0"/>
          </a:p>
          <a:p>
            <a:r>
              <a:rPr lang="es-UY" sz="3200" b="1" dirty="0"/>
              <a:t>Áreas de fumadores </a:t>
            </a:r>
            <a:endParaRPr lang="es-UY" sz="3200" dirty="0"/>
          </a:p>
        </p:txBody>
      </p:sp>
    </p:spTree>
    <p:extLst>
      <p:ext uri="{BB962C8B-B14F-4D97-AF65-F5344CB8AC3E}">
        <p14:creationId xmlns:p14="http://schemas.microsoft.com/office/powerpoint/2010/main" val="42084766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dirty="0"/>
          </a:p>
        </p:txBody>
      </p:sp>
      <p:sp>
        <p:nvSpPr>
          <p:cNvPr id="3" name="Content Placeholder 2"/>
          <p:cNvSpPr>
            <a:spLocks noGrp="1"/>
          </p:cNvSpPr>
          <p:nvPr>
            <p:ph idx="1"/>
          </p:nvPr>
        </p:nvSpPr>
        <p:spPr/>
        <p:txBody>
          <a:bodyPr/>
          <a:lstStyle/>
          <a:p>
            <a:pPr marL="0" indent="0">
              <a:buNone/>
            </a:pPr>
            <a:r>
              <a:rPr lang="es-UY" sz="3600" b="1" dirty="0"/>
              <a:t>LISTA DE CONTROL de Fuentes TÍPICAS de ignición </a:t>
            </a:r>
            <a:endParaRPr lang="es-UY" sz="3600" dirty="0"/>
          </a:p>
          <a:p>
            <a:r>
              <a:rPr lang="es-UY" sz="3200" b="1" dirty="0"/>
              <a:t>Electricidad: sistemas de cableado, circuitos recalentados, calentadores, sistemas de frío, microondas, hornos de convección, cafeteras, cualquier equipo alimentado por electricidad </a:t>
            </a:r>
            <a:endParaRPr lang="es-UY" sz="3200" dirty="0"/>
          </a:p>
          <a:p>
            <a:r>
              <a:rPr lang="es-UY" sz="3200" b="1" dirty="0"/>
              <a:t>Cables de extensión desgastados o sobrecargados </a:t>
            </a:r>
            <a:endParaRPr lang="es-UY" sz="3200" dirty="0"/>
          </a:p>
          <a:p>
            <a:r>
              <a:rPr lang="es-UY" sz="3200" b="1" dirty="0"/>
              <a:t>Rayos </a:t>
            </a:r>
            <a:endParaRPr lang="es-UY" sz="3200" dirty="0"/>
          </a:p>
        </p:txBody>
      </p:sp>
    </p:spTree>
    <p:extLst>
      <p:ext uri="{BB962C8B-B14F-4D97-AF65-F5344CB8AC3E}">
        <p14:creationId xmlns:p14="http://schemas.microsoft.com/office/powerpoint/2010/main" val="19807017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dirty="0"/>
          </a:p>
        </p:txBody>
      </p:sp>
      <p:sp>
        <p:nvSpPr>
          <p:cNvPr id="3" name="Content Placeholder 2"/>
          <p:cNvSpPr>
            <a:spLocks noGrp="1"/>
          </p:cNvSpPr>
          <p:nvPr>
            <p:ph idx="1"/>
          </p:nvPr>
        </p:nvSpPr>
        <p:spPr/>
        <p:txBody>
          <a:bodyPr>
            <a:normAutofit/>
          </a:bodyPr>
          <a:lstStyle/>
          <a:p>
            <a:r>
              <a:rPr lang="es-UY" b="1" dirty="0"/>
              <a:t>Conexiones flojas en sistemas de alto voltaje</a:t>
            </a:r>
            <a:endParaRPr lang="es-UY" dirty="0"/>
          </a:p>
          <a:p>
            <a:r>
              <a:rPr lang="es-UY" b="1" dirty="0"/>
              <a:t>Calentadores del edificio o ambientales de gas/propano </a:t>
            </a:r>
            <a:endParaRPr lang="es-UY" dirty="0"/>
          </a:p>
          <a:p>
            <a:r>
              <a:rPr lang="es-UY" b="1" dirty="0"/>
              <a:t>Calentadores portátiles de llama abierta donde se pueden usar sistemas permanentes  </a:t>
            </a:r>
            <a:endParaRPr lang="es-UY" dirty="0"/>
          </a:p>
          <a:p>
            <a:r>
              <a:rPr lang="es-UY" b="1" dirty="0"/>
              <a:t>Combustión espontánea: trapos aceitosos, etc.</a:t>
            </a:r>
          </a:p>
          <a:p>
            <a:r>
              <a:rPr lang="es-UY" b="1" dirty="0"/>
              <a:t>Baterías que no se han quitado adecuadamente de los autos </a:t>
            </a:r>
            <a:endParaRPr lang="es-UY" dirty="0"/>
          </a:p>
          <a:p>
            <a:r>
              <a:rPr lang="es-UY" b="1" dirty="0"/>
              <a:t>“Partes calientes” de una trituradora </a:t>
            </a:r>
            <a:endParaRPr lang="es-UY" dirty="0"/>
          </a:p>
        </p:txBody>
      </p:sp>
    </p:spTree>
    <p:extLst>
      <p:ext uri="{BB962C8B-B14F-4D97-AF65-F5344CB8AC3E}">
        <p14:creationId xmlns:p14="http://schemas.microsoft.com/office/powerpoint/2010/main" val="3703570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dirty="0"/>
          </a:p>
        </p:txBody>
      </p:sp>
      <p:sp>
        <p:nvSpPr>
          <p:cNvPr id="3" name="Content Placeholder 2"/>
          <p:cNvSpPr>
            <a:spLocks noGrp="1"/>
          </p:cNvSpPr>
          <p:nvPr>
            <p:ph idx="1"/>
          </p:nvPr>
        </p:nvSpPr>
        <p:spPr/>
        <p:txBody>
          <a:bodyPr>
            <a:normAutofit fontScale="85000" lnSpcReduction="20000"/>
          </a:bodyPr>
          <a:lstStyle/>
          <a:p>
            <a:r>
              <a:rPr lang="es-UY" b="1" dirty="0"/>
              <a:t>Sistemas de escape caliente de camiones y equipo móvil </a:t>
            </a:r>
            <a:endParaRPr lang="es-UY" dirty="0"/>
          </a:p>
          <a:p>
            <a:r>
              <a:rPr lang="es-UY" b="1" dirty="0"/>
              <a:t>Baterías de litio sin descargar en autos, herramientas eléctricas inalámbricas, juguetes de niños, fregaderos automáticos, </a:t>
            </a:r>
            <a:r>
              <a:rPr lang="es-UY" b="1" dirty="0" err="1"/>
              <a:t>scooters</a:t>
            </a:r>
            <a:r>
              <a:rPr lang="es-UY" b="1" dirty="0"/>
              <a:t> eléctricos, algunos carros de compras, desechos electrónicos, teléfonos celulares, laptops, cigarrillos electrónicos, monitores. Cualquier dispositivo alimentado por baterías de litio AAA o AA </a:t>
            </a:r>
            <a:endParaRPr lang="es-UY" dirty="0"/>
          </a:p>
          <a:p>
            <a:r>
              <a:rPr lang="es-UY" b="1" dirty="0"/>
              <a:t>Estufas, hornos, parrillas para barbacoa con encendedores con pulsador </a:t>
            </a:r>
            <a:endParaRPr lang="es-UY" dirty="0"/>
          </a:p>
          <a:p>
            <a:r>
              <a:rPr lang="es-UY" b="1" dirty="0"/>
              <a:t>Fricción de rodamientos sobrecalentados en cintas transportadoras, equipos debido a la falta de lubricación o camiones grandes cuando los frenos no se liberan adecuadamente </a:t>
            </a:r>
            <a:endParaRPr lang="es-UY" dirty="0"/>
          </a:p>
          <a:p>
            <a:r>
              <a:rPr lang="es-UY" b="1" dirty="0"/>
              <a:t>Brasas traídas por el viento de fuego en el vecindario </a:t>
            </a:r>
            <a:endParaRPr lang="es-UY" dirty="0"/>
          </a:p>
          <a:p>
            <a:endParaRPr lang="es-UY" dirty="0"/>
          </a:p>
          <a:p>
            <a:r>
              <a:rPr lang="es-UY" b="1" dirty="0"/>
              <a:t>LA LISTA DEBE SER ESPECÍFICA PARA SUS OPERACIONES EN EL SITIO</a:t>
            </a:r>
            <a:endParaRPr lang="es-UY" dirty="0"/>
          </a:p>
        </p:txBody>
      </p:sp>
      <p:sp>
        <p:nvSpPr>
          <p:cNvPr id="4" name="TextBox 3"/>
          <p:cNvSpPr txBox="1"/>
          <p:nvPr/>
        </p:nvSpPr>
        <p:spPr>
          <a:xfrm>
            <a:off x="8704384" y="4642338"/>
            <a:ext cx="2649415" cy="1200329"/>
          </a:xfrm>
          <a:prstGeom prst="rect">
            <a:avLst/>
          </a:prstGeom>
          <a:noFill/>
        </p:spPr>
        <p:txBody>
          <a:bodyPr wrap="square" rtlCol="0">
            <a:spAutoFit/>
          </a:bodyPr>
          <a:lstStyle/>
          <a:p>
            <a:pPr algn="ctr"/>
            <a:r>
              <a:rPr lang="es-UY" dirty="0">
                <a:solidFill>
                  <a:srgbClr val="FF0000"/>
                </a:solidFill>
              </a:rPr>
              <a:t>Se requiere la lista y control de fuentes de ignición en el Plan de Prevención de Incendios</a:t>
            </a:r>
            <a:r>
              <a:rPr lang="en-US" dirty="0">
                <a:solidFill>
                  <a:srgbClr val="FF0000"/>
                </a:solidFill>
              </a:rPr>
              <a:t>.</a:t>
            </a:r>
          </a:p>
        </p:txBody>
      </p:sp>
    </p:spTree>
    <p:extLst>
      <p:ext uri="{BB962C8B-B14F-4D97-AF65-F5344CB8AC3E}">
        <p14:creationId xmlns:p14="http://schemas.microsoft.com/office/powerpoint/2010/main" val="3505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3" y="3278693"/>
            <a:ext cx="9269451" cy="1988093"/>
          </a:xfrm>
        </p:spPr>
        <p:txBody>
          <a:bodyPr>
            <a:normAutofit/>
          </a:bodyPr>
          <a:lstStyle/>
          <a:p>
            <a:pPr marL="0" lvl="0" indent="0" algn="ctr">
              <a:buNone/>
            </a:pPr>
            <a:r>
              <a:rPr lang="es-UY" dirty="0"/>
              <a:t>Los cilindros de oxígeno y propano se pueden almacenar juntos.</a:t>
            </a:r>
          </a:p>
          <a:p>
            <a:pPr marL="0" indent="0" algn="ctr">
              <a:buNone/>
            </a:pPr>
            <a:r>
              <a:rPr lang="es-UY" dirty="0"/>
              <a:t>Verdadero o Falso</a:t>
            </a:r>
          </a:p>
          <a:p>
            <a:pPr marL="0" indent="0" algn="ctr">
              <a:buNone/>
            </a:pPr>
            <a:endParaRPr lang="en-US" sz="3600" dirty="0"/>
          </a:p>
          <a:p>
            <a:endParaRPr lang="en-US" dirty="0"/>
          </a:p>
        </p:txBody>
      </p:sp>
      <p:sp>
        <p:nvSpPr>
          <p:cNvPr id="4" name="TextBox 3"/>
          <p:cNvSpPr txBox="1"/>
          <p:nvPr/>
        </p:nvSpPr>
        <p:spPr>
          <a:xfrm>
            <a:off x="4484077" y="2223080"/>
            <a:ext cx="2640621" cy="523220"/>
          </a:xfrm>
          <a:prstGeom prst="rect">
            <a:avLst/>
          </a:prstGeom>
          <a:noFill/>
        </p:spPr>
        <p:txBody>
          <a:bodyPr wrap="square" rtlCol="0">
            <a:spAutoFit/>
          </a:bodyPr>
          <a:lstStyle/>
          <a:p>
            <a:pPr algn="ctr"/>
            <a:r>
              <a:rPr lang="en-US" sz="2800" dirty="0"/>
              <a:t>Examen </a:t>
            </a:r>
            <a:r>
              <a:rPr lang="en-US" sz="2800" dirty="0" err="1"/>
              <a:t>previo</a:t>
            </a:r>
            <a:endParaRPr lang="en-US" sz="2800" dirty="0"/>
          </a:p>
        </p:txBody>
      </p:sp>
    </p:spTree>
    <p:extLst>
      <p:ext uri="{BB962C8B-B14F-4D97-AF65-F5344CB8AC3E}">
        <p14:creationId xmlns:p14="http://schemas.microsoft.com/office/powerpoint/2010/main" val="30444637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sz="2800" dirty="0"/>
          </a:p>
        </p:txBody>
      </p:sp>
      <p:sp>
        <p:nvSpPr>
          <p:cNvPr id="4" name="Text Placeholder 3"/>
          <p:cNvSpPr>
            <a:spLocks noGrp="1"/>
          </p:cNvSpPr>
          <p:nvPr>
            <p:ph type="body" idx="1"/>
          </p:nvPr>
        </p:nvSpPr>
        <p:spPr/>
        <p:txBody>
          <a:bodyPr>
            <a:normAutofit/>
          </a:bodyPr>
          <a:lstStyle/>
          <a:p>
            <a:pPr algn="ctr"/>
            <a:r>
              <a:rPr lang="es-UY" dirty="0"/>
              <a:t>Puntos calientes en paneles eléctricos</a:t>
            </a:r>
          </a:p>
        </p:txBody>
      </p:sp>
      <p:sp>
        <p:nvSpPr>
          <p:cNvPr id="6" name="Text Placeholder 5"/>
          <p:cNvSpPr>
            <a:spLocks noGrp="1"/>
          </p:cNvSpPr>
          <p:nvPr>
            <p:ph type="body" sz="quarter" idx="3"/>
          </p:nvPr>
        </p:nvSpPr>
        <p:spPr>
          <a:xfrm>
            <a:off x="6172200" y="1681163"/>
            <a:ext cx="5691554" cy="823912"/>
          </a:xfrm>
        </p:spPr>
        <p:txBody>
          <a:bodyPr>
            <a:normAutofit/>
          </a:bodyPr>
          <a:lstStyle/>
          <a:p>
            <a:pPr algn="ctr"/>
            <a:r>
              <a:rPr lang="es-UY" dirty="0"/>
              <a:t>Acumulación de aceite y grasa</a:t>
            </a:r>
          </a:p>
        </p:txBody>
      </p:sp>
      <p:pic>
        <p:nvPicPr>
          <p:cNvPr id="7" name="Content Placeholder 6" title="hazard recognition inbound source control"/>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52139" y="2505075"/>
            <a:ext cx="4933084" cy="3684588"/>
          </a:xfrm>
        </p:spPr>
      </p:pic>
      <p:pic>
        <p:nvPicPr>
          <p:cNvPr id="3" name="Content Placeholder 2" title="hazard recognition inbound source control"/>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087180" y="2505075"/>
            <a:ext cx="3861594" cy="3861594"/>
          </a:xfrm>
        </p:spPr>
      </p:pic>
    </p:spTree>
    <p:extLst>
      <p:ext uri="{BB962C8B-B14F-4D97-AF65-F5344CB8AC3E}">
        <p14:creationId xmlns:p14="http://schemas.microsoft.com/office/powerpoint/2010/main" val="4069617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dirty="0"/>
          </a:p>
        </p:txBody>
      </p:sp>
      <p:sp>
        <p:nvSpPr>
          <p:cNvPr id="4" name="Text Placeholder 3"/>
          <p:cNvSpPr>
            <a:spLocks noGrp="1"/>
          </p:cNvSpPr>
          <p:nvPr>
            <p:ph type="body" idx="1"/>
          </p:nvPr>
        </p:nvSpPr>
        <p:spPr/>
        <p:txBody>
          <a:bodyPr/>
          <a:lstStyle/>
          <a:p>
            <a:r>
              <a:rPr lang="es-UY" dirty="0"/>
              <a:t>Cables desgastados, pinzados o flojos</a:t>
            </a:r>
          </a:p>
        </p:txBody>
      </p:sp>
      <p:pic>
        <p:nvPicPr>
          <p:cNvPr id="8" name="Content Placeholder 7"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1447006" y="2861469"/>
            <a:ext cx="3943350" cy="2971800"/>
          </a:xfrm>
        </p:spPr>
      </p:pic>
      <p:sp>
        <p:nvSpPr>
          <p:cNvPr id="6" name="Text Placeholder 5"/>
          <p:cNvSpPr>
            <a:spLocks noGrp="1"/>
          </p:cNvSpPr>
          <p:nvPr>
            <p:ph type="body" sz="quarter" idx="3"/>
          </p:nvPr>
        </p:nvSpPr>
        <p:spPr>
          <a:xfrm>
            <a:off x="6172200" y="1681163"/>
            <a:ext cx="5691554" cy="823912"/>
          </a:xfrm>
        </p:spPr>
        <p:txBody>
          <a:bodyPr/>
          <a:lstStyle/>
          <a:p>
            <a:r>
              <a:rPr lang="es-UY" dirty="0"/>
              <a:t>Calentadores portátiles (gas, eléctricos, batería, etc.)</a:t>
            </a:r>
          </a:p>
        </p:txBody>
      </p:sp>
      <p:pic>
        <p:nvPicPr>
          <p:cNvPr id="9" name="Content Placeholder 8" title="hazard recognition inbound source control"/>
          <p:cNvPicPr>
            <a:picLocks noGrp="1" noChangeAspect="1"/>
          </p:cNvPicPr>
          <p:nvPr>
            <p:ph sz="quarter" idx="4"/>
          </p:nvPr>
        </p:nvPicPr>
        <p:blipFill>
          <a:blip r:embed="rId4" cstate="email">
            <a:extLst>
              <a:ext uri="{28A0092B-C50C-407E-A947-70E740481C1C}">
                <a14:useLocalDpi xmlns:a14="http://schemas.microsoft.com/office/drawing/2010/main" val="0"/>
              </a:ext>
            </a:extLst>
          </a:blip>
          <a:stretch>
            <a:fillRect/>
          </a:stretch>
        </p:blipFill>
        <p:spPr>
          <a:xfrm>
            <a:off x="6172200" y="3180123"/>
            <a:ext cx="5183188" cy="2334491"/>
          </a:xfrm>
        </p:spPr>
      </p:pic>
    </p:spTree>
    <p:extLst>
      <p:ext uri="{BB962C8B-B14F-4D97-AF65-F5344CB8AC3E}">
        <p14:creationId xmlns:p14="http://schemas.microsoft.com/office/powerpoint/2010/main" val="897694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fuentes de ignición</a:t>
            </a:r>
            <a:endParaRPr lang="en-US" dirty="0"/>
          </a:p>
        </p:txBody>
      </p:sp>
      <p:pic>
        <p:nvPicPr>
          <p:cNvPr id="10" name="Content Placeholder 9"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914400" y="2270070"/>
            <a:ext cx="5181600" cy="2333776"/>
          </a:xfrm>
        </p:spPr>
      </p:pic>
      <p:pic>
        <p:nvPicPr>
          <p:cNvPr id="14" name="Content Placeholder 13" title="hazard recognition inbound source control"/>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rot="5400000">
            <a:off x="6282961" y="2053414"/>
            <a:ext cx="6143667" cy="2767088"/>
          </a:xfrm>
        </p:spPr>
      </p:pic>
    </p:spTree>
    <p:extLst>
      <p:ext uri="{BB962C8B-B14F-4D97-AF65-F5344CB8AC3E}">
        <p14:creationId xmlns:p14="http://schemas.microsoft.com/office/powerpoint/2010/main" val="19177994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fuentes</a:t>
            </a:r>
            <a:r>
              <a:rPr lang="en-US" dirty="0"/>
              <a:t> de combustible</a:t>
            </a:r>
          </a:p>
        </p:txBody>
      </p:sp>
      <p:sp>
        <p:nvSpPr>
          <p:cNvPr id="3" name="Content Placeholder 2"/>
          <p:cNvSpPr>
            <a:spLocks noGrp="1"/>
          </p:cNvSpPr>
          <p:nvPr>
            <p:ph idx="1"/>
          </p:nvPr>
        </p:nvSpPr>
        <p:spPr/>
        <p:txBody>
          <a:bodyPr/>
          <a:lstStyle/>
          <a:p>
            <a:pPr marL="0" indent="0">
              <a:buNone/>
            </a:pPr>
            <a:r>
              <a:rPr lang="es-UY" b="1" dirty="0"/>
              <a:t>LISTA DE CONTROL DE POSIBLES FUENTES DE COMBUSTIBLE: PLAN DE INCENDIOS </a:t>
            </a:r>
            <a:endParaRPr lang="es-UY" dirty="0"/>
          </a:p>
          <a:p>
            <a:r>
              <a:rPr lang="es-UY" b="1" dirty="0"/>
              <a:t>Tanques grandes de almacenamiento de propano </a:t>
            </a:r>
            <a:endParaRPr lang="es-UY" dirty="0"/>
          </a:p>
          <a:p>
            <a:r>
              <a:rPr lang="es-UY" b="1" dirty="0"/>
              <a:t>Cilindros de propano – montacargas </a:t>
            </a:r>
            <a:endParaRPr lang="es-UY" dirty="0"/>
          </a:p>
          <a:p>
            <a:r>
              <a:rPr lang="es-UY" b="1" dirty="0"/>
              <a:t>Fluido hidráulico en el equipo </a:t>
            </a:r>
            <a:endParaRPr lang="es-UY" dirty="0"/>
          </a:p>
          <a:p>
            <a:r>
              <a:rPr lang="es-UY" b="1" dirty="0"/>
              <a:t>Papel: almacenado o en proceso </a:t>
            </a:r>
            <a:endParaRPr lang="es-UY" dirty="0"/>
          </a:p>
          <a:p>
            <a:r>
              <a:rPr lang="es-UY" b="1" dirty="0"/>
              <a:t>Plástico: almacenado o en proceso </a:t>
            </a:r>
            <a:endParaRPr lang="es-UY" dirty="0"/>
          </a:p>
          <a:p>
            <a:r>
              <a:rPr lang="es-UY" b="1" dirty="0"/>
              <a:t>Pilas de neumáticos </a:t>
            </a:r>
            <a:endParaRPr lang="es-UY" dirty="0"/>
          </a:p>
          <a:p>
            <a:endParaRPr lang="en-US" dirty="0"/>
          </a:p>
        </p:txBody>
      </p:sp>
    </p:spTree>
    <p:extLst>
      <p:ext uri="{BB962C8B-B14F-4D97-AF65-F5344CB8AC3E}">
        <p14:creationId xmlns:p14="http://schemas.microsoft.com/office/powerpoint/2010/main" val="437882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a:t>
            </a:r>
            <a:r>
              <a:rPr lang="en-US" dirty="0"/>
              <a:t> de combustible</a:t>
            </a:r>
          </a:p>
        </p:txBody>
      </p:sp>
      <p:sp>
        <p:nvSpPr>
          <p:cNvPr id="3" name="Content Placeholder 2"/>
          <p:cNvSpPr>
            <a:spLocks noGrp="1"/>
          </p:cNvSpPr>
          <p:nvPr>
            <p:ph idx="1"/>
          </p:nvPr>
        </p:nvSpPr>
        <p:spPr/>
        <p:txBody>
          <a:bodyPr/>
          <a:lstStyle/>
          <a:p>
            <a:r>
              <a:rPr lang="es-UY" b="1" dirty="0"/>
              <a:t>Tanques de acetileno para quema y soldadura </a:t>
            </a:r>
            <a:endParaRPr lang="es-UY" dirty="0"/>
          </a:p>
          <a:p>
            <a:r>
              <a:rPr lang="es-UY" b="1" dirty="0"/>
              <a:t>Tanques de propano y/o acetileno para flameado </a:t>
            </a:r>
            <a:endParaRPr lang="es-UY" dirty="0"/>
          </a:p>
          <a:p>
            <a:r>
              <a:rPr lang="es-UY" b="1" dirty="0"/>
              <a:t>Trapos aceitosos </a:t>
            </a:r>
            <a:endParaRPr lang="es-UY" dirty="0"/>
          </a:p>
          <a:p>
            <a:r>
              <a:rPr lang="es-UY" b="1" dirty="0"/>
              <a:t>Cajas de cartón: almacenadas o en proceso </a:t>
            </a:r>
            <a:endParaRPr lang="es-UY" dirty="0"/>
          </a:p>
          <a:p>
            <a:r>
              <a:rPr lang="es-UY" b="1" dirty="0"/>
              <a:t>Reciclables con gasolina, aceite, grasa, etc. que no se ha quitado </a:t>
            </a:r>
            <a:endParaRPr lang="es-UY" dirty="0"/>
          </a:p>
          <a:p>
            <a:r>
              <a:rPr lang="es-UY" b="1" dirty="0"/>
              <a:t>Material almacenado que se quitó de los autos preparados para triturar. </a:t>
            </a:r>
            <a:endParaRPr lang="es-UY" dirty="0"/>
          </a:p>
          <a:p>
            <a:r>
              <a:rPr lang="es-UY" b="1" dirty="0"/>
              <a:t>Suministros de oficina almacenados</a:t>
            </a:r>
            <a:r>
              <a:rPr lang="en-US" b="1" dirty="0"/>
              <a:t>. </a:t>
            </a:r>
            <a:endParaRPr lang="en-US" dirty="0"/>
          </a:p>
          <a:p>
            <a:endParaRPr lang="en-US" dirty="0"/>
          </a:p>
        </p:txBody>
      </p:sp>
    </p:spTree>
    <p:extLst>
      <p:ext uri="{BB962C8B-B14F-4D97-AF65-F5344CB8AC3E}">
        <p14:creationId xmlns:p14="http://schemas.microsoft.com/office/powerpoint/2010/main" val="24317944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a:t>
            </a:r>
            <a:r>
              <a:rPr lang="en-US" dirty="0"/>
              <a:t> de combustible</a:t>
            </a:r>
          </a:p>
        </p:txBody>
      </p:sp>
      <p:sp>
        <p:nvSpPr>
          <p:cNvPr id="3" name="Content Placeholder 2"/>
          <p:cNvSpPr>
            <a:spLocks noGrp="1"/>
          </p:cNvSpPr>
          <p:nvPr>
            <p:ph idx="1"/>
          </p:nvPr>
        </p:nvSpPr>
        <p:spPr/>
        <p:txBody>
          <a:bodyPr>
            <a:normAutofit/>
          </a:bodyPr>
          <a:lstStyle/>
          <a:p>
            <a:r>
              <a:rPr lang="es-UY" b="1" dirty="0"/>
              <a:t>Partículas finas de metales como aluminio, virutas de acero, titanio, sodio, otros </a:t>
            </a:r>
            <a:endParaRPr lang="es-UY" dirty="0"/>
          </a:p>
          <a:p>
            <a:r>
              <a:rPr lang="es-UY" b="1" dirty="0"/>
              <a:t>Polvos combustibles </a:t>
            </a:r>
            <a:endParaRPr lang="es-UY" dirty="0"/>
          </a:p>
          <a:p>
            <a:r>
              <a:rPr lang="es-UY" b="1" dirty="0"/>
              <a:t>Pelusas </a:t>
            </a:r>
            <a:endParaRPr lang="es-UY" dirty="0"/>
          </a:p>
          <a:p>
            <a:r>
              <a:rPr lang="es-UY" b="1" dirty="0"/>
              <a:t>Residuos triturados de automóviles </a:t>
            </a:r>
            <a:endParaRPr lang="es-UY" dirty="0"/>
          </a:p>
          <a:p>
            <a:r>
              <a:rPr lang="es-UY" b="1" dirty="0"/>
              <a:t>Botes de basura sin vaciar </a:t>
            </a:r>
            <a:endParaRPr lang="es-UY" dirty="0"/>
          </a:p>
          <a:p>
            <a:endParaRPr lang="en-US" dirty="0"/>
          </a:p>
          <a:p>
            <a:endParaRPr lang="en-US" dirty="0"/>
          </a:p>
        </p:txBody>
      </p:sp>
    </p:spTree>
    <p:extLst>
      <p:ext uri="{BB962C8B-B14F-4D97-AF65-F5344CB8AC3E}">
        <p14:creationId xmlns:p14="http://schemas.microsoft.com/office/powerpoint/2010/main" val="32021365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Control de fuente de combustible</a:t>
            </a:r>
          </a:p>
        </p:txBody>
      </p:sp>
      <p:sp>
        <p:nvSpPr>
          <p:cNvPr id="3" name="Content Placeholder 2"/>
          <p:cNvSpPr>
            <a:spLocks noGrp="1"/>
          </p:cNvSpPr>
          <p:nvPr>
            <p:ph idx="1"/>
          </p:nvPr>
        </p:nvSpPr>
        <p:spPr/>
        <p:txBody>
          <a:bodyPr>
            <a:normAutofit/>
          </a:bodyPr>
          <a:lstStyle/>
          <a:p>
            <a:r>
              <a:rPr lang="es-UY" b="1" dirty="0"/>
              <a:t>Pelusa de trituradora de placa de circuito. </a:t>
            </a:r>
            <a:endParaRPr lang="es-UY" dirty="0"/>
          </a:p>
          <a:p>
            <a:r>
              <a:rPr lang="es-UY" b="1" dirty="0"/>
              <a:t>Contenedores en el taller de aceite, grasa, fluido hidráulico, botes de spray de lubricante, pintura, desengrasador. </a:t>
            </a:r>
            <a:endParaRPr lang="es-UY" dirty="0"/>
          </a:p>
          <a:p>
            <a:r>
              <a:rPr lang="es-UY" b="1" dirty="0"/>
              <a:t>Estaciones de lavado de partes. </a:t>
            </a:r>
            <a:endParaRPr lang="es-UY" dirty="0"/>
          </a:p>
          <a:p>
            <a:r>
              <a:rPr lang="es-UY" b="1" dirty="0"/>
              <a:t>Vegetación, hojas, pasto seco </a:t>
            </a:r>
            <a:endParaRPr lang="es-UY" dirty="0"/>
          </a:p>
          <a:p>
            <a:r>
              <a:rPr lang="es-UY" b="1" dirty="0"/>
              <a:t>Almacenamiento de pallets </a:t>
            </a:r>
            <a:endParaRPr lang="es-UY" dirty="0"/>
          </a:p>
          <a:p>
            <a:endParaRPr lang="en-US" dirty="0"/>
          </a:p>
          <a:p>
            <a:r>
              <a:rPr lang="en-US" b="1" dirty="0"/>
              <a:t> </a:t>
            </a:r>
            <a:r>
              <a:rPr lang="es-UY" b="1" dirty="0"/>
              <a:t>LA LISTA DEBE SER ESPECÍFICA PARA SUS OPERACIONES EN EL SITIO</a:t>
            </a:r>
          </a:p>
          <a:p>
            <a:endParaRPr lang="en-US" dirty="0"/>
          </a:p>
          <a:p>
            <a:endParaRPr lang="en-US" dirty="0"/>
          </a:p>
        </p:txBody>
      </p:sp>
      <p:sp>
        <p:nvSpPr>
          <p:cNvPr id="4" name="TextBox 3"/>
          <p:cNvSpPr txBox="1"/>
          <p:nvPr/>
        </p:nvSpPr>
        <p:spPr>
          <a:xfrm>
            <a:off x="7737231" y="4627771"/>
            <a:ext cx="3616569" cy="923330"/>
          </a:xfrm>
          <a:prstGeom prst="rect">
            <a:avLst/>
          </a:prstGeom>
          <a:noFill/>
        </p:spPr>
        <p:txBody>
          <a:bodyPr wrap="square" rtlCol="0">
            <a:spAutoFit/>
          </a:bodyPr>
          <a:lstStyle/>
          <a:p>
            <a:pPr algn="ctr"/>
            <a:r>
              <a:rPr lang="es-UY" dirty="0">
                <a:solidFill>
                  <a:srgbClr val="FF0000"/>
                </a:solidFill>
              </a:rPr>
              <a:t>Crear una lista de control de </a:t>
            </a:r>
            <a:r>
              <a:rPr lang="es-UY" b="1" u="sng" dirty="0">
                <a:solidFill>
                  <a:srgbClr val="FF0000"/>
                </a:solidFill>
              </a:rPr>
              <a:t>Fuentes de Combustible</a:t>
            </a:r>
            <a:r>
              <a:rPr lang="es-UY" dirty="0">
                <a:solidFill>
                  <a:srgbClr val="FF0000"/>
                </a:solidFill>
              </a:rPr>
              <a:t> Típicas que son específicas para su lugar</a:t>
            </a:r>
          </a:p>
        </p:txBody>
      </p:sp>
    </p:spTree>
    <p:extLst>
      <p:ext uri="{BB962C8B-B14F-4D97-AF65-F5344CB8AC3E}">
        <p14:creationId xmlns:p14="http://schemas.microsoft.com/office/powerpoint/2010/main" val="18592275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de </a:t>
            </a:r>
            <a:r>
              <a:rPr lang="en-US" dirty="0" err="1"/>
              <a:t>fuente</a:t>
            </a:r>
            <a:r>
              <a:rPr lang="en-US" dirty="0"/>
              <a:t> de combustible</a:t>
            </a:r>
          </a:p>
        </p:txBody>
      </p:sp>
      <p:sp>
        <p:nvSpPr>
          <p:cNvPr id="4" name="Text Placeholder 3"/>
          <p:cNvSpPr>
            <a:spLocks noGrp="1"/>
          </p:cNvSpPr>
          <p:nvPr>
            <p:ph type="body" idx="1"/>
          </p:nvPr>
        </p:nvSpPr>
        <p:spPr>
          <a:xfrm>
            <a:off x="700088" y="1681163"/>
            <a:ext cx="5157787" cy="823912"/>
          </a:xfrm>
        </p:spPr>
        <p:txBody>
          <a:bodyPr>
            <a:normAutofit/>
          </a:bodyPr>
          <a:lstStyle/>
          <a:p>
            <a:pPr algn="ctr"/>
            <a:r>
              <a:rPr lang="es-UY" dirty="0"/>
              <a:t>Almacenamiento seguro de gas de combustible</a:t>
            </a:r>
          </a:p>
        </p:txBody>
      </p:sp>
      <p:sp>
        <p:nvSpPr>
          <p:cNvPr id="6" name="Text Placeholder 5"/>
          <p:cNvSpPr>
            <a:spLocks noGrp="1"/>
          </p:cNvSpPr>
          <p:nvPr>
            <p:ph type="body" sz="quarter" idx="3"/>
          </p:nvPr>
        </p:nvSpPr>
        <p:spPr>
          <a:xfrm>
            <a:off x="6362700" y="1996339"/>
            <a:ext cx="5183188" cy="823912"/>
          </a:xfrm>
        </p:spPr>
        <p:txBody>
          <a:bodyPr>
            <a:normAutofit fontScale="92500" lnSpcReduction="20000"/>
          </a:bodyPr>
          <a:lstStyle/>
          <a:p>
            <a:pPr algn="ctr"/>
            <a:r>
              <a:rPr lang="es-UY" dirty="0"/>
              <a:t>Practique el almacenamiento seguro de todos los materiales inflamables y combustibles</a:t>
            </a:r>
          </a:p>
        </p:txBody>
      </p:sp>
      <p:pic>
        <p:nvPicPr>
          <p:cNvPr id="12" name="Content Placeholder 11" title="hazard recognition inbound source control"/>
          <p:cNvPicPr>
            <a:picLocks noGrp="1" noChangeAspect="1"/>
          </p:cNvPicPr>
          <p:nvPr>
            <p:ph sz="quarter" idx="4"/>
          </p:nvPr>
        </p:nvPicPr>
        <p:blipFill>
          <a:blip r:embed="rId3" cstate="email">
            <a:extLst>
              <a:ext uri="{28A0092B-C50C-407E-A947-70E740481C1C}">
                <a14:useLocalDpi xmlns:a14="http://schemas.microsoft.com/office/drawing/2010/main" val="0"/>
              </a:ext>
            </a:extLst>
          </a:blip>
          <a:stretch>
            <a:fillRect/>
          </a:stretch>
        </p:blipFill>
        <p:spPr>
          <a:xfrm>
            <a:off x="6362700" y="3180123"/>
            <a:ext cx="5183188" cy="2334491"/>
          </a:xfrm>
        </p:spPr>
      </p:pic>
      <p:pic>
        <p:nvPicPr>
          <p:cNvPr id="5" name="Content Placeholder 4" title="hazard recognition inbound source control"/>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0088" y="2833830"/>
            <a:ext cx="5157787" cy="3027077"/>
          </a:xfrm>
        </p:spPr>
      </p:pic>
      <p:cxnSp>
        <p:nvCxnSpPr>
          <p:cNvPr id="7" name="Straight Connector 6" title="hazard recognition inbound source control"/>
          <p:cNvCxnSpPr/>
          <p:nvPr/>
        </p:nvCxnSpPr>
        <p:spPr>
          <a:xfrm>
            <a:off x="6601522" y="3345366"/>
            <a:ext cx="4672361" cy="2007219"/>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title="X throuh the photo for non compliance"/>
          <p:cNvCxnSpPr/>
          <p:nvPr/>
        </p:nvCxnSpPr>
        <p:spPr>
          <a:xfrm flipV="1">
            <a:off x="6601522" y="3434576"/>
            <a:ext cx="4672361" cy="1918010"/>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14477" y="5689820"/>
            <a:ext cx="3840738" cy="369332"/>
          </a:xfrm>
          <a:prstGeom prst="rect">
            <a:avLst/>
          </a:prstGeom>
          <a:noFill/>
        </p:spPr>
        <p:txBody>
          <a:bodyPr wrap="square" rtlCol="0">
            <a:spAutoFit/>
          </a:bodyPr>
          <a:lstStyle/>
          <a:p>
            <a:pPr algn="ctr"/>
            <a:r>
              <a:rPr lang="es-UY" dirty="0"/>
              <a:t>Almacenamiento y limpieza deficientes</a:t>
            </a:r>
          </a:p>
        </p:txBody>
      </p:sp>
    </p:spTree>
    <p:extLst>
      <p:ext uri="{BB962C8B-B14F-4D97-AF65-F5344CB8AC3E}">
        <p14:creationId xmlns:p14="http://schemas.microsoft.com/office/powerpoint/2010/main" val="25704348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Control de </a:t>
            </a:r>
            <a:r>
              <a:rPr lang="en-US" sz="3600" dirty="0" err="1"/>
              <a:t>fuente</a:t>
            </a:r>
            <a:r>
              <a:rPr lang="en-US" sz="3600" dirty="0"/>
              <a:t> de combustible</a:t>
            </a:r>
          </a:p>
        </p:txBody>
      </p:sp>
      <p:pic>
        <p:nvPicPr>
          <p:cNvPr id="5" name="Content Placeholder 4" title="hazard recognition inbound source control"/>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7621248" y="699293"/>
            <a:ext cx="3140537" cy="5583178"/>
          </a:xfrm>
        </p:spPr>
      </p:pic>
      <p:pic>
        <p:nvPicPr>
          <p:cNvPr id="7" name="Content Placeholder 6" title="hazard recognition inbound source control"/>
          <p:cNvPicPr>
            <a:picLocks noGrp="1" noChangeAspect="1"/>
          </p:cNvPicPr>
          <p:nvPr>
            <p:ph sz="half" idx="1"/>
          </p:nvPr>
        </p:nvPicPr>
        <p:blipFill>
          <a:blip r:embed="rId4" cstate="email">
            <a:extLst>
              <a:ext uri="{28A0092B-C50C-407E-A947-70E740481C1C}">
                <a14:useLocalDpi xmlns:a14="http://schemas.microsoft.com/office/drawing/2010/main" val="0"/>
              </a:ext>
            </a:extLst>
          </a:blip>
          <a:stretch>
            <a:fillRect/>
          </a:stretch>
        </p:blipFill>
        <p:spPr>
          <a:xfrm>
            <a:off x="723969" y="2439377"/>
            <a:ext cx="5934459" cy="2672861"/>
          </a:xfrm>
        </p:spPr>
      </p:pic>
      <p:cxnSp>
        <p:nvCxnSpPr>
          <p:cNvPr id="6" name="Straight Connector 5" title="X through the photo for non compliance"/>
          <p:cNvCxnSpPr/>
          <p:nvPr/>
        </p:nvCxnSpPr>
        <p:spPr>
          <a:xfrm>
            <a:off x="1054726" y="2553634"/>
            <a:ext cx="5183188" cy="2330604"/>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title="X through the photo for non compliance"/>
          <p:cNvCxnSpPr/>
          <p:nvPr/>
        </p:nvCxnSpPr>
        <p:spPr>
          <a:xfrm flipV="1">
            <a:off x="1054726" y="2553634"/>
            <a:ext cx="5183188" cy="2330604"/>
          </a:xfrm>
          <a:prstGeom prst="line">
            <a:avLst/>
          </a:prstGeom>
          <a:ln w="571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67973" y="5398602"/>
            <a:ext cx="3829442" cy="369332"/>
          </a:xfrm>
          <a:prstGeom prst="rect">
            <a:avLst/>
          </a:prstGeom>
          <a:noFill/>
        </p:spPr>
        <p:txBody>
          <a:bodyPr wrap="square" rtlCol="0">
            <a:spAutoFit/>
          </a:bodyPr>
          <a:lstStyle/>
          <a:p>
            <a:pPr algn="ctr"/>
            <a:r>
              <a:rPr lang="es-UY" dirty="0"/>
              <a:t>Almacenamiento y limpieza deficientes</a:t>
            </a:r>
          </a:p>
        </p:txBody>
      </p:sp>
    </p:spTree>
    <p:extLst>
      <p:ext uri="{BB962C8B-B14F-4D97-AF65-F5344CB8AC3E}">
        <p14:creationId xmlns:p14="http://schemas.microsoft.com/office/powerpoint/2010/main" val="20231170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Y" dirty="0"/>
              <a:t>Reconocimiento de peligros: Seguridad y prevención de incendios</a:t>
            </a:r>
            <a:endParaRPr lang="en-US" dirty="0"/>
          </a:p>
        </p:txBody>
      </p:sp>
      <p:sp>
        <p:nvSpPr>
          <p:cNvPr id="3" name="Content Placeholder 2"/>
          <p:cNvSpPr>
            <a:spLocks noGrp="1"/>
          </p:cNvSpPr>
          <p:nvPr>
            <p:ph idx="1"/>
          </p:nvPr>
        </p:nvSpPr>
        <p:spPr>
          <a:xfrm>
            <a:off x="1461274" y="2884993"/>
            <a:ext cx="9269451" cy="1988093"/>
          </a:xfrm>
        </p:spPr>
        <p:txBody>
          <a:bodyPr>
            <a:normAutofit/>
          </a:bodyPr>
          <a:lstStyle/>
          <a:p>
            <a:pPr marL="0" indent="0" algn="ctr">
              <a:buNone/>
            </a:pPr>
            <a:r>
              <a:rPr lang="es-UY" sz="3600" b="1" u="sng" dirty="0"/>
              <a:t>Trabajo en caliente</a:t>
            </a:r>
          </a:p>
          <a:p>
            <a:pPr marL="0" indent="0" algn="ctr">
              <a:buNone/>
            </a:pPr>
            <a:r>
              <a:rPr lang="es-UY" sz="1900" b="1" dirty="0"/>
              <a:t>(Conocimiento, permiso y responsabilidades)</a:t>
            </a:r>
          </a:p>
          <a:p>
            <a:pPr marL="0" indent="0" algn="ctr">
              <a:buNone/>
            </a:pPr>
            <a:endParaRPr lang="es-UY" sz="3600" dirty="0"/>
          </a:p>
          <a:p>
            <a:endParaRPr lang="en-US" dirty="0"/>
          </a:p>
        </p:txBody>
      </p:sp>
    </p:spTree>
    <p:extLst>
      <p:ext uri="{BB962C8B-B14F-4D97-AF65-F5344CB8AC3E}">
        <p14:creationId xmlns:p14="http://schemas.microsoft.com/office/powerpoint/2010/main" val="1766893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19385</TotalTime>
  <Words>17514</Words>
  <Application>Microsoft Office PowerPoint</Application>
  <PresentationFormat>Widescreen</PresentationFormat>
  <Paragraphs>2053</Paragraphs>
  <Slides>157</Slides>
  <Notes>137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157</vt:i4>
      </vt:variant>
    </vt:vector>
  </HeadingPairs>
  <TitlesOfParts>
    <vt:vector size="164" baseType="lpstr">
      <vt:lpstr>Arial</vt:lpstr>
      <vt:lpstr>Calibri</vt:lpstr>
      <vt:lpstr>Calibri Light</vt:lpstr>
      <vt:lpstr>Helvetica Neue</vt:lpstr>
      <vt:lpstr>Montserrat</vt:lpstr>
      <vt:lpstr>Times New Roman</vt:lpstr>
      <vt:lpstr>Office Theme</vt:lpstr>
      <vt:lpstr>Reconocimiento de Peligros en el Reciclaje de Desechos</vt:lpstr>
      <vt:lpstr>PowerPoint Presentation</vt:lpstr>
      <vt:lpstr>PowerPoint Presentation</vt:lpstr>
      <vt:lpstr>PowerPoint Presentation</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PowerPoint Presentation</vt:lpstr>
      <vt:lpstr>PowerPoint Presentation</vt:lpstr>
      <vt:lpstr>PowerPoint Presentation</vt:lpstr>
      <vt:lpstr>PowerPoint Presentation</vt:lpstr>
      <vt:lpstr>PowerPoint Presentation</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Plan de prevención de incendios: Elementos mínimos</vt:lpstr>
      <vt:lpstr>Plan de prevención de incendios: Elementos mínimos</vt:lpstr>
      <vt:lpstr>Reconocimiento de peligros: Seguridad y prevención de incendios</vt:lpstr>
      <vt:lpstr>Emergencias en el lugar de trabajo</vt:lpstr>
      <vt:lpstr>Plan de acción de emergencia: Elementos mínimos</vt:lpstr>
      <vt:lpstr>Procedimientos de emergencia</vt:lpstr>
      <vt:lpstr>Procedimientos de emergencia</vt:lpstr>
      <vt:lpstr>Procedimientos de emergencia</vt:lpstr>
      <vt:lpstr>Procedimientos de emergencia</vt:lpstr>
      <vt:lpstr>Procedimientos de emergencia</vt:lpstr>
      <vt:lpstr>Procedimientos de emergencia</vt:lpstr>
      <vt:lpstr>Procedimientos de emergencia</vt:lpstr>
      <vt:lpstr>Procedimientos de emergencia</vt:lpstr>
      <vt:lpstr>Procedimientos de emergencia</vt:lpstr>
      <vt:lpstr>Planes de evacuación de emergencia – medios de egreso</vt:lpstr>
      <vt:lpstr>¡¡FUEGO!! Plan de acción de emergencia: Luchar o huir</vt:lpstr>
      <vt:lpstr>¡¡FUEGO!! Plan de acción de emergencia: Luchar o huir</vt:lpstr>
      <vt:lpstr>Plan de acción de emergencia: Luchar o huir</vt:lpstr>
      <vt:lpstr>Plan de acción de emergencia: Luchar o huir</vt:lpstr>
      <vt:lpstr>Procedimientos de emergencia: preguntas a considerar</vt:lpstr>
      <vt:lpstr>Reconocimiento de peligros: Seguridad y prevención de incendios</vt:lpstr>
      <vt:lpstr>Sistemas de Protección</vt:lpstr>
      <vt:lpstr>Tipos de fuego</vt:lpstr>
      <vt:lpstr>Fuego Clase A</vt:lpstr>
      <vt:lpstr>Fuego Clase B</vt:lpstr>
      <vt:lpstr>Fuego Clase C </vt:lpstr>
      <vt:lpstr>Fuego Clase D Metales combustibles</vt:lpstr>
      <vt:lpstr>Extintores de fuego de Clase D</vt:lpstr>
      <vt:lpstr>Fuego de Clase D</vt:lpstr>
      <vt:lpstr>Extintores de incendio</vt:lpstr>
      <vt:lpstr>Prevención de incendios </vt:lpstr>
      <vt:lpstr>Prevención de incendios</vt:lpstr>
      <vt:lpstr>Extintores de incendio</vt:lpstr>
      <vt:lpstr>Los incendios y la operación de extintores</vt:lpstr>
      <vt:lpstr>Evaluación del riesgo: Extintores portátiles de incendio</vt:lpstr>
      <vt:lpstr>Evaluación del riesgo: Extintores portátiles de incendio</vt:lpstr>
      <vt:lpstr>Evaluación del riesgo: Extintores portátiles de incendio</vt:lpstr>
      <vt:lpstr>Evaluación del riesgo: Extintores portátiles de incendio</vt:lpstr>
      <vt:lpstr>Extintores portátiles de incendio</vt:lpstr>
      <vt:lpstr>Extintores portátiles de incendio</vt:lpstr>
      <vt:lpstr>Tipos de extintores de incendio</vt:lpstr>
      <vt:lpstr>Tipos de extintores de incendio</vt:lpstr>
      <vt:lpstr>Tipos de extintores de incendio</vt:lpstr>
      <vt:lpstr>Tipos de extintores de incendio</vt:lpstr>
      <vt:lpstr>Tipos de extintores de incendio</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Control de fuente entrante</vt:lpstr>
      <vt:lpstr>Control de fuente entrante</vt:lpstr>
      <vt:lpstr>Control de Fuente entrante</vt:lpstr>
      <vt:lpstr>Control de fuente entrante</vt:lpstr>
      <vt:lpstr>Control de fuente entrante</vt:lpstr>
      <vt:lpstr>Control de fuente entrante</vt:lpstr>
      <vt:lpstr>Control de fuentes de ignición</vt:lpstr>
      <vt:lpstr>Control de fuentes de ignición</vt:lpstr>
      <vt:lpstr>Control de fuentes de ignición</vt:lpstr>
      <vt:lpstr>Control de fuentes de ignición</vt:lpstr>
      <vt:lpstr>Control de fuentes de ignición</vt:lpstr>
      <vt:lpstr>Control de fuentes de ignición</vt:lpstr>
      <vt:lpstr>Control de fuentes de ignición</vt:lpstr>
      <vt:lpstr>Control de fuentes de ignición</vt:lpstr>
      <vt:lpstr>Control de fuentes de combustible</vt:lpstr>
      <vt:lpstr>Control de fuente de combustible</vt:lpstr>
      <vt:lpstr>Control de fuente de combustible</vt:lpstr>
      <vt:lpstr>Control de fuente de combustible</vt:lpstr>
      <vt:lpstr>Control de fuente de combustible</vt:lpstr>
      <vt:lpstr>Control de fuente de combustible</vt:lpstr>
      <vt:lpstr>Reconocimiento de peligros: Seguridad y prevención de incendios</vt:lpstr>
      <vt:lpstr>Trabajo en caliente</vt:lpstr>
      <vt:lpstr>Trabajo en caliente</vt:lpstr>
      <vt:lpstr>Ejemplo de permiso de trabajo en caliente</vt:lpstr>
      <vt:lpstr>Ejemplo de permiso de trabajo en caliente</vt:lpstr>
      <vt:lpstr>Permiso de trabajo en caliente</vt:lpstr>
      <vt:lpstr>Trabajo en caliente: Personas</vt:lpstr>
      <vt:lpstr>Trabajo en caliente: Personas</vt:lpstr>
      <vt:lpstr>Trabajo en caliente: Personas</vt:lpstr>
      <vt:lpstr>Trabajo en caliente: Vigilancia contra incendios</vt:lpstr>
      <vt:lpstr>Trabajo en caliente: Vigilancia contra incendios</vt:lpstr>
      <vt:lpstr>Trabajo en caliente: Supervisores</vt:lpstr>
      <vt:lpstr>Seguridad y almacenamiento de cilindros de gas comprimido</vt:lpstr>
      <vt:lpstr>Seguridad y almacenamiento de cilindros de gas comprimido</vt:lpstr>
      <vt:lpstr>Reconocimiento de peligros: Seguridad y prevención de incendios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de limpieza en general, almacenamiento y otros</vt:lpstr>
      <vt:lpstr>Prácticas generales de limpieza, almacenamiento y otros</vt:lpstr>
      <vt:lpstr>Reconocimiento de peligros: Seguridad y prevención de incendios</vt:lpstr>
      <vt:lpstr>Reconocimiento de peligros: Seguridad y prevención de incendios</vt:lpstr>
      <vt:lpstr>Prácticas de limpieza en general, almacenamiento y otros</vt:lpstr>
      <vt:lpstr>Prácticas de limpieza en general, almacenamiento y otros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Capacitación de empleados</vt:lpstr>
      <vt:lpstr>Reconocimiento de peligros: Capacitación de empleados</vt:lpstr>
      <vt:lpstr>Reconocimiento de peligros: Capacitación de empleados</vt:lpstr>
      <vt:lpstr>Reconocimiento de peligros: Capacitación de empleados</vt:lpstr>
      <vt:lpstr>Reconocimiento de peligros: Capacitación de empleados</vt:lpstr>
      <vt:lpstr>Reconocimiento de peligros: Capacitación de empleados</vt:lpstr>
      <vt:lpstr>Reconocimiento de peligros: capacitación del empleado</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Reconocimiento de peligros: Seguridad y Prevención de Incendios</vt:lpstr>
      <vt:lpstr>Recursos de OSHA</vt:lpstr>
      <vt:lpstr>Recursos de OSHA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Reconocimiento de Peligros en el Reciclaje de Desechos</dc:title>
  <dc:creator>ISRISTAFF</dc:creator>
  <cp:lastModifiedBy>Tony Smith</cp:lastModifiedBy>
  <cp:revision>1</cp:revision>
  <dcterms:created xsi:type="dcterms:W3CDTF">2021-03-12T13:15:54Z</dcterms:created>
  <dcterms:modified xsi:type="dcterms:W3CDTF">2022-01-26T12:34:16Z</dcterms:modified>
</cp:coreProperties>
</file>