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3.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4.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5.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6.xml" ContentType="application/vnd.openxmlformats-officedocument.presentationml.comments+xml"/>
  <Override PartName="/ppt/notesSlides/notesSlide49.xml" ContentType="application/vnd.openxmlformats-officedocument.presentationml.notesSlide+xml"/>
  <Override PartName="/ppt/comments/comment7.xml" ContentType="application/vnd.openxmlformats-officedocument.presentationml.comments+xml"/>
  <Override PartName="/ppt/notesSlides/notesSlide50.xml" ContentType="application/vnd.openxmlformats-officedocument.presentationml.notesSlide+xml"/>
  <Override PartName="/ppt/comments/comment8.xml" ContentType="application/vnd.openxmlformats-officedocument.presentationml.comments+xml"/>
  <Override PartName="/ppt/notesSlides/notesSlide51.xml" ContentType="application/vnd.openxmlformats-officedocument.presentationml.notesSlide+xml"/>
  <Override PartName="/ppt/comments/comment9.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9"/>
  </p:notesMasterIdLst>
  <p:sldIdLst>
    <p:sldId id="324" r:id="rId2"/>
    <p:sldId id="325" r:id="rId3"/>
    <p:sldId id="326" r:id="rId4"/>
    <p:sldId id="327" r:id="rId5"/>
    <p:sldId id="313" r:id="rId6"/>
    <p:sldId id="323" r:id="rId7"/>
    <p:sldId id="380" r:id="rId8"/>
    <p:sldId id="381" r:id="rId9"/>
    <p:sldId id="382" r:id="rId10"/>
    <p:sldId id="379" r:id="rId11"/>
    <p:sldId id="378" r:id="rId12"/>
    <p:sldId id="375" r:id="rId13"/>
    <p:sldId id="377" r:id="rId14"/>
    <p:sldId id="376" r:id="rId15"/>
    <p:sldId id="374" r:id="rId16"/>
    <p:sldId id="334" r:id="rId17"/>
    <p:sldId id="398" r:id="rId18"/>
    <p:sldId id="399" r:id="rId19"/>
    <p:sldId id="333" r:id="rId20"/>
    <p:sldId id="328" r:id="rId21"/>
    <p:sldId id="329" r:id="rId22"/>
    <p:sldId id="330" r:id="rId23"/>
    <p:sldId id="331" r:id="rId24"/>
    <p:sldId id="332" r:id="rId25"/>
    <p:sldId id="335" r:id="rId26"/>
    <p:sldId id="366" r:id="rId27"/>
    <p:sldId id="367" r:id="rId28"/>
    <p:sldId id="400" r:id="rId29"/>
    <p:sldId id="337" r:id="rId30"/>
    <p:sldId id="417" r:id="rId31"/>
    <p:sldId id="418" r:id="rId32"/>
    <p:sldId id="416" r:id="rId33"/>
    <p:sldId id="280" r:id="rId34"/>
    <p:sldId id="282" r:id="rId35"/>
    <p:sldId id="306" r:id="rId36"/>
    <p:sldId id="307" r:id="rId37"/>
    <p:sldId id="308" r:id="rId38"/>
    <p:sldId id="423" r:id="rId39"/>
    <p:sldId id="309" r:id="rId40"/>
    <p:sldId id="424" r:id="rId41"/>
    <p:sldId id="310" r:id="rId42"/>
    <p:sldId id="425" r:id="rId43"/>
    <p:sldId id="311" r:id="rId44"/>
    <p:sldId id="289" r:id="rId45"/>
    <p:sldId id="290" r:id="rId46"/>
    <p:sldId id="291" r:id="rId47"/>
    <p:sldId id="292" r:id="rId48"/>
    <p:sldId id="293" r:id="rId49"/>
    <p:sldId id="270" r:id="rId50"/>
    <p:sldId id="336" r:id="rId51"/>
    <p:sldId id="269" r:id="rId52"/>
    <p:sldId id="260" r:id="rId53"/>
    <p:sldId id="261" r:id="rId54"/>
    <p:sldId id="262" r:id="rId55"/>
    <p:sldId id="263" r:id="rId56"/>
    <p:sldId id="264" r:id="rId57"/>
    <p:sldId id="265" r:id="rId58"/>
    <p:sldId id="411" r:id="rId59"/>
    <p:sldId id="266" r:id="rId60"/>
    <p:sldId id="294" r:id="rId61"/>
    <p:sldId id="259" r:id="rId62"/>
    <p:sldId id="271" r:id="rId63"/>
    <p:sldId id="297" r:id="rId64"/>
    <p:sldId id="258" r:id="rId65"/>
    <p:sldId id="426" r:id="rId66"/>
    <p:sldId id="427" r:id="rId67"/>
    <p:sldId id="295" r:id="rId68"/>
    <p:sldId id="296" r:id="rId69"/>
    <p:sldId id="298" r:id="rId70"/>
    <p:sldId id="299" r:id="rId71"/>
    <p:sldId id="428" r:id="rId72"/>
    <p:sldId id="300" r:id="rId73"/>
    <p:sldId id="301" r:id="rId74"/>
    <p:sldId id="302" r:id="rId75"/>
    <p:sldId id="339" r:id="rId76"/>
    <p:sldId id="368" r:id="rId77"/>
    <p:sldId id="397" r:id="rId78"/>
    <p:sldId id="396" r:id="rId79"/>
    <p:sldId id="272" r:id="rId80"/>
    <p:sldId id="354" r:id="rId81"/>
    <p:sldId id="401" r:id="rId82"/>
    <p:sldId id="402" r:id="rId83"/>
    <p:sldId id="403" r:id="rId84"/>
    <p:sldId id="404" r:id="rId85"/>
    <p:sldId id="346" r:id="rId86"/>
    <p:sldId id="348" r:id="rId87"/>
    <p:sldId id="429" r:id="rId88"/>
    <p:sldId id="349" r:id="rId89"/>
    <p:sldId id="350" r:id="rId90"/>
    <p:sldId id="405" r:id="rId91"/>
    <p:sldId id="419" r:id="rId92"/>
    <p:sldId id="406" r:id="rId93"/>
    <p:sldId id="347" r:id="rId94"/>
    <p:sldId id="351" r:id="rId95"/>
    <p:sldId id="352" r:id="rId96"/>
    <p:sldId id="353" r:id="rId97"/>
    <p:sldId id="407" r:id="rId98"/>
    <p:sldId id="408" r:id="rId99"/>
    <p:sldId id="412" r:id="rId100"/>
    <p:sldId id="273" r:id="rId101"/>
    <p:sldId id="355" r:id="rId102"/>
    <p:sldId id="356" r:id="rId103"/>
    <p:sldId id="430" r:id="rId104"/>
    <p:sldId id="409" r:id="rId105"/>
    <p:sldId id="360" r:id="rId106"/>
    <p:sldId id="431" r:id="rId107"/>
    <p:sldId id="361" r:id="rId108"/>
    <p:sldId id="358" r:id="rId109"/>
    <p:sldId id="432" r:id="rId110"/>
    <p:sldId id="359" r:id="rId111"/>
    <p:sldId id="268" r:id="rId112"/>
    <p:sldId id="420" r:id="rId113"/>
    <p:sldId id="414" r:id="rId114"/>
    <p:sldId id="341" r:id="rId115"/>
    <p:sldId id="343" r:id="rId116"/>
    <p:sldId id="372" r:id="rId117"/>
    <p:sldId id="342" r:id="rId118"/>
    <p:sldId id="421" r:id="rId119"/>
    <p:sldId id="279" r:id="rId120"/>
    <p:sldId id="422" r:id="rId121"/>
    <p:sldId id="278" r:id="rId122"/>
    <p:sldId id="277" r:id="rId123"/>
    <p:sldId id="344" r:id="rId124"/>
    <p:sldId id="345" r:id="rId125"/>
    <p:sldId id="433" r:id="rId126"/>
    <p:sldId id="370" r:id="rId127"/>
    <p:sldId id="371" r:id="rId128"/>
    <p:sldId id="276" r:id="rId129"/>
    <p:sldId id="434" r:id="rId130"/>
    <p:sldId id="338" r:id="rId131"/>
    <p:sldId id="373" r:id="rId132"/>
    <p:sldId id="369" r:id="rId133"/>
    <p:sldId id="340" r:id="rId134"/>
    <p:sldId id="357" r:id="rId135"/>
    <p:sldId id="363" r:id="rId136"/>
    <p:sldId id="435" r:id="rId137"/>
    <p:sldId id="362" r:id="rId138"/>
    <p:sldId id="436" r:id="rId139"/>
    <p:sldId id="364" r:id="rId140"/>
    <p:sldId id="410" r:id="rId141"/>
    <p:sldId id="413" r:id="rId142"/>
    <p:sldId id="383" r:id="rId143"/>
    <p:sldId id="384" r:id="rId144"/>
    <p:sldId id="385" r:id="rId145"/>
    <p:sldId id="386" r:id="rId146"/>
    <p:sldId id="387" r:id="rId147"/>
    <p:sldId id="388" r:id="rId148"/>
    <p:sldId id="389" r:id="rId149"/>
    <p:sldId id="390" r:id="rId150"/>
    <p:sldId id="391" r:id="rId151"/>
    <p:sldId id="392" r:id="rId152"/>
    <p:sldId id="393" r:id="rId153"/>
    <p:sldId id="365" r:id="rId154"/>
    <p:sldId id="394" r:id="rId155"/>
    <p:sldId id="395" r:id="rId156"/>
    <p:sldId id="287" r:id="rId157"/>
    <p:sldId id="288"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Kunze" initials="KK" lastIdx="10" clrIdx="0">
    <p:extLst>
      <p:ext uri="{19B8F6BF-5375-455C-9EA6-DF929625EA0E}">
        <p15:presenceInfo xmlns:p15="http://schemas.microsoft.com/office/powerpoint/2012/main" userId="deeaa596331c257a" providerId="Windows Live"/>
      </p:ext>
    </p:extLst>
  </p:cmAuthor>
  <p:cmAuthor id="2" name="Tony Smith" initials="tsmith" lastIdx="10" clrIdx="1">
    <p:extLst>
      <p:ext uri="{19B8F6BF-5375-455C-9EA6-DF929625EA0E}">
        <p15:presenceInfo xmlns:p15="http://schemas.microsoft.com/office/powerpoint/2012/main" userId="Tony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271" autoAdjust="0"/>
  </p:normalViewPr>
  <p:slideViewPr>
    <p:cSldViewPr snapToGrid="0">
      <p:cViewPr varScale="1">
        <p:scale>
          <a:sx n="63" d="100"/>
          <a:sy n="63" d="100"/>
        </p:scale>
        <p:origin x="72" y="302"/>
      </p:cViewPr>
      <p:guideLst/>
    </p:cSldViewPr>
  </p:slideViewPr>
  <p:notesTextViewPr>
    <p:cViewPr>
      <p:scale>
        <a:sx n="1" d="1"/>
        <a:sy n="1" d="1"/>
      </p:scale>
      <p:origin x="0" y="0"/>
    </p:cViewPr>
  </p:notesTextViewPr>
  <p:sorterViewPr>
    <p:cViewPr>
      <p:scale>
        <a:sx n="100" d="100"/>
        <a:sy n="100" d="100"/>
      </p:scale>
      <p:origin x="0" y="-3472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15T15:56:01.928" idx="1">
    <p:pos x="10" y="10"/>
    <p:text/>
    <p:extLst>
      <p:ext uri="{C676402C-5697-4E1C-873F-D02D1690AC5C}">
        <p15:threadingInfo xmlns:p15="http://schemas.microsoft.com/office/powerpoint/2012/main" timeZoneBias="240"/>
      </p:ext>
    </p:extLst>
  </p:cm>
  <p:cm authorId="2" dt="2021-06-25T17:36:48.806" idx="2">
    <p:pos x="10" y="106"/>
    <p:text>i don't understand this comment</p:text>
    <p:extLst>
      <p:ext uri="{C676402C-5697-4E1C-873F-D02D1690AC5C}">
        <p15:threadingInfo xmlns:p15="http://schemas.microsoft.com/office/powerpoint/2012/main" timeZoneBias="24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6-15T15:56:33.775" idx="2">
    <p:pos x="10" y="10"/>
    <p:text>I think this is an easy answer if you guess.  Since they are never allowed to be propped open you could put in a qualifier (like "for short periods of time" or when the building is occupied"  to lead them to say yes.</p:text>
    <p:extLst>
      <p:ext uri="{C676402C-5697-4E1C-873F-D02D1690AC5C}">
        <p15:threadingInfo xmlns:p15="http://schemas.microsoft.com/office/powerpoint/2012/main" timeZoneBias="240"/>
      </p:ext>
    </p:extLst>
  </p:cm>
  <p:cm authorId="2" dt="2021-06-25T17:36:34.718" idx="1">
    <p:pos x="10" y="106"/>
    <p:text>agreed. change made.</p:text>
    <p:extLst>
      <p:ext uri="{C676402C-5697-4E1C-873F-D02D1690AC5C}">
        <p15:threadingInfo xmlns:p15="http://schemas.microsoft.com/office/powerpoint/2012/main" timeZoneBias="24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6-15T16:07:55.370" idx="3">
    <p:pos x="10" y="10"/>
    <p:text>You could add International Fire Code 2021</p:text>
    <p:extLst>
      <p:ext uri="{C676402C-5697-4E1C-873F-D02D1690AC5C}">
        <p15:threadingInfo xmlns:p15="http://schemas.microsoft.com/office/powerpoint/2012/main" timeZoneBias="240"/>
      </p:ext>
    </p:extLst>
  </p:cm>
  <p:cm authorId="1" dt="2021-06-15T16:08:49.107" idx="4">
    <p:pos x="106" y="106"/>
    <p:text>State and local codes are almost always based on national standards with some added constraints.</p:text>
    <p:extLst>
      <p:ext uri="{C676402C-5697-4E1C-873F-D02D1690AC5C}">
        <p15:threadingInfo xmlns:p15="http://schemas.microsoft.com/office/powerpoint/2012/main" timeZoneBias="240"/>
      </p:ext>
    </p:extLst>
  </p:cm>
  <p:cm authorId="2" dt="2021-06-25T17:41:42.429" idx="3">
    <p:pos x="106" y="202"/>
    <p:text>added bullet for 2021 IFC</p:text>
    <p:extLst>
      <p:ext uri="{C676402C-5697-4E1C-873F-D02D1690AC5C}">
        <p15:threadingInfo xmlns:p15="http://schemas.microsoft.com/office/powerpoint/2012/main" timeZoneBias="240">
          <p15:parentCm authorId="1" idx="4"/>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6-15T16:12:08.100" idx="5">
    <p:pos x="10" y="10"/>
    <p:text>We should also have a section before this on Fire Prevention Plans.  I always like to talk about prevention before response.</p:text>
    <p:extLst>
      <p:ext uri="{C676402C-5697-4E1C-873F-D02D1690AC5C}">
        <p15:threadingInfo xmlns:p15="http://schemas.microsoft.com/office/powerpoint/2012/main" timeZoneBias="240"/>
      </p:ext>
    </p:extLst>
  </p:cm>
  <p:cm authorId="2" dt="2021-06-25T18:03:35.935" idx="5">
    <p:pos x="10" y="106"/>
    <p:text>Added FPP slides to cover OSHA 1910.39</p:text>
    <p:extLst>
      <p:ext uri="{C676402C-5697-4E1C-873F-D02D1690AC5C}">
        <p15:threadingInfo xmlns:p15="http://schemas.microsoft.com/office/powerpoint/2012/main" timeZoneBias="240">
          <p15:parentCm authorId="1" idx="5"/>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6-15T16:15:59.876" idx="6">
    <p:pos x="10" y="10"/>
    <p:text>You can choose to evacuate during a fire rather than providing extinguishers.  If you choose to provide extinguisher you must locate and identify them correctly, inspect and maintain them and train employees to use them effectively and SAFELY.  Then include the last bullet point.</p:text>
    <p:extLst>
      <p:ext uri="{C676402C-5697-4E1C-873F-D02D1690AC5C}">
        <p15:threadingInfo xmlns:p15="http://schemas.microsoft.com/office/powerpoint/2012/main" timeZoneBias="240"/>
      </p:ext>
    </p:extLst>
  </p:cm>
  <p:cm authorId="2" dt="2021-06-25T18:07:24.411" idx="6">
    <p:pos x="10" y="106"/>
    <p:text>added and moved bullet pts 3 &amp; 4</p:text>
    <p:extLst>
      <p:ext uri="{C676402C-5697-4E1C-873F-D02D1690AC5C}">
        <p15:threadingInfo xmlns:p15="http://schemas.microsoft.com/office/powerpoint/2012/main" timeZoneBias="240">
          <p15:parentCm authorId="1" idx="6"/>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6-15T16:24:33.559" idx="7">
    <p:pos x="10" y="10"/>
    <p:text>The word "Ash" helps you remember this.</p:text>
    <p:extLst>
      <p:ext uri="{C676402C-5697-4E1C-873F-D02D1690AC5C}">
        <p15:threadingInfo xmlns:p15="http://schemas.microsoft.com/office/powerpoint/2012/main" timeZoneBias="240"/>
      </p:ext>
    </p:extLst>
  </p:cm>
  <p:cm authorId="2" dt="2021-06-25T18:08:33.285" idx="7">
    <p:pos x="10" y="106"/>
    <p:text>got it. added this to presenter's notes under the slide</p:text>
    <p:extLst>
      <p:ext uri="{C676402C-5697-4E1C-873F-D02D1690AC5C}">
        <p15:threadingInfo xmlns:p15="http://schemas.microsoft.com/office/powerpoint/2012/main" timeZoneBias="240">
          <p15:parentCm authorId="1" idx="7"/>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6-15T16:25:04.745" idx="8">
    <p:pos x="10" y="10"/>
    <p:text>The word "Boil" helps you remember this.</p:text>
    <p:extLst>
      <p:ext uri="{C676402C-5697-4E1C-873F-D02D1690AC5C}">
        <p15:threadingInfo xmlns:p15="http://schemas.microsoft.com/office/powerpoint/2012/main" timeZoneBias="240"/>
      </p:ext>
    </p:extLst>
  </p:cm>
  <p:cm authorId="2" dt="2021-06-25T18:10:03.863" idx="8">
    <p:pos x="10" y="106"/>
    <p:text>got it. added to speaker's notes below this slide</p:text>
    <p:extLst>
      <p:ext uri="{C676402C-5697-4E1C-873F-D02D1690AC5C}">
        <p15:threadingInfo xmlns:p15="http://schemas.microsoft.com/office/powerpoint/2012/main" timeZoneBias="240">
          <p15:parentCm authorId="1" idx="8"/>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6-15T16:25:19.592" idx="9">
    <p:pos x="10" y="10"/>
    <p:text>The words "Circuit or Conduct" help you remember this.</p:text>
    <p:extLst>
      <p:ext uri="{C676402C-5697-4E1C-873F-D02D1690AC5C}">
        <p15:threadingInfo xmlns:p15="http://schemas.microsoft.com/office/powerpoint/2012/main" timeZoneBias="240"/>
      </p:ext>
    </p:extLst>
  </p:cm>
  <p:cm authorId="2" dt="2021-06-25T18:14:38.407" idx="9">
    <p:pos x="10" y="106"/>
    <p:text>got it. added this to speaker"s notes under slide</p:text>
    <p:extLst>
      <p:ext uri="{C676402C-5697-4E1C-873F-D02D1690AC5C}">
        <p15:threadingInfo xmlns:p15="http://schemas.microsoft.com/office/powerpoint/2012/main" timeZoneBias="240">
          <p15:parentCm authorId="1" idx="9"/>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06-15T16:26:46.028" idx="10">
    <p:pos x="10" y="10"/>
    <p:text>These extinguishers are much different and only effective in very small fires.</p:text>
    <p:extLst>
      <p:ext uri="{C676402C-5697-4E1C-873F-D02D1690AC5C}">
        <p15:threadingInfo xmlns:p15="http://schemas.microsoft.com/office/powerpoint/2012/main" timeZoneBias="240"/>
      </p:ext>
    </p:extLst>
  </p:cm>
  <p:cm authorId="2" dt="2021-06-25T18:17:42.581" idx="10">
    <p:pos x="10" y="106"/>
    <p:text>got it. added this to speaker's notes under the slide</p:text>
    <p:extLst>
      <p:ext uri="{C676402C-5697-4E1C-873F-D02D1690AC5C}">
        <p15:threadingInfo xmlns:p15="http://schemas.microsoft.com/office/powerpoint/2012/main" timeZoneBias="240">
          <p15:parentCm authorId="1" idx="10"/>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348FE-00AE-4663-8583-1AB6F9C39B53}"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08E7-5E0A-4C7F-9557-F25207725643}" type="slidenum">
              <a:rPr lang="en-US" smtClean="0"/>
              <a:t>‹#›</a:t>
            </a:fld>
            <a:endParaRPr lang="en-US"/>
          </a:p>
        </p:txBody>
      </p:sp>
    </p:spTree>
    <p:extLst>
      <p:ext uri="{BB962C8B-B14F-4D97-AF65-F5344CB8AC3E}">
        <p14:creationId xmlns:p14="http://schemas.microsoft.com/office/powerpoint/2010/main" val="367693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osha.gov/pls/oshaweb/owadisp.show_document?p_id=9752&amp;p_table=standards"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osha.gov/laws-regs/interlinking/standards/1910.39"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osha.gov/laws-regs/interlinking/standards/1910.39(b)" TargetMode="External"/><Relationship Id="rId4" Type="http://schemas.openxmlformats.org/officeDocument/2006/relationships/hyperlink" Target="https://www.ecfr.gov/cgi-bin/text-idx?SID=65b279ee2e7530009034c1f152d451e5&amp;tpl=/ecfrbrowse/Title29/29tab_02.tp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osha.gov/laws-regs/interlinking/standards/1910.39"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osha.gov/laws-regs/interlinking/standards/1910.39(b)" TargetMode="External"/><Relationship Id="rId4" Type="http://schemas.openxmlformats.org/officeDocument/2006/relationships/hyperlink" Target="https://www.ecfr.gov/cgi-bin/text-idx?SID=65b279ee2e7530009034c1f152d451e5&amp;tpl=/ecfrbrowse/Title29/29tab_02.tp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5" Type="http://schemas.openxmlformats.org/officeDocument/2006/relationships/hyperlink" Target="https://www.osha.gov/etools/evacuation-plans-procedures/eap/develop-implement#accordion-74698-collapse1"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5" Type="http://schemas.openxmlformats.org/officeDocument/2006/relationships/hyperlink" Target="https://www.osha.gov/etools/evacuation-plans-procedures/eap/develop-implement#accordion-74698-collapse1"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13" Type="http://schemas.openxmlformats.org/officeDocument/2006/relationships/hyperlink" Target="https://www.osha.gov/laws-regs/regulations/standardnumber/1910/1910.38#1910.38(f)(3)"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12" Type="http://schemas.openxmlformats.org/officeDocument/2006/relationships/hyperlink" Target="https://www.osha.gov/laws-regs/regulations/standardnumber/1910/1910.38#1910.38(f)(2)"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laws-regs/regulations/standardnumber/1910/1910.38#1910.38(f)(1)"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laws-regs/regulations/standardnumber/1910/1910.38#1910.38(e)"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 Id="rId14" Type="http://schemas.openxmlformats.org/officeDocument/2006/relationships/hyperlink" Target="https://www.osha.gov/laws-regs/regulations/standardnumber/1910/1910.39#1910.39(d)"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13" Type="http://schemas.openxmlformats.org/officeDocument/2006/relationships/hyperlink" Target="https://www.osha.gov/laws-regs/regulations/standardnumber/1910/1910.38#1910.38(f)(3)"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12" Type="http://schemas.openxmlformats.org/officeDocument/2006/relationships/hyperlink" Target="https://www.osha.gov/laws-regs/regulations/standardnumber/1910/1910.38#1910.38(f)(2)"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laws-regs/regulations/standardnumber/1910/1910.38#1910.38(f)(1)"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laws-regs/regulations/standardnumber/1910/1910.38#1910.38(e)"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 Id="rId14" Type="http://schemas.openxmlformats.org/officeDocument/2006/relationships/hyperlink" Target="https://www.osha.gov/laws-regs/regulations/standardnumber/1910/1910.39#1910.39(d)"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12" Type="http://schemas.openxmlformats.org/officeDocument/2006/relationships/hyperlink" Target="https://www.osha.gov/etools/evacuation-plans-procedures/eap/develop-implement/high-hazard#accordion-74702-collapse2"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respiratory-protection"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bloodborne-pathogens"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laws-regs/regulations/standardnumber/1910/1910.39#1910.39(b)"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laws-regs/regulations/standardnumber/1910/1910.38#1910.38(b)"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laws-regs/regulations/standardnumber/1910/1910.39#1910.39(b)"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laws-regs/regulations/standardnumber/1910/1910.38#1910.38(b)"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5" Type="http://schemas.openxmlformats.org/officeDocument/2006/relationships/hyperlink" Target="https://www.osha.gov/etools/evacuation-plans-procedures/eap/develop-implement#accordion-74698-collapse1"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osha.gov/etools/evacuation-plans-procedures/emergency-standards" TargetMode="External"/><Relationship Id="rId3" Type="http://schemas.openxmlformats.org/officeDocument/2006/relationships/hyperlink" Target="https://www.osha.gov/etools/evacuation-plans-procedures/eap" TargetMode="External"/><Relationship Id="rId7" Type="http://schemas.openxmlformats.org/officeDocument/2006/relationships/hyperlink" Target="https://www.osha.gov/etools/evacuation-plans-procedures/eap/develop-implement#accordion-74698-collapse4"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3" TargetMode="External"/><Relationship Id="rId5" Type="http://schemas.openxmlformats.org/officeDocument/2006/relationships/hyperlink" Target="https://www.osha.gov/etools/evacuation-plans-procedures/eap/develop-implement#accordion-74698-collapse2" TargetMode="External"/><Relationship Id="rId4" Type="http://schemas.openxmlformats.org/officeDocument/2006/relationships/hyperlink" Target="https://www.osha.gov/etools/evacuation-plans-procedures/eap/develop-implement#accordion-74698-collapse1" TargetMode="Externa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www.osha.gov/etools/evacuation-plans-procedures/emergency-standards" TargetMode="External"/><Relationship Id="rId3" Type="http://schemas.openxmlformats.org/officeDocument/2006/relationships/hyperlink" Target="https://www.osha.gov/etools/evacuation-plans-procedures/eap" TargetMode="External"/><Relationship Id="rId7" Type="http://schemas.openxmlformats.org/officeDocument/2006/relationships/hyperlink" Target="https://www.osha.gov/etools/evacuation-plans-procedures/eap/develop-implement#accordion-74698-collapse4"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3" TargetMode="External"/><Relationship Id="rId5" Type="http://schemas.openxmlformats.org/officeDocument/2006/relationships/hyperlink" Target="https://www.osha.gov/etools/evacuation-plans-procedures/eap/develop-implement#accordion-74698-collapse2" TargetMode="External"/><Relationship Id="rId4" Type="http://schemas.openxmlformats.org/officeDocument/2006/relationships/hyperlink" Target="https://www.osha.gov/etools/evacuation-plans-procedures/eap/develop-implement#accordion-74698-collapse1" TargetMode="Externa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www.osha.gov/etools/evacuation-plans-procedures/emergency-standards" TargetMode="External"/><Relationship Id="rId3" Type="http://schemas.openxmlformats.org/officeDocument/2006/relationships/hyperlink" Target="https://www.osha.gov/etools/evacuation-plans-procedures/eap" TargetMode="External"/><Relationship Id="rId7" Type="http://schemas.openxmlformats.org/officeDocument/2006/relationships/hyperlink" Target="https://www.osha.gov/etools/evacuation-plans-procedures/eap/develop-implement#accordion-74698-collapse4"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3" TargetMode="External"/><Relationship Id="rId5" Type="http://schemas.openxmlformats.org/officeDocument/2006/relationships/hyperlink" Target="https://www.osha.gov/etools/evacuation-plans-procedures/eap/develop-implement#accordion-74698-collapse2" TargetMode="External"/><Relationship Id="rId10" Type="http://schemas.openxmlformats.org/officeDocument/2006/relationships/hyperlink" Target="https://www.osha.gov/etools/evacuation-plans-procedures/emergency-standards/maintenance-safeguards-features" TargetMode="External"/><Relationship Id="rId4" Type="http://schemas.openxmlformats.org/officeDocument/2006/relationships/hyperlink" Target="https://www.osha.gov/etools/evacuation-plans-procedures/eap/develop-implement#accordion-74698-collapse1" TargetMode="External"/><Relationship Id="rId9" Type="http://schemas.openxmlformats.org/officeDocument/2006/relationships/hyperlink" Target="https://www.osha.gov/etools/evacuation-plans-procedures/emergency-standards/portable-extinguisher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b)(1)"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osha.gov/laws-regs/regulations/standardnumber/1910/1910.157#1910.157(b)(2)"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b)(2)"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osha.gov/laws-regs/regulations/standardnumber/1910/1910.157#1910.157(a)"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course was developed from funds received from The Occupational Safety &amp; Health Administration.</a:t>
            </a:r>
            <a:endParaRPr lang="en-US" dirty="0"/>
          </a:p>
        </p:txBody>
      </p:sp>
      <p:sp>
        <p:nvSpPr>
          <p:cNvPr id="4" name="Slide Number Placeholder 3"/>
          <p:cNvSpPr>
            <a:spLocks noGrp="1"/>
          </p:cNvSpPr>
          <p:nvPr>
            <p:ph type="sldNum" sz="quarter" idx="10"/>
          </p:nvPr>
        </p:nvSpPr>
        <p:spPr/>
        <p:txBody>
          <a:bodyPr/>
          <a:lstStyle/>
          <a:p>
            <a:fld id="{F8812B02-5A0F-4134-8D95-42E551F2FB7D}" type="slidenum">
              <a:rPr lang="en-GB" smtClean="0"/>
              <a:t>1</a:t>
            </a:fld>
            <a:endParaRPr lang="en-GB"/>
          </a:p>
        </p:txBody>
      </p:sp>
    </p:spTree>
    <p:extLst>
      <p:ext uri="{BB962C8B-B14F-4D97-AF65-F5344CB8AC3E}">
        <p14:creationId xmlns:p14="http://schemas.microsoft.com/office/powerpoint/2010/main" val="176493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Exit pathways only need to be clear and accessible during business hours.</a:t>
            </a:r>
          </a:p>
          <a:p>
            <a:r>
              <a:rPr lang="en-US" sz="1200" kern="1200">
                <a:solidFill>
                  <a:schemeClr val="tx1"/>
                </a:solidFill>
                <a:effectLst/>
                <a:latin typeface="+mn-lt"/>
                <a:ea typeface="+mn-ea"/>
                <a:cs typeface="+mn-cs"/>
              </a:rPr>
              <a:t>True or </a:t>
            </a:r>
            <a:r>
              <a:rPr lang="en-US" sz="1200" b="1" u="sng" kern="1200">
                <a:solidFill>
                  <a:schemeClr val="tx1"/>
                </a:solidFill>
                <a:effectLst/>
                <a:latin typeface="+mn-lt"/>
                <a:ea typeface="+mn-ea"/>
                <a:cs typeface="+mn-cs"/>
              </a:rPr>
              <a:t>False</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a:t>
            </a:fld>
            <a:endParaRPr lang="en-US"/>
          </a:p>
        </p:txBody>
      </p:sp>
    </p:spTree>
    <p:extLst>
      <p:ext uri="{BB962C8B-B14F-4D97-AF65-F5344CB8AC3E}">
        <p14:creationId xmlns:p14="http://schemas.microsoft.com/office/powerpoint/2010/main" val="45843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2’14” video from the television show Myth Busters shows the power of a compressed gas cylinder</a:t>
            </a:r>
            <a:r>
              <a:rPr lang="en-US" baseline="0" dirty="0" smtClean="0"/>
              <a:t> when the regulator gets sheared off. It shows that it has the power to go through a brick wall.</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111</a:t>
            </a:fld>
            <a:endParaRPr lang="en-US"/>
          </a:p>
        </p:txBody>
      </p:sp>
    </p:spTree>
    <p:extLst>
      <p:ext uri="{BB962C8B-B14F-4D97-AF65-F5344CB8AC3E}">
        <p14:creationId xmlns:p14="http://schemas.microsoft.com/office/powerpoint/2010/main" val="32864032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CFR 1910.253(b)(2)</a:t>
            </a:r>
            <a:r>
              <a:rPr lang="en-US" baseline="0" dirty="0" smtClean="0"/>
              <a:t> Storage of cylinders---general</a:t>
            </a:r>
          </a:p>
          <a:p>
            <a:r>
              <a:rPr lang="en-US" dirty="0" smtClean="0"/>
              <a:t>https://www.osha.gov/laws-regs/regulations/standardnumber/1910/1910.253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112</a:t>
            </a:fld>
            <a:endParaRPr lang="en-US"/>
          </a:p>
        </p:txBody>
      </p:sp>
    </p:spTree>
    <p:extLst>
      <p:ext uri="{BB962C8B-B14F-4D97-AF65-F5344CB8AC3E}">
        <p14:creationId xmlns:p14="http://schemas.microsoft.com/office/powerpoint/2010/main" val="30987970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113</a:t>
            </a:fld>
            <a:endParaRPr lang="en-US"/>
          </a:p>
        </p:txBody>
      </p:sp>
    </p:spTree>
    <p:extLst>
      <p:ext uri="{BB962C8B-B14F-4D97-AF65-F5344CB8AC3E}">
        <p14:creationId xmlns:p14="http://schemas.microsoft.com/office/powerpoint/2010/main" val="12091995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osha and/or NFPA code here…</a:t>
            </a:r>
          </a:p>
        </p:txBody>
      </p:sp>
      <p:sp>
        <p:nvSpPr>
          <p:cNvPr id="4" name="Slide Number Placeholder 3"/>
          <p:cNvSpPr>
            <a:spLocks noGrp="1"/>
          </p:cNvSpPr>
          <p:nvPr>
            <p:ph type="sldNum" sz="quarter" idx="10"/>
          </p:nvPr>
        </p:nvSpPr>
        <p:spPr/>
        <p:txBody>
          <a:bodyPr/>
          <a:lstStyle/>
          <a:p>
            <a:fld id="{E79308E7-5E0A-4C7F-9557-F25207725643}" type="slidenum">
              <a:rPr lang="en-US" smtClean="0"/>
              <a:t>114</a:t>
            </a:fld>
            <a:endParaRPr lang="en-US"/>
          </a:p>
        </p:txBody>
      </p:sp>
    </p:spTree>
    <p:extLst>
      <p:ext uri="{BB962C8B-B14F-4D97-AF65-F5344CB8AC3E}">
        <p14:creationId xmlns:p14="http://schemas.microsoft.com/office/powerpoint/2010/main" val="18595454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OSHA regulation</a:t>
            </a:r>
            <a:r>
              <a:rPr lang="en-US" baseline="0" dirty="0"/>
              <a:t>/std HERE…</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115</a:t>
            </a:fld>
            <a:endParaRPr lang="en-US"/>
          </a:p>
        </p:txBody>
      </p:sp>
    </p:spTree>
    <p:extLst>
      <p:ext uri="{BB962C8B-B14F-4D97-AF65-F5344CB8AC3E}">
        <p14:creationId xmlns:p14="http://schemas.microsoft.com/office/powerpoint/2010/main" val="41689565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OSHA regulation</a:t>
            </a:r>
            <a:r>
              <a:rPr lang="en-US" baseline="0" dirty="0"/>
              <a:t>/std HERE…</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116</a:t>
            </a:fld>
            <a:endParaRPr lang="en-US"/>
          </a:p>
        </p:txBody>
      </p:sp>
    </p:spTree>
    <p:extLst>
      <p:ext uri="{BB962C8B-B14F-4D97-AF65-F5344CB8AC3E}">
        <p14:creationId xmlns:p14="http://schemas.microsoft.com/office/powerpoint/2010/main" val="3636823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OSHA BPs</a:t>
            </a:r>
            <a:r>
              <a:rPr lang="en-US" baseline="0" dirty="0"/>
              <a:t> and regs here.</a:t>
            </a:r>
          </a:p>
          <a:p>
            <a:endParaRPr lang="en-US" baseline="0" dirty="0"/>
          </a:p>
          <a:p>
            <a:r>
              <a:rPr lang="en-US" baseline="0" dirty="0"/>
              <a:t>To, through, and away from…..</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121</a:t>
            </a:fld>
            <a:endParaRPr lang="en-US"/>
          </a:p>
        </p:txBody>
      </p:sp>
    </p:spTree>
    <p:extLst>
      <p:ext uri="{BB962C8B-B14F-4D97-AF65-F5344CB8AC3E}">
        <p14:creationId xmlns:p14="http://schemas.microsoft.com/office/powerpoint/2010/main" val="28514649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Housekeeping Procedures</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facility must control the accumulations of flammable and combustible materials and residues so that they do not contribute to a fire.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 measures include:</a:t>
            </a:r>
          </a:p>
          <a:p>
            <a:pPr marL="228600" lvl="0" indent="-228600">
              <a:buFont typeface="+mj-lt"/>
              <a:buAutoNum type="alphaLcParenR"/>
            </a:pPr>
            <a:r>
              <a:rPr lang="en-US" sz="1200" kern="1200" dirty="0">
                <a:solidFill>
                  <a:schemeClr val="tx1"/>
                </a:solidFill>
                <a:effectLst/>
                <a:latin typeface="+mn-lt"/>
                <a:ea typeface="+mn-ea"/>
                <a:cs typeface="+mn-cs"/>
              </a:rPr>
              <a:t>Regular review of chemical usage and storage. </a:t>
            </a:r>
          </a:p>
          <a:p>
            <a:pPr marL="228600" lvl="0" indent="-228600">
              <a:buFont typeface="+mj-lt"/>
              <a:buAutoNum type="alphaLcParenR"/>
            </a:pPr>
            <a:r>
              <a:rPr lang="en-US" sz="1200" kern="1200" dirty="0">
                <a:solidFill>
                  <a:schemeClr val="tx1"/>
                </a:solidFill>
                <a:effectLst/>
                <a:latin typeface="+mn-lt"/>
                <a:ea typeface="+mn-ea"/>
                <a:cs typeface="+mn-cs"/>
              </a:rPr>
              <a:t>Flammable liquid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Combustible liquid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Paper, cardboard, plastic, &amp; other combustible material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Maintaining container-labeling requirements. </a:t>
            </a:r>
          </a:p>
          <a:p>
            <a:pPr marL="228600" lvl="0" indent="-228600">
              <a:buFont typeface="+mj-lt"/>
              <a:buAutoNum type="alphaLcParenR"/>
            </a:pPr>
            <a:r>
              <a:rPr lang="en-US" sz="1200" kern="1200" dirty="0">
                <a:solidFill>
                  <a:schemeClr val="tx1"/>
                </a:solidFill>
                <a:effectLst/>
                <a:latin typeface="+mn-lt"/>
                <a:ea typeface="+mn-ea"/>
                <a:cs typeface="+mn-cs"/>
              </a:rPr>
              <a:t>Maintaining clear access to means of egress such as aisle way, exit doors, &amp; exit discharge marking, definition, &amp; maintenance procedures.</a:t>
            </a:r>
          </a:p>
          <a:p>
            <a:pPr marL="228600" lvl="0" indent="-228600">
              <a:buFont typeface="+mj-lt"/>
              <a:buAutoNum type="alphaLcParenR"/>
            </a:pPr>
            <a:r>
              <a:rPr lang="en-US" sz="1200" kern="1200" dirty="0">
                <a:solidFill>
                  <a:schemeClr val="tx1"/>
                </a:solidFill>
                <a:effectLst/>
                <a:latin typeface="+mn-lt"/>
                <a:ea typeface="+mn-ea"/>
                <a:cs typeface="+mn-cs"/>
              </a:rPr>
              <a:t>Electrical room and hydraulic room housekeeping &amp; maintenance procedures.</a:t>
            </a:r>
          </a:p>
          <a:p>
            <a:pPr marL="228600" lvl="0" indent="-228600">
              <a:buFont typeface="+mj-lt"/>
              <a:buAutoNum type="alphaLcParenR"/>
            </a:pPr>
            <a:r>
              <a:rPr lang="en-US" sz="1200" kern="1200" dirty="0">
                <a:solidFill>
                  <a:schemeClr val="tx1"/>
                </a:solidFill>
                <a:effectLst/>
                <a:latin typeface="+mn-lt"/>
                <a:ea typeface="+mn-ea"/>
                <a:cs typeface="+mn-cs"/>
              </a:rPr>
              <a:t>Regular housekeeping audits of facility.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124</a:t>
            </a:fld>
            <a:endParaRPr lang="en-US"/>
          </a:p>
        </p:txBody>
      </p:sp>
    </p:spTree>
    <p:extLst>
      <p:ext uri="{BB962C8B-B14F-4D97-AF65-F5344CB8AC3E}">
        <p14:creationId xmlns:p14="http://schemas.microsoft.com/office/powerpoint/2010/main" val="39171959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Housekeeping Procedures</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facility must control the accumulations of flammable and combustible materials and residues so that they do not contribute to a fire.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 measures include:</a:t>
            </a:r>
          </a:p>
          <a:p>
            <a:pPr marL="228600" lvl="0" indent="-228600">
              <a:buFont typeface="+mj-lt"/>
              <a:buAutoNum type="alphaLcParenR"/>
            </a:pPr>
            <a:r>
              <a:rPr lang="en-US" sz="1200" kern="1200" dirty="0">
                <a:solidFill>
                  <a:schemeClr val="tx1"/>
                </a:solidFill>
                <a:effectLst/>
                <a:latin typeface="+mn-lt"/>
                <a:ea typeface="+mn-ea"/>
                <a:cs typeface="+mn-cs"/>
              </a:rPr>
              <a:t>Regular review of chemical usage and storage. </a:t>
            </a:r>
          </a:p>
          <a:p>
            <a:pPr marL="228600" lvl="0" indent="-228600">
              <a:buFont typeface="+mj-lt"/>
              <a:buAutoNum type="alphaLcParenR"/>
            </a:pPr>
            <a:r>
              <a:rPr lang="en-US" sz="1200" kern="1200" dirty="0">
                <a:solidFill>
                  <a:schemeClr val="tx1"/>
                </a:solidFill>
                <a:effectLst/>
                <a:latin typeface="+mn-lt"/>
                <a:ea typeface="+mn-ea"/>
                <a:cs typeface="+mn-cs"/>
              </a:rPr>
              <a:t>Flammable liquid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Combustible liquid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Paper, cardboard, plastic, &amp; other combustible material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Maintaining container-labeling requirements. </a:t>
            </a:r>
          </a:p>
          <a:p>
            <a:pPr marL="228600" lvl="0" indent="-228600">
              <a:buFont typeface="+mj-lt"/>
              <a:buAutoNum type="alphaLcParenR"/>
            </a:pPr>
            <a:r>
              <a:rPr lang="en-US" sz="1200" kern="1200" dirty="0">
                <a:solidFill>
                  <a:schemeClr val="tx1"/>
                </a:solidFill>
                <a:effectLst/>
                <a:latin typeface="+mn-lt"/>
                <a:ea typeface="+mn-ea"/>
                <a:cs typeface="+mn-cs"/>
              </a:rPr>
              <a:t>Maintaining clear access to means of egress such as aisle way, exit doors, &amp; exit discharge marking, definition, &amp; maintenance procedures.</a:t>
            </a:r>
          </a:p>
          <a:p>
            <a:pPr marL="228600" lvl="0" indent="-228600">
              <a:buFont typeface="+mj-lt"/>
              <a:buAutoNum type="alphaLcParenR"/>
            </a:pPr>
            <a:r>
              <a:rPr lang="en-US" sz="1200" kern="1200" dirty="0">
                <a:solidFill>
                  <a:schemeClr val="tx1"/>
                </a:solidFill>
                <a:effectLst/>
                <a:latin typeface="+mn-lt"/>
                <a:ea typeface="+mn-ea"/>
                <a:cs typeface="+mn-cs"/>
              </a:rPr>
              <a:t>Electrical room and hydraulic room housekeeping &amp; maintenance procedures.</a:t>
            </a:r>
          </a:p>
          <a:p>
            <a:pPr marL="228600" lvl="0" indent="-228600">
              <a:buFont typeface="+mj-lt"/>
              <a:buAutoNum type="alphaLcParenR"/>
            </a:pPr>
            <a:r>
              <a:rPr lang="en-US" sz="1200" kern="1200" dirty="0">
                <a:solidFill>
                  <a:schemeClr val="tx1"/>
                </a:solidFill>
                <a:effectLst/>
                <a:latin typeface="+mn-lt"/>
                <a:ea typeface="+mn-ea"/>
                <a:cs typeface="+mn-cs"/>
              </a:rPr>
              <a:t>Regular housekeeping audits of facility.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125</a:t>
            </a:fld>
            <a:endParaRPr lang="en-US"/>
          </a:p>
        </p:txBody>
      </p:sp>
    </p:spTree>
    <p:extLst>
      <p:ext uri="{BB962C8B-B14F-4D97-AF65-F5344CB8AC3E}">
        <p14:creationId xmlns:p14="http://schemas.microsoft.com/office/powerpoint/2010/main" val="33248410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Materials</a:t>
            </a:r>
            <a:r>
              <a:rPr lang="en-US" sz="1200" baseline="0" dirty="0"/>
              <a:t> Handling and Storage</a:t>
            </a:r>
            <a:r>
              <a:rPr lang="en-US" sz="1200" dirty="0"/>
              <a:t> (Subpart N)</a:t>
            </a:r>
          </a:p>
          <a:p>
            <a:pPr marL="1371600" lvl="2" indent="-457200">
              <a:buFont typeface="Arial" panose="020B0604020202020204" pitchFamily="34" charset="0"/>
              <a:buChar char="•"/>
            </a:pPr>
            <a:r>
              <a:rPr lang="en-US" sz="2800" dirty="0"/>
              <a:t>Powered Industrial Trucks - https://www.osha.gov/laws-regs/regulations/standardnumber/1910/1910.178 </a:t>
            </a:r>
          </a:p>
        </p:txBody>
      </p:sp>
      <p:sp>
        <p:nvSpPr>
          <p:cNvPr id="4" name="Slide Number Placeholder 3"/>
          <p:cNvSpPr>
            <a:spLocks noGrp="1"/>
          </p:cNvSpPr>
          <p:nvPr>
            <p:ph type="sldNum" sz="quarter" idx="10"/>
          </p:nvPr>
        </p:nvSpPr>
        <p:spPr/>
        <p:txBody>
          <a:bodyPr/>
          <a:lstStyle/>
          <a:p>
            <a:fld id="{E79308E7-5E0A-4C7F-9557-F25207725643}" type="slidenum">
              <a:rPr lang="en-US" smtClean="0"/>
              <a:t>126</a:t>
            </a:fld>
            <a:endParaRPr lang="en-US"/>
          </a:p>
        </p:txBody>
      </p:sp>
    </p:spTree>
    <p:extLst>
      <p:ext uri="{BB962C8B-B14F-4D97-AF65-F5344CB8AC3E}">
        <p14:creationId xmlns:p14="http://schemas.microsoft.com/office/powerpoint/2010/main" val="1237303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Always approach fires…</a:t>
            </a:r>
            <a:endParaRPr lang="en-US" sz="2000" dirty="0"/>
          </a:p>
          <a:p>
            <a:pPr marL="914400" lvl="1" indent="-457200">
              <a:buFont typeface="+mj-lt"/>
              <a:buAutoNum type="alphaUcPeriod"/>
            </a:pPr>
            <a:r>
              <a:rPr lang="en-US" dirty="0"/>
              <a:t>From a distance</a:t>
            </a:r>
            <a:endParaRPr lang="en-US" sz="1800" dirty="0"/>
          </a:p>
          <a:p>
            <a:pPr marL="914400" lvl="1" indent="-457200">
              <a:buFont typeface="+mj-lt"/>
              <a:buAutoNum type="alphaUcPeriod"/>
            </a:pPr>
            <a:r>
              <a:rPr lang="en-US" dirty="0"/>
              <a:t>Upwind</a:t>
            </a:r>
            <a:endParaRPr lang="en-US" sz="1800" dirty="0"/>
          </a:p>
          <a:p>
            <a:pPr marL="914400" lvl="1" indent="-457200">
              <a:buFont typeface="+mj-lt"/>
              <a:buAutoNum type="alphaUcPeriod"/>
            </a:pPr>
            <a:r>
              <a:rPr lang="en-US" dirty="0"/>
              <a:t>With a means of escape behind you</a:t>
            </a:r>
            <a:endParaRPr lang="en-US" sz="1800" dirty="0"/>
          </a:p>
          <a:p>
            <a:pPr marL="914400" lvl="1" indent="-457200">
              <a:buFont typeface="+mj-lt"/>
              <a:buAutoNum type="alphaUcPeriod"/>
            </a:pPr>
            <a:r>
              <a:rPr lang="en-US" b="1" u="sng" dirty="0"/>
              <a:t>All of the above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a:t>
            </a:fld>
            <a:endParaRPr lang="en-US"/>
          </a:p>
        </p:txBody>
      </p:sp>
    </p:spTree>
    <p:extLst>
      <p:ext uri="{BB962C8B-B14F-4D97-AF65-F5344CB8AC3E}">
        <p14:creationId xmlns:p14="http://schemas.microsoft.com/office/powerpoint/2010/main" val="17029884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E79308E7-5E0A-4C7F-9557-F25207725643}" type="slidenum">
              <a:rPr lang="en-US" smtClean="0"/>
              <a:t>127</a:t>
            </a:fld>
            <a:endParaRPr lang="en-US"/>
          </a:p>
        </p:txBody>
      </p:sp>
    </p:spTree>
    <p:extLst>
      <p:ext uri="{BB962C8B-B14F-4D97-AF65-F5344CB8AC3E}">
        <p14:creationId xmlns:p14="http://schemas.microsoft.com/office/powerpoint/2010/main" val="24315563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smtClean="0"/>
              <a:t>Eliminate fire hazards</a:t>
            </a:r>
          </a:p>
          <a:p>
            <a:pPr marL="0" indent="0">
              <a:buNone/>
            </a:pPr>
            <a:r>
              <a:rPr lang="en-US" dirty="0" smtClean="0"/>
              <a:t/>
            </a:r>
            <a:br>
              <a:rPr lang="en-US" dirty="0" smtClean="0"/>
            </a:br>
            <a:r>
              <a:rPr lang="en-US" sz="1200" dirty="0" smtClean="0"/>
              <a:t>Employees are responsible for keeping unnecessary combustible materials from accumulating in the work area. Combustible waste should be “stored in covered metal receptacles and disposed of daily,” according to </a:t>
            </a:r>
            <a:r>
              <a:rPr lang="en-US" sz="1200" u="sng" dirty="0" smtClean="0">
                <a:hlinkClick r:id="rId3"/>
              </a:rPr>
              <a:t>OSHA’s Hazardous Materials Standard (1910.106)</a:t>
            </a:r>
            <a:r>
              <a:rPr lang="en-US" sz="1200" dirty="0" smtClean="0"/>
              <a:t>.</a:t>
            </a:r>
          </a:p>
          <a:p>
            <a:pPr marL="0" indent="0">
              <a:buNone/>
            </a:pPr>
            <a:endParaRPr lang="en-US" sz="1200" dirty="0" smtClean="0"/>
          </a:p>
          <a:p>
            <a:pPr marL="171450" indent="-171450">
              <a:buFont typeface="Arial" panose="020B0604020202020204" pitchFamily="34" charset="0"/>
              <a:buChar char="•"/>
            </a:pPr>
            <a:r>
              <a:rPr lang="en-US" sz="1200" dirty="0" smtClean="0"/>
              <a:t>The National Safety Council “Supervisors’ Safety Manual” includes these precautionary measures for fire safety:</a:t>
            </a:r>
          </a:p>
          <a:p>
            <a:pPr marL="171450" lvl="0" indent="-171450">
              <a:buFont typeface="Arial" panose="020B0604020202020204" pitchFamily="34" charset="0"/>
              <a:buChar char="•"/>
            </a:pPr>
            <a:r>
              <a:rPr lang="en-US" sz="1200" dirty="0" smtClean="0"/>
              <a:t>Keep combustible materials in the work area only in amounts needed for the job. When they are unneeded, move them to an assigned safe storage area.</a:t>
            </a:r>
          </a:p>
          <a:p>
            <a:pPr marL="171450" lvl="0" indent="-171450">
              <a:buFont typeface="Arial" panose="020B0604020202020204" pitchFamily="34" charset="0"/>
              <a:buChar char="•"/>
            </a:pPr>
            <a:r>
              <a:rPr lang="en-US" sz="1200" dirty="0" smtClean="0"/>
              <a:t>Store quick-burning, flammable materials in designated locations away from ignition sources.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128</a:t>
            </a:fld>
            <a:endParaRPr lang="en-US"/>
          </a:p>
        </p:txBody>
      </p:sp>
    </p:spTree>
    <p:extLst>
      <p:ext uri="{BB962C8B-B14F-4D97-AF65-F5344CB8AC3E}">
        <p14:creationId xmlns:p14="http://schemas.microsoft.com/office/powerpoint/2010/main" val="8100709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smtClean="0"/>
              <a:t>Eliminate fire hazards</a:t>
            </a:r>
          </a:p>
          <a:p>
            <a:pPr marL="171450" indent="-171450">
              <a:buFont typeface="Arial" panose="020B0604020202020204" pitchFamily="34" charset="0"/>
              <a:buChar char="•"/>
            </a:pPr>
            <a:r>
              <a:rPr lang="en-US" dirty="0" smtClean="0"/>
              <a:t/>
            </a:r>
            <a:br>
              <a:rPr lang="en-US" dirty="0" smtClean="0"/>
            </a:br>
            <a:r>
              <a:rPr lang="en-US" sz="1200" dirty="0" smtClean="0"/>
              <a:t>Avoid contaminating clothes with flammable liquids. Change clothes if contamination occurs.</a:t>
            </a:r>
          </a:p>
          <a:p>
            <a:pPr marL="171450" indent="-171450">
              <a:buFont typeface="Arial" panose="020B0604020202020204" pitchFamily="34" charset="0"/>
              <a:buChar char="•"/>
            </a:pPr>
            <a:r>
              <a:rPr lang="en-US" sz="1200" dirty="0" smtClean="0"/>
              <a:t>Keep passageways and fire doors free of obstructions. Stairwell doors should be kept closed. Do not store items in stairwells.</a:t>
            </a:r>
          </a:p>
          <a:p>
            <a:pPr marL="171450" indent="-171450">
              <a:buFont typeface="Arial" panose="020B0604020202020204" pitchFamily="34" charset="0"/>
              <a:buChar char="•"/>
            </a:pPr>
            <a:r>
              <a:rPr lang="en-US" sz="1200" dirty="0" smtClean="0"/>
              <a:t>Keep materials at least 18 inches away from automatic sprinklers, fire extinguishers and sprinkler controls. The 18-inch distance is required, but 24 to 36 inches is recommended. Clearance of 3 feet is required between piled material and the ceiling. If stock is piled more than 15 feet high, clearance should be doubled. </a:t>
            </a:r>
          </a:p>
          <a:p>
            <a:pPr marL="171450" indent="-171450">
              <a:buFont typeface="Arial" panose="020B0604020202020204" pitchFamily="34" charset="0"/>
              <a:buChar char="•"/>
            </a:pPr>
            <a:r>
              <a:rPr lang="en-US" sz="1200" dirty="0" smtClean="0"/>
              <a:t>Hazards in electrical areas should be reported, and work orders should be issued to fix them.</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129</a:t>
            </a:fld>
            <a:endParaRPr lang="en-US"/>
          </a:p>
        </p:txBody>
      </p:sp>
    </p:spTree>
    <p:extLst>
      <p:ext uri="{BB962C8B-B14F-4D97-AF65-F5344CB8AC3E}">
        <p14:creationId xmlns:p14="http://schemas.microsoft.com/office/powerpoint/2010/main" val="9154198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your local Fire Department</a:t>
            </a:r>
          </a:p>
          <a:p>
            <a:endParaRPr lang="en-US" dirty="0"/>
          </a:p>
          <a:p>
            <a:r>
              <a:rPr lang="en-US" dirty="0"/>
              <a:t>This is always</a:t>
            </a:r>
            <a:r>
              <a:rPr lang="en-US" baseline="0" dirty="0"/>
              <a:t> a good idea for safety and fire prevention. It also helps to build strong community relations.</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131</a:t>
            </a:fld>
            <a:endParaRPr lang="en-US"/>
          </a:p>
        </p:txBody>
      </p:sp>
    </p:spTree>
    <p:extLst>
      <p:ext uri="{BB962C8B-B14F-4D97-AF65-F5344CB8AC3E}">
        <p14:creationId xmlns:p14="http://schemas.microsoft.com/office/powerpoint/2010/main" val="22226586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your local Fire Department</a:t>
            </a:r>
          </a:p>
          <a:p>
            <a:endParaRPr lang="en-US" dirty="0"/>
          </a:p>
          <a:p>
            <a:r>
              <a:rPr lang="en-US" dirty="0"/>
              <a:t>This is always</a:t>
            </a:r>
            <a:r>
              <a:rPr lang="en-US" baseline="0" dirty="0"/>
              <a:t> a good idea for safety and fire prevention. It also helps to build strong community relations.</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132</a:t>
            </a:fld>
            <a:endParaRPr lang="en-US"/>
          </a:p>
        </p:txBody>
      </p:sp>
    </p:spTree>
    <p:extLst>
      <p:ext uri="{BB962C8B-B14F-4D97-AF65-F5344CB8AC3E}">
        <p14:creationId xmlns:p14="http://schemas.microsoft.com/office/powerpoint/2010/main" val="26695963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133</a:t>
            </a:fld>
            <a:endParaRPr lang="en-US"/>
          </a:p>
        </p:txBody>
      </p:sp>
    </p:spTree>
    <p:extLst>
      <p:ext uri="{BB962C8B-B14F-4D97-AF65-F5344CB8AC3E}">
        <p14:creationId xmlns:p14="http://schemas.microsoft.com/office/powerpoint/2010/main" val="3695746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Fire Prevention Plan </a:t>
            </a:r>
          </a:p>
          <a:p>
            <a:pPr marL="0" indent="0">
              <a:buNone/>
            </a:pPr>
            <a:r>
              <a:rPr lang="en-US" sz="8000" b="1" dirty="0" smtClean="0"/>
              <a:t>Training, conducted on initial assignment, includes: </a:t>
            </a:r>
          </a:p>
          <a:p>
            <a:pPr marL="1771650" lvl="2" indent="-857250">
              <a:buFont typeface="Arial" panose="020B0604020202020204" pitchFamily="34" charset="0"/>
              <a:buChar char="•"/>
            </a:pPr>
            <a:r>
              <a:rPr lang="en-US" sz="6400" dirty="0" smtClean="0"/>
              <a:t>How to recognize fuel sources and ignition sources,</a:t>
            </a:r>
          </a:p>
          <a:p>
            <a:pPr marL="1771650" lvl="2" indent="-857250">
              <a:buFont typeface="Arial" panose="020B0604020202020204" pitchFamily="34" charset="0"/>
              <a:buChar char="•"/>
            </a:pPr>
            <a:r>
              <a:rPr lang="en-US" sz="6400" dirty="0" smtClean="0"/>
              <a:t>How fires start and spread,</a:t>
            </a:r>
          </a:p>
          <a:p>
            <a:pPr marL="1771650" lvl="2" indent="-857250">
              <a:buFont typeface="Arial" panose="020B0604020202020204" pitchFamily="34" charset="0"/>
              <a:buChar char="•"/>
            </a:pPr>
            <a:r>
              <a:rPr lang="en-US" sz="6400" dirty="0" smtClean="0"/>
              <a:t>How to identify major hazards in their workplace,</a:t>
            </a:r>
          </a:p>
          <a:p>
            <a:pPr marL="1771650" lvl="2" indent="-857250">
              <a:buFont typeface="Arial" panose="020B0604020202020204" pitchFamily="34" charset="0"/>
              <a:buChar char="•"/>
            </a:pPr>
            <a:r>
              <a:rPr lang="en-US" sz="6400" dirty="0" smtClean="0"/>
              <a:t>Know the controls that the company utilizes to reduce fire risk,</a:t>
            </a:r>
          </a:p>
          <a:p>
            <a:pPr marL="1771650" lvl="2" indent="-857250">
              <a:buFont typeface="Arial" panose="020B0604020202020204" pitchFamily="34" charset="0"/>
              <a:buChar char="•"/>
            </a:pPr>
            <a:r>
              <a:rPr lang="en-US" sz="6400" dirty="0" smtClean="0"/>
              <a:t>Knowing YOUR role in the fire prevention process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134</a:t>
            </a:fld>
            <a:endParaRPr lang="en-US"/>
          </a:p>
        </p:txBody>
      </p:sp>
    </p:spTree>
    <p:extLst>
      <p:ext uri="{BB962C8B-B14F-4D97-AF65-F5344CB8AC3E}">
        <p14:creationId xmlns:p14="http://schemas.microsoft.com/office/powerpoint/2010/main" val="23271238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Fire Prevention Equipment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facility manager/supervisor must ensure employees are provided training if we expect them to use fire prevention equipment. Employees shall not use fire prevention equipment without appropriate training. Training, before an individual is assigned responsibility to fight an incipient stage fire, includes: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Types of fires. – Covered in new hire safety orientation.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Types of fire prevention equipment. – Covered in new hire safety orientation.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Location of fire prevention equipment. - Responsibility of facility management.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to use fire prevention equipment. - Responsibility of facility management.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Limitations of fire prevention equipment.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Proper care and maintenance of assigned fire prevention equipment. </a:t>
            </a:r>
          </a:p>
          <a:p>
            <a:r>
              <a:rPr lang="en-US" sz="1200" kern="1200" dirty="0">
                <a:solidFill>
                  <a:schemeClr val="tx1"/>
                </a:solidFill>
                <a:effectLst/>
                <a:latin typeface="+mn-lt"/>
                <a:ea typeface="+mn-ea"/>
                <a:cs typeface="+mn-cs"/>
              </a:rPr>
              <a:t>Employees must demonstrate an understanding of the training and the ability to use the equipment properly before they are allowed to perform work requiring the use of the equipment. </a:t>
            </a:r>
          </a:p>
          <a:p>
            <a:r>
              <a:rPr lang="en-US" sz="1200" kern="1200" dirty="0">
                <a:solidFill>
                  <a:schemeClr val="tx1"/>
                </a:solidFill>
                <a:effectLst/>
                <a:latin typeface="+mn-lt"/>
                <a:ea typeface="+mn-ea"/>
                <a:cs typeface="+mn-cs"/>
              </a:rPr>
              <a:t>If the facility manager has reason to believe an employee does not have the understanding or skill required the employee must be retrained.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135</a:t>
            </a:fld>
            <a:endParaRPr lang="en-US"/>
          </a:p>
        </p:txBody>
      </p:sp>
    </p:spTree>
    <p:extLst>
      <p:ext uri="{BB962C8B-B14F-4D97-AF65-F5344CB8AC3E}">
        <p14:creationId xmlns:p14="http://schemas.microsoft.com/office/powerpoint/2010/main" val="25784272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Fire Prevention Equipment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facility manager/supervisor must ensure employees are provided training if we expect them to use fire prevention equipment. Employees shall not use fire prevention equipment without appropriate training. Training, before an individual is assigned responsibility to fight an incipient stage fire, includes: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Types of fires. – Covered in new hire safety orientation.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Types of fire prevention equipment. – Covered in new hire safety orientation.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Location of fire prevention equipment. - Responsibility of facility management.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to use fire prevention equipment. - Responsibility of facility management.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Limitations of fire prevention equipment.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Proper care and maintenance of assigned fire prevention equipment. </a:t>
            </a:r>
          </a:p>
          <a:p>
            <a:r>
              <a:rPr lang="en-US" sz="1200" kern="1200" dirty="0">
                <a:solidFill>
                  <a:schemeClr val="tx1"/>
                </a:solidFill>
                <a:effectLst/>
                <a:latin typeface="+mn-lt"/>
                <a:ea typeface="+mn-ea"/>
                <a:cs typeface="+mn-cs"/>
              </a:rPr>
              <a:t>Employees must demonstrate an understanding of the training and the ability to use the equipment properly before they are allowed to perform work requiring the use of the equipment. </a:t>
            </a:r>
          </a:p>
          <a:p>
            <a:r>
              <a:rPr lang="en-US" sz="1200" kern="1200" dirty="0">
                <a:solidFill>
                  <a:schemeClr val="tx1"/>
                </a:solidFill>
                <a:effectLst/>
                <a:latin typeface="+mn-lt"/>
                <a:ea typeface="+mn-ea"/>
                <a:cs typeface="+mn-cs"/>
              </a:rPr>
              <a:t>If the facility manager has reason to believe an employee does not have the understanding or skill required the employee must be retrained.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136</a:t>
            </a:fld>
            <a:endParaRPr lang="en-US"/>
          </a:p>
        </p:txBody>
      </p:sp>
    </p:spTree>
    <p:extLst>
      <p:ext uri="{BB962C8B-B14F-4D97-AF65-F5344CB8AC3E}">
        <p14:creationId xmlns:p14="http://schemas.microsoft.com/office/powerpoint/2010/main" val="37632753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1910.252(a)(2)(iii)Fire watch.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1910.252(a)(2)(iii)(A)Fire watchers shall be required whenever welding or cutting is performed in locations where other than a minor fire might develop, or any of the following conditions exist: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1910.252(a)(2)(iii)(A)(1)Appreciable combustible material, in building construction or contents, closer than 35 feet (10.7 m) to the point of operation.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1910.252(a)(2)(iii)(A)(2)Appreciable combustibles are more than 35 feet (10.7 m) away but are easily ignited by sparks.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1910.252(a)(2)(iii)(A)(3)Wall or floor openings within a 35-foot (10.7 m) radius expose combustible material in adjacent areas including concealed spaces in walls or floors.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1910.252(a)(2)(iii)(A)(4)Combustible materials are adjacent to the opposite side of metal partitions, walls, ceilings, or roofs and are likely to be ignited by conduction or radiation.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1910.252(a)(2)(iii)(B)Fire watchers shall have fire extinguishing equipment readily available and be trained in its use. They shall be familiar with facilities for sounding an alarm in the event of a fire. They shall watch for fires in all exposed areas, try to extinguish them only when obviously within the capacity of the equipment available, or otherwise sound the alarm. A fire watch shall be maintained for at least a half hour after completion of welding or cutting operations to detect and extinguish possible smoldering fires.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1910.252(a)(2)(iv)Authorization. Before cutting or welding is permitted, the area shall be inspected by the individual responsible for authorizing cutting and welding operations. He shall designate precautions to be followed in granting authorization to proceed preferably in the form of a written permit.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1910.252(a)(2)(v)Floors. Where combustible materials such as paper clippings, wood shavings, or textile fibers are on the floor, the floor shall be swept clean for a radius of 35 feet (10.7 m). Combustible floors shall be kept wet, covered with damp sand, or protected by fire-resistant shields. Where floors have been wet down, personnel operating arc welding or cutting equipment shall be protected from possible shock.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1910.252(a)(2)(vi)Prohibited areas. Cutting or welding shall not be permitted in the following situations: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1910.252(a)(2)(vi)(A)In areas not authorized by management.</a:t>
            </a:r>
          </a:p>
          <a:p>
            <a:pPr lvl="0"/>
            <a:endParaRPr lang="en-US" sz="1200" u="sng"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137</a:t>
            </a:fld>
            <a:endParaRPr lang="en-US"/>
          </a:p>
        </p:txBody>
      </p:sp>
    </p:spTree>
    <p:extLst>
      <p:ext uri="{BB962C8B-B14F-4D97-AF65-F5344CB8AC3E}">
        <p14:creationId xmlns:p14="http://schemas.microsoft.com/office/powerpoint/2010/main" val="82003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OSHA only requires fire prevention plan training for employees upon hiring or assignment to a new position.</a:t>
            </a:r>
          </a:p>
          <a:p>
            <a:pPr marL="0" indent="0" algn="l">
              <a:buNone/>
            </a:pPr>
            <a:r>
              <a:rPr lang="en-US" dirty="0"/>
              <a:t>True or </a:t>
            </a:r>
            <a:r>
              <a:rPr lang="en-US" b="1" u="sng" dirty="0"/>
              <a:t>False</a:t>
            </a:r>
            <a:endParaRPr lang="en-US"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a:t>
            </a:fld>
            <a:endParaRPr lang="en-US"/>
          </a:p>
        </p:txBody>
      </p:sp>
    </p:spTree>
    <p:extLst>
      <p:ext uri="{BB962C8B-B14F-4D97-AF65-F5344CB8AC3E}">
        <p14:creationId xmlns:p14="http://schemas.microsoft.com/office/powerpoint/2010/main" val="6565483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1910.252(a)(2)(iii)Fire watch.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1910.252(a)(2)(iii)(A)Fire watchers shall be required whenever welding or cutting is performed in locations where other than a minor fire might develop, or any of the following conditions exist: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1910.252(a)(2)(iii)(A)(1)Appreciable combustible material, in building construction or contents, closer than 35 feet (10.7 m) to the point of operation.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1910.252(a)(2)(iii)(A)(2)Appreciable combustibles are more than 35 feet (10.7 m) away but are easily ignited by sparks.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1910.252(a)(2)(iii)(A)(3)Wall or floor openings within a 35-foot (10.7 m) radius expose combustible material in adjacent areas including concealed spaces in walls or floors.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1910.252(a)(2)(iii)(A)(4)Combustible materials are adjacent to the opposite side of metal partitions, walls, ceilings, or roofs and are likely to be ignited by conduction or radiation.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1910.252(a)(2)(iii)(B)Fire watchers shall have fire extinguishing equipment readily available and be trained in its use. They shall be familiar with facilities for sounding an alarm in the event of a fire. They shall watch for fires in all exposed areas, try to extinguish them only when obviously within the capacity of the equipment available, or otherwise sound the alarm. A fire watch shall be maintained for at least a half hour after completion of welding or cutting operations to detect and extinguish possible smoldering fires.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1910.252(a)(2)(iv)Authorization. Before cutting or welding is permitted, the area shall be inspected by the individual responsible for authorizing cutting and welding operations. He shall designate precautions to be followed in granting authorization to proceed preferably in the form of a written permit.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1910.252(a)(2)(v)Floors. Where combustible materials such as paper clippings, wood shavings, or textile fibers are on the floor, the floor shall be swept clean for a radius of 35 feet (10.7 m). Combustible floors shall be kept wet, covered with damp sand, or protected by fire-resistant shields. Where floors have been wet down, personnel operating arc welding or cutting equipment shall be protected from possible shock.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1910.252(a)(2)(vi)Prohibited areas. Cutting or welding shall not be permitted in the following situations: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1910.252(a)(2)(vi)(A)In areas not authorized by management.</a:t>
            </a:r>
          </a:p>
          <a:p>
            <a:pPr lvl="0"/>
            <a:endParaRPr lang="en-US" sz="1200" u="sng"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138</a:t>
            </a:fld>
            <a:endParaRPr lang="en-US"/>
          </a:p>
        </p:txBody>
      </p:sp>
    </p:spTree>
    <p:extLst>
      <p:ext uri="{BB962C8B-B14F-4D97-AF65-F5344CB8AC3E}">
        <p14:creationId xmlns:p14="http://schemas.microsoft.com/office/powerpoint/2010/main" val="28146124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139</a:t>
            </a:fld>
            <a:endParaRPr lang="en-US"/>
          </a:p>
        </p:txBody>
      </p:sp>
    </p:spTree>
    <p:extLst>
      <p:ext uri="{BB962C8B-B14F-4D97-AF65-F5344CB8AC3E}">
        <p14:creationId xmlns:p14="http://schemas.microsoft.com/office/powerpoint/2010/main" val="35098862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140</a:t>
            </a:fld>
            <a:endParaRPr lang="en-US"/>
          </a:p>
        </p:txBody>
      </p:sp>
    </p:spTree>
    <p:extLst>
      <p:ext uri="{BB962C8B-B14F-4D97-AF65-F5344CB8AC3E}">
        <p14:creationId xmlns:p14="http://schemas.microsoft.com/office/powerpoint/2010/main" val="7034942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Group Work – </a:t>
            </a:r>
            <a:r>
              <a:rPr lang="en-US" dirty="0" smtClean="0"/>
              <a:t>15</a:t>
            </a:r>
            <a:r>
              <a:rPr lang="en-US" baseline="0" dirty="0" smtClean="0"/>
              <a:t> – 20 minute exercise with class</a:t>
            </a:r>
            <a:endParaRPr lang="en-US" dirty="0"/>
          </a:p>
          <a:p>
            <a:pPr marL="171450" indent="-171450">
              <a:buFont typeface="Arial" panose="020B0604020202020204" pitchFamily="34" charset="0"/>
              <a:buChar char="•"/>
            </a:pPr>
            <a:r>
              <a:rPr lang="en-US" dirty="0"/>
              <a:t>Using annual and monthly fire prevention and housekeeping checklists </a:t>
            </a:r>
          </a:p>
          <a:p>
            <a:pPr marL="628650" lvl="1" indent="-171450">
              <a:buFont typeface="Arial" panose="020B0604020202020204" pitchFamily="34" charset="0"/>
              <a:buChar char="•"/>
            </a:pPr>
            <a:r>
              <a:rPr lang="en-US" dirty="0"/>
              <a:t>Identify potential fuel</a:t>
            </a:r>
            <a:r>
              <a:rPr lang="en-US" baseline="0" dirty="0"/>
              <a:t> and ignition sources around the facility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discuss areas of the facility with the highest</a:t>
            </a:r>
            <a:r>
              <a:rPr lang="en-US" baseline="0" dirty="0"/>
              <a:t> fire potential</a:t>
            </a:r>
            <a:endParaRPr lang="en-US" dirty="0"/>
          </a:p>
          <a:p>
            <a:pPr marL="628650" lvl="1" indent="-171450">
              <a:buFont typeface="Arial" panose="020B0604020202020204" pitchFamily="34" charset="0"/>
              <a:buChar char="•"/>
            </a:pPr>
            <a:r>
              <a:rPr lang="en-US" dirty="0"/>
              <a:t>Discuss</a:t>
            </a:r>
            <a:r>
              <a:rPr lang="en-US" baseline="0" dirty="0"/>
              <a:t> fire suppression methods to be used in the event of a fire</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141</a:t>
            </a:fld>
            <a:endParaRPr lang="en-US"/>
          </a:p>
        </p:txBody>
      </p:sp>
    </p:spTree>
    <p:extLst>
      <p:ext uri="{BB962C8B-B14F-4D97-AF65-F5344CB8AC3E}">
        <p14:creationId xmlns:p14="http://schemas.microsoft.com/office/powerpoint/2010/main" val="21389726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All exit doors must open freely when the building is occupied. </a:t>
            </a:r>
          </a:p>
          <a:p>
            <a:pPr marL="0" indent="0" algn="l">
              <a:buNone/>
            </a:pPr>
            <a:r>
              <a:rPr lang="en-US" b="1" u="sng" dirty="0"/>
              <a:t>True</a:t>
            </a:r>
            <a:r>
              <a:rPr lang="en-US" dirty="0"/>
              <a:t> or 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143</a:t>
            </a:fld>
            <a:endParaRPr lang="en-US"/>
          </a:p>
        </p:txBody>
      </p:sp>
    </p:spTree>
    <p:extLst>
      <p:ext uri="{BB962C8B-B14F-4D97-AF65-F5344CB8AC3E}">
        <p14:creationId xmlns:p14="http://schemas.microsoft.com/office/powerpoint/2010/main" val="21494077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is the proper fire extinguisher type for a gasoline or diesel fuel fire?</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A</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b="1" u="sng" kern="1200" dirty="0">
                <a:solidFill>
                  <a:schemeClr val="tx1"/>
                </a:solidFill>
                <a:effectLst/>
                <a:latin typeface="+mn-lt"/>
                <a:ea typeface="+mn-ea"/>
                <a:cs typeface="+mn-cs"/>
              </a:rPr>
              <a:t>Class B</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C</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D</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All of the above</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144</a:t>
            </a:fld>
            <a:endParaRPr lang="en-US"/>
          </a:p>
        </p:txBody>
      </p:sp>
    </p:spTree>
    <p:extLst>
      <p:ext uri="{BB962C8B-B14F-4D97-AF65-F5344CB8AC3E}">
        <p14:creationId xmlns:p14="http://schemas.microsoft.com/office/powerpoint/2010/main" val="32909073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is the proper fire extinguisher type for paper, wood or cardboard fires?</a:t>
            </a:r>
            <a:endParaRPr lang="en-US" sz="2000" dirty="0"/>
          </a:p>
          <a:p>
            <a:pPr marL="914400" lvl="1" indent="-457200">
              <a:buFont typeface="+mj-lt"/>
              <a:buAutoNum type="alphaUcPeriod"/>
            </a:pPr>
            <a:r>
              <a:rPr lang="en-US" b="1" u="sng" dirty="0"/>
              <a:t>Class A</a:t>
            </a:r>
            <a:endParaRPr lang="en-US" sz="1800" dirty="0"/>
          </a:p>
          <a:p>
            <a:pPr marL="914400" lvl="1" indent="-457200">
              <a:buFont typeface="+mj-lt"/>
              <a:buAutoNum type="alphaUcPeriod"/>
            </a:pPr>
            <a:r>
              <a:rPr lang="en-US" dirty="0"/>
              <a:t>Class B</a:t>
            </a:r>
            <a:endParaRPr lang="en-US" sz="1800" dirty="0"/>
          </a:p>
          <a:p>
            <a:pPr marL="914400" lvl="1" indent="-457200">
              <a:buFont typeface="+mj-lt"/>
              <a:buAutoNum type="alphaUcPeriod"/>
            </a:pPr>
            <a:r>
              <a:rPr lang="en-US" dirty="0"/>
              <a:t>Class C</a:t>
            </a:r>
            <a:endParaRPr lang="en-US" sz="1800" dirty="0"/>
          </a:p>
          <a:p>
            <a:pPr marL="914400" lvl="1" indent="-457200">
              <a:buFont typeface="+mj-lt"/>
              <a:buAutoNum type="alphaUcPeriod"/>
            </a:pPr>
            <a:r>
              <a:rPr lang="en-US" dirty="0"/>
              <a:t>Class D</a:t>
            </a:r>
            <a:endParaRPr lang="en-US" sz="1800" dirty="0"/>
          </a:p>
          <a:p>
            <a:pPr marL="914400" lvl="1" indent="-457200">
              <a:buFont typeface="+mj-lt"/>
              <a:buAutoNum type="alphaUcPeriod"/>
            </a:pPr>
            <a:r>
              <a:rPr lang="en-US" dirty="0"/>
              <a:t>All of the above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145</a:t>
            </a:fld>
            <a:endParaRPr lang="en-US"/>
          </a:p>
        </p:txBody>
      </p:sp>
    </p:spTree>
    <p:extLst>
      <p:ext uri="{BB962C8B-B14F-4D97-AF65-F5344CB8AC3E}">
        <p14:creationId xmlns:p14="http://schemas.microsoft.com/office/powerpoint/2010/main" val="34421705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Oxygen and propane cylinders can be stored together.</a:t>
            </a:r>
          </a:p>
          <a:p>
            <a:pPr marL="0" indent="0" algn="l">
              <a:buNone/>
            </a:pPr>
            <a:r>
              <a:rPr lang="en-US" dirty="0"/>
              <a:t>True or </a:t>
            </a:r>
            <a:r>
              <a:rPr lang="en-US" b="1" u="sng" dirty="0"/>
              <a:t>False</a:t>
            </a:r>
            <a:endParaRPr lang="en-US"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146</a:t>
            </a:fld>
            <a:endParaRPr lang="en-US"/>
          </a:p>
        </p:txBody>
      </p:sp>
    </p:spTree>
    <p:extLst>
      <p:ext uri="{BB962C8B-B14F-4D97-AF65-F5344CB8AC3E}">
        <p14:creationId xmlns:p14="http://schemas.microsoft.com/office/powerpoint/2010/main" val="24954905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Fire doors can be propped or blocked open.</a:t>
            </a:r>
          </a:p>
          <a:p>
            <a:pPr marL="0" indent="0" algn="l">
              <a:buNone/>
            </a:pPr>
            <a:r>
              <a:rPr lang="en-US" dirty="0"/>
              <a:t>True or </a:t>
            </a:r>
            <a:r>
              <a:rPr lang="en-US" b="1" u="sng" dirty="0"/>
              <a:t>False</a:t>
            </a:r>
            <a:endParaRPr lang="en-US"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147</a:t>
            </a:fld>
            <a:endParaRPr lang="en-US"/>
          </a:p>
        </p:txBody>
      </p:sp>
    </p:spTree>
    <p:extLst>
      <p:ext uri="{BB962C8B-B14F-4D97-AF65-F5344CB8AC3E}">
        <p14:creationId xmlns:p14="http://schemas.microsoft.com/office/powerpoint/2010/main" val="6642135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Exit pathways only need to be clear and accessible during business hours.</a:t>
            </a:r>
          </a:p>
          <a:p>
            <a:r>
              <a:rPr lang="en-US" sz="1200" kern="1200">
                <a:solidFill>
                  <a:schemeClr val="tx1"/>
                </a:solidFill>
                <a:effectLst/>
                <a:latin typeface="+mn-lt"/>
                <a:ea typeface="+mn-ea"/>
                <a:cs typeface="+mn-cs"/>
              </a:rPr>
              <a:t>True or </a:t>
            </a:r>
            <a:r>
              <a:rPr lang="en-US" sz="1200" b="1" u="sng" kern="1200">
                <a:solidFill>
                  <a:schemeClr val="tx1"/>
                </a:solidFill>
                <a:effectLst/>
                <a:latin typeface="+mn-lt"/>
                <a:ea typeface="+mn-ea"/>
                <a:cs typeface="+mn-cs"/>
              </a:rPr>
              <a:t>False</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148</a:t>
            </a:fld>
            <a:endParaRPr lang="en-US"/>
          </a:p>
        </p:txBody>
      </p:sp>
    </p:spTree>
    <p:extLst>
      <p:ext uri="{BB962C8B-B14F-4D97-AF65-F5344CB8AC3E}">
        <p14:creationId xmlns:p14="http://schemas.microsoft.com/office/powerpoint/2010/main" val="670302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does the acronym RACE stand for?</a:t>
            </a:r>
            <a:endParaRPr lang="en-US" sz="2000" dirty="0"/>
          </a:p>
          <a:p>
            <a:pPr marL="914400" lvl="1" indent="-457200">
              <a:buFont typeface="+mj-lt"/>
              <a:buAutoNum type="alphaUcPeriod"/>
            </a:pPr>
            <a:r>
              <a:rPr lang="en-US" b="1" u="sng" dirty="0"/>
              <a:t>Remove all victims, Alert responders, Confine the fire, Extinguish the fire</a:t>
            </a:r>
            <a:endParaRPr lang="en-US" sz="1800" dirty="0"/>
          </a:p>
          <a:p>
            <a:pPr marL="914400" lvl="1" indent="-457200">
              <a:buFont typeface="+mj-lt"/>
              <a:buAutoNum type="alphaUcPeriod"/>
            </a:pPr>
            <a:r>
              <a:rPr lang="en-US" dirty="0"/>
              <a:t>Remove all belongings, Ask for help, Catch the fire, Extinguish the fire</a:t>
            </a:r>
            <a:endParaRPr lang="en-US" sz="1800" dirty="0"/>
          </a:p>
          <a:p>
            <a:pPr marL="914400" lvl="1" indent="-457200">
              <a:buFont typeface="+mj-lt"/>
              <a:buAutoNum type="alphaUcPeriod"/>
            </a:pPr>
            <a:r>
              <a:rPr lang="en-US" dirty="0"/>
              <a:t>Run from the fire, Alert the neighbors, Call for backup, Extinguish the fire</a:t>
            </a:r>
            <a:endParaRPr lang="en-US" sz="1800" dirty="0"/>
          </a:p>
          <a:p>
            <a:pPr marL="914400" lvl="1" indent="-457200">
              <a:buFont typeface="+mj-lt"/>
              <a:buAutoNum type="alphaUcPeriod"/>
            </a:pPr>
            <a:r>
              <a:rPr lang="en-US" dirty="0"/>
              <a:t>Remove all victims, Alert responders, Catch the wind, Extinguish the fire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a:t>
            </a:fld>
            <a:endParaRPr lang="en-US"/>
          </a:p>
        </p:txBody>
      </p:sp>
    </p:spTree>
    <p:extLst>
      <p:ext uri="{BB962C8B-B14F-4D97-AF65-F5344CB8AC3E}">
        <p14:creationId xmlns:p14="http://schemas.microsoft.com/office/powerpoint/2010/main" val="35560694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Always approach fires…</a:t>
            </a:r>
            <a:endParaRPr lang="en-US" sz="2000" dirty="0"/>
          </a:p>
          <a:p>
            <a:pPr marL="914400" lvl="1" indent="-457200">
              <a:buFont typeface="+mj-lt"/>
              <a:buAutoNum type="alphaUcPeriod"/>
            </a:pPr>
            <a:r>
              <a:rPr lang="en-US" dirty="0"/>
              <a:t>From a distance</a:t>
            </a:r>
            <a:endParaRPr lang="en-US" sz="1800" dirty="0"/>
          </a:p>
          <a:p>
            <a:pPr marL="914400" lvl="1" indent="-457200">
              <a:buFont typeface="+mj-lt"/>
              <a:buAutoNum type="alphaUcPeriod"/>
            </a:pPr>
            <a:r>
              <a:rPr lang="en-US" dirty="0"/>
              <a:t>Upwind</a:t>
            </a:r>
            <a:endParaRPr lang="en-US" sz="1800" dirty="0"/>
          </a:p>
          <a:p>
            <a:pPr marL="914400" lvl="1" indent="-457200">
              <a:buFont typeface="+mj-lt"/>
              <a:buAutoNum type="alphaUcPeriod"/>
            </a:pPr>
            <a:r>
              <a:rPr lang="en-US" dirty="0"/>
              <a:t>With a means of escape behind you</a:t>
            </a:r>
            <a:endParaRPr lang="en-US" sz="1800" dirty="0"/>
          </a:p>
          <a:p>
            <a:pPr marL="914400" lvl="1" indent="-457200">
              <a:buFont typeface="+mj-lt"/>
              <a:buAutoNum type="alphaUcPeriod"/>
            </a:pPr>
            <a:r>
              <a:rPr lang="en-US" b="1" u="sng" dirty="0"/>
              <a:t>All of the above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149</a:t>
            </a:fld>
            <a:endParaRPr lang="en-US"/>
          </a:p>
        </p:txBody>
      </p:sp>
    </p:spTree>
    <p:extLst>
      <p:ext uri="{BB962C8B-B14F-4D97-AF65-F5344CB8AC3E}">
        <p14:creationId xmlns:p14="http://schemas.microsoft.com/office/powerpoint/2010/main" val="26710490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OSHA only requires fire prevention plan training for employees upon hiring or assignment to a new position.</a:t>
            </a:r>
          </a:p>
          <a:p>
            <a:pPr marL="0" indent="0" algn="l">
              <a:buNone/>
            </a:pPr>
            <a:r>
              <a:rPr lang="en-US" dirty="0"/>
              <a:t>True or </a:t>
            </a:r>
            <a:r>
              <a:rPr lang="en-US" b="1" u="sng" dirty="0"/>
              <a:t>False</a:t>
            </a:r>
            <a:endParaRPr lang="en-US"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150</a:t>
            </a:fld>
            <a:endParaRPr lang="en-US"/>
          </a:p>
        </p:txBody>
      </p:sp>
    </p:spTree>
    <p:extLst>
      <p:ext uri="{BB962C8B-B14F-4D97-AF65-F5344CB8AC3E}">
        <p14:creationId xmlns:p14="http://schemas.microsoft.com/office/powerpoint/2010/main" val="115234420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does the acronym RACE stand for?</a:t>
            </a:r>
            <a:endParaRPr lang="en-US" sz="2000" dirty="0"/>
          </a:p>
          <a:p>
            <a:pPr marL="914400" lvl="1" indent="-457200">
              <a:buFont typeface="+mj-lt"/>
              <a:buAutoNum type="alphaUcPeriod"/>
            </a:pPr>
            <a:r>
              <a:rPr lang="en-US" b="1" u="sng" dirty="0"/>
              <a:t>Remove all victims, Alert responders, Confine the fire, Extinguish the fire</a:t>
            </a:r>
            <a:endParaRPr lang="en-US" sz="1800" dirty="0"/>
          </a:p>
          <a:p>
            <a:pPr marL="914400" lvl="1" indent="-457200">
              <a:buFont typeface="+mj-lt"/>
              <a:buAutoNum type="alphaUcPeriod"/>
            </a:pPr>
            <a:r>
              <a:rPr lang="en-US" dirty="0"/>
              <a:t>Remove all belongings, Ask for help, Catch the fire, Extinguish the fire</a:t>
            </a:r>
            <a:endParaRPr lang="en-US" sz="1800" dirty="0"/>
          </a:p>
          <a:p>
            <a:pPr marL="914400" lvl="1" indent="-457200">
              <a:buFont typeface="+mj-lt"/>
              <a:buAutoNum type="alphaUcPeriod"/>
            </a:pPr>
            <a:r>
              <a:rPr lang="en-US" dirty="0"/>
              <a:t>Run from the fire, Alert the neighbors, Call for backup, Extinguish the fire</a:t>
            </a:r>
            <a:endParaRPr lang="en-US" sz="1800" dirty="0"/>
          </a:p>
          <a:p>
            <a:pPr marL="914400" lvl="1" indent="-457200">
              <a:buFont typeface="+mj-lt"/>
              <a:buAutoNum type="alphaUcPeriod"/>
            </a:pPr>
            <a:r>
              <a:rPr lang="en-US" dirty="0"/>
              <a:t>Remove all victims, Alert responders, Catch the wind, Extinguish the fire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151</a:t>
            </a:fld>
            <a:endParaRPr lang="en-US"/>
          </a:p>
        </p:txBody>
      </p:sp>
    </p:spTree>
    <p:extLst>
      <p:ext uri="{BB962C8B-B14F-4D97-AF65-F5344CB8AC3E}">
        <p14:creationId xmlns:p14="http://schemas.microsoft.com/office/powerpoint/2010/main" val="8275393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does OSHA require as part of a fire prevention plan?</a:t>
            </a:r>
            <a:endParaRPr lang="en-US" sz="2000" dirty="0"/>
          </a:p>
          <a:p>
            <a:pPr marL="914400" lvl="1" indent="-457200">
              <a:buFont typeface="+mj-lt"/>
              <a:buAutoNum type="alphaUcPeriod"/>
            </a:pPr>
            <a:r>
              <a:rPr lang="en-US" dirty="0"/>
              <a:t>A list of all major hazards</a:t>
            </a:r>
            <a:endParaRPr lang="en-US" sz="1800" dirty="0"/>
          </a:p>
          <a:p>
            <a:pPr marL="914400" lvl="1" indent="-457200">
              <a:buFont typeface="+mj-lt"/>
              <a:buAutoNum type="alphaUcPeriod"/>
            </a:pPr>
            <a:r>
              <a:rPr lang="en-US" dirty="0"/>
              <a:t>Name or job title of employees responsible for controlling fuel source hazards</a:t>
            </a:r>
            <a:endParaRPr lang="en-US" sz="1800" dirty="0"/>
          </a:p>
          <a:p>
            <a:pPr marL="914400" lvl="1" indent="-457200">
              <a:buFont typeface="+mj-lt"/>
              <a:buAutoNum type="alphaUcPeriod"/>
            </a:pPr>
            <a:r>
              <a:rPr lang="en-US" dirty="0"/>
              <a:t>Type of fire protection equipment necessary to control each major hazard</a:t>
            </a:r>
            <a:endParaRPr lang="en-US" sz="1800" dirty="0"/>
          </a:p>
          <a:p>
            <a:pPr marL="914400" lvl="1" indent="-457200">
              <a:buFont typeface="+mj-lt"/>
              <a:buAutoNum type="alphaUcPeriod"/>
            </a:pPr>
            <a:r>
              <a:rPr lang="en-US" b="1" u="sng"/>
              <a:t>All of the above</a:t>
            </a:r>
            <a:endParaRPr lang="en-US" sz="1800"/>
          </a:p>
          <a:p>
            <a:endParaRPr lang="en-US"/>
          </a:p>
        </p:txBody>
      </p:sp>
      <p:sp>
        <p:nvSpPr>
          <p:cNvPr id="4" name="Slide Number Placeholder 3"/>
          <p:cNvSpPr>
            <a:spLocks noGrp="1"/>
          </p:cNvSpPr>
          <p:nvPr>
            <p:ph type="sldNum" sz="quarter" idx="10"/>
          </p:nvPr>
        </p:nvSpPr>
        <p:spPr/>
        <p:txBody>
          <a:bodyPr/>
          <a:lstStyle/>
          <a:p>
            <a:fld id="{E79308E7-5E0A-4C7F-9557-F25207725643}" type="slidenum">
              <a:rPr lang="en-US" smtClean="0"/>
              <a:t>152</a:t>
            </a:fld>
            <a:endParaRPr lang="en-US"/>
          </a:p>
        </p:txBody>
      </p:sp>
    </p:spTree>
    <p:extLst>
      <p:ext uri="{BB962C8B-B14F-4D97-AF65-F5344CB8AC3E}">
        <p14:creationId xmlns:p14="http://schemas.microsoft.com/office/powerpoint/2010/main" val="233674469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153</a:t>
            </a:fld>
            <a:endParaRPr lang="en-US"/>
          </a:p>
        </p:txBody>
      </p:sp>
    </p:spTree>
    <p:extLst>
      <p:ext uri="{BB962C8B-B14F-4D97-AF65-F5344CB8AC3E}">
        <p14:creationId xmlns:p14="http://schemas.microsoft.com/office/powerpoint/2010/main" val="39482367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as handout for the hands-on group</a:t>
            </a:r>
            <a:r>
              <a:rPr lang="en-US" baseline="0" dirty="0"/>
              <a:t> scenarios with company workforce</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154</a:t>
            </a:fld>
            <a:endParaRPr lang="en-US"/>
          </a:p>
        </p:txBody>
      </p:sp>
    </p:spTree>
    <p:extLst>
      <p:ext uri="{BB962C8B-B14F-4D97-AF65-F5344CB8AC3E}">
        <p14:creationId xmlns:p14="http://schemas.microsoft.com/office/powerpoint/2010/main" val="12403623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as handout for the hands-on group</a:t>
            </a:r>
            <a:r>
              <a:rPr lang="en-US" baseline="0" dirty="0"/>
              <a:t> scenarios with company leadership</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155</a:t>
            </a:fld>
            <a:endParaRPr lang="en-US"/>
          </a:p>
        </p:txBody>
      </p:sp>
    </p:spTree>
    <p:extLst>
      <p:ext uri="{BB962C8B-B14F-4D97-AF65-F5344CB8AC3E}">
        <p14:creationId xmlns:p14="http://schemas.microsoft.com/office/powerpoint/2010/main" val="25315210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157</a:t>
            </a:fld>
            <a:endParaRPr lang="en-US"/>
          </a:p>
        </p:txBody>
      </p:sp>
    </p:spTree>
    <p:extLst>
      <p:ext uri="{BB962C8B-B14F-4D97-AF65-F5344CB8AC3E}">
        <p14:creationId xmlns:p14="http://schemas.microsoft.com/office/powerpoint/2010/main" val="378956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does OSHA require as part of a fire prevention plan?</a:t>
            </a:r>
            <a:endParaRPr lang="en-US" sz="2000" dirty="0"/>
          </a:p>
          <a:p>
            <a:pPr marL="914400" lvl="1" indent="-457200">
              <a:buFont typeface="+mj-lt"/>
              <a:buAutoNum type="alphaUcPeriod"/>
            </a:pPr>
            <a:r>
              <a:rPr lang="en-US" dirty="0"/>
              <a:t>A list of all major hazards</a:t>
            </a:r>
            <a:endParaRPr lang="en-US" sz="1800" dirty="0"/>
          </a:p>
          <a:p>
            <a:pPr marL="914400" lvl="1" indent="-457200">
              <a:buFont typeface="+mj-lt"/>
              <a:buAutoNum type="alphaUcPeriod"/>
            </a:pPr>
            <a:r>
              <a:rPr lang="en-US" dirty="0"/>
              <a:t>Name or job title of employees responsible for controlling fuel source hazards</a:t>
            </a:r>
            <a:endParaRPr lang="en-US" sz="1800" dirty="0"/>
          </a:p>
          <a:p>
            <a:pPr marL="914400" lvl="1" indent="-457200">
              <a:buFont typeface="+mj-lt"/>
              <a:buAutoNum type="alphaUcPeriod"/>
            </a:pPr>
            <a:r>
              <a:rPr lang="en-US" dirty="0"/>
              <a:t>Type of fire protection equipment necessary to control each major hazard</a:t>
            </a:r>
            <a:endParaRPr lang="en-US" sz="1800" dirty="0"/>
          </a:p>
          <a:p>
            <a:pPr marL="914400" lvl="1" indent="-457200">
              <a:buFont typeface="+mj-lt"/>
              <a:buAutoNum type="alphaUcPeriod"/>
            </a:pPr>
            <a:r>
              <a:rPr lang="en-US" b="1" u="sng"/>
              <a:t>All of the above</a:t>
            </a:r>
            <a:endParaRPr lang="en-US" sz="1800"/>
          </a:p>
          <a:p>
            <a:endParaRPr lang="en-US"/>
          </a:p>
        </p:txBody>
      </p:sp>
      <p:sp>
        <p:nvSpPr>
          <p:cNvPr id="4" name="Slide Number Placeholder 3"/>
          <p:cNvSpPr>
            <a:spLocks noGrp="1"/>
          </p:cNvSpPr>
          <p:nvPr>
            <p:ph type="sldNum" sz="quarter" idx="10"/>
          </p:nvPr>
        </p:nvSpPr>
        <p:spPr/>
        <p:txBody>
          <a:bodyPr/>
          <a:lstStyle/>
          <a:p>
            <a:fld id="{E79308E7-5E0A-4C7F-9557-F25207725643}" type="slidenum">
              <a:rPr lang="en-US" smtClean="0"/>
              <a:t>15</a:t>
            </a:fld>
            <a:endParaRPr lang="en-US"/>
          </a:p>
        </p:txBody>
      </p:sp>
    </p:spTree>
    <p:extLst>
      <p:ext uri="{BB962C8B-B14F-4D97-AF65-F5344CB8AC3E}">
        <p14:creationId xmlns:p14="http://schemas.microsoft.com/office/powerpoint/2010/main" val="109160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u="none" dirty="0" smtClean="0"/>
              <a:t>Discuss with attendees how we came</a:t>
            </a:r>
            <a:r>
              <a:rPr lang="en-US" sz="1600" b="0" u="none" baseline="0" dirty="0" smtClean="0"/>
              <a:t> to these conclusions through analysis in the field with scrap recyclers and MRFs.</a:t>
            </a:r>
            <a:endParaRPr lang="en-US" sz="1600" b="0" u="none" dirty="0" smtClean="0"/>
          </a:p>
          <a:p>
            <a:r>
              <a:rPr lang="en-US" sz="1600" b="0" u="none" dirty="0" smtClean="0"/>
              <a:t>These are areas that you</a:t>
            </a:r>
            <a:r>
              <a:rPr lang="en-US" sz="1600" b="0" u="none" baseline="0" dirty="0" smtClean="0"/>
              <a:t> should be looking in to within your FPP, EAP, etc.</a:t>
            </a:r>
            <a:endParaRPr lang="en-US" sz="1600" b="0" u="none" dirty="0" smtClean="0"/>
          </a:p>
          <a:p>
            <a:endParaRPr lang="en-US" sz="1600" b="1" u="sng" dirty="0" smtClean="0"/>
          </a:p>
          <a:p>
            <a:r>
              <a:rPr lang="en-US" sz="1600" b="1" u="sng" dirty="0" smtClean="0"/>
              <a:t>High Priority Issues</a:t>
            </a:r>
          </a:p>
          <a:p>
            <a:pPr marL="171450" indent="-171450">
              <a:buFont typeface="Arial" panose="020B0604020202020204" pitchFamily="34" charset="0"/>
              <a:buChar char="•"/>
            </a:pPr>
            <a:r>
              <a:rPr lang="en-US" dirty="0" smtClean="0"/>
              <a:t>The Fire Prevention Plan needs to be updated </a:t>
            </a:r>
          </a:p>
          <a:p>
            <a:pPr marL="171450" indent="-171450">
              <a:buFont typeface="Arial" panose="020B0604020202020204" pitchFamily="34" charset="0"/>
              <a:buChar char="•"/>
            </a:pPr>
            <a:r>
              <a:rPr lang="en-US" dirty="0" smtClean="0"/>
              <a:t>The Emergency Action Plan needs to be updated </a:t>
            </a:r>
          </a:p>
          <a:p>
            <a:pPr marL="171450" indent="-171450">
              <a:buFont typeface="Arial" panose="020B0604020202020204" pitchFamily="34" charset="0"/>
              <a:buChar char="•"/>
            </a:pPr>
            <a:r>
              <a:rPr lang="en-US" dirty="0" smtClean="0"/>
              <a:t>Perform Hot Work Safely </a:t>
            </a:r>
          </a:p>
          <a:p>
            <a:pPr marL="171450" indent="-171450">
              <a:buFont typeface="Arial" panose="020B0604020202020204" pitchFamily="34" charset="0"/>
              <a:buChar char="•"/>
            </a:pPr>
            <a:r>
              <a:rPr lang="en-US" dirty="0" smtClean="0"/>
              <a:t>Conduct emergency drills at least annually on all shifts </a:t>
            </a:r>
          </a:p>
          <a:p>
            <a:pPr marL="171450" indent="-171450">
              <a:buFont typeface="Arial" panose="020B0604020202020204" pitchFamily="34" charset="0"/>
              <a:buChar char="•"/>
            </a:pPr>
            <a:r>
              <a:rPr lang="en-US" dirty="0" smtClean="0"/>
              <a:t>Provide proper emergency exit lighting </a:t>
            </a:r>
          </a:p>
          <a:p>
            <a:pPr marL="171450" indent="-171450">
              <a:buFont typeface="Arial" panose="020B0604020202020204" pitchFamily="34" charset="0"/>
              <a:buChar char="•"/>
            </a:pPr>
            <a:r>
              <a:rPr lang="en-US" dirty="0" smtClean="0"/>
              <a:t>Clearly mark street address for emergency responders </a:t>
            </a:r>
          </a:p>
          <a:p>
            <a:pPr marL="171450" indent="-171450">
              <a:buFont typeface="Arial" panose="020B0604020202020204" pitchFamily="34" charset="0"/>
              <a:buChar char="•"/>
            </a:pPr>
            <a:r>
              <a:rPr lang="en-US" dirty="0" smtClean="0"/>
              <a:t>Eliminate housekeeping deficiencies that block access and egress </a:t>
            </a:r>
          </a:p>
          <a:p>
            <a:pPr marL="171450" indent="-171450">
              <a:buFont typeface="Arial" panose="020B0604020202020204" pitchFamily="34" charset="0"/>
              <a:buChar char="•"/>
            </a:pPr>
            <a:r>
              <a:rPr lang="en-US" dirty="0" smtClean="0"/>
              <a:t>Provide Designated Smoking Areas to control smoking </a:t>
            </a:r>
          </a:p>
          <a:p>
            <a:pPr marL="171450" indent="-171450">
              <a:buFont typeface="Arial" panose="020B0604020202020204" pitchFamily="34" charset="0"/>
              <a:buChar char="•"/>
            </a:pPr>
            <a:r>
              <a:rPr lang="en-US" dirty="0" smtClean="0"/>
              <a:t>Provide annual hands-on fire extinguisher training </a:t>
            </a:r>
          </a:p>
          <a:p>
            <a:pPr marL="171450" indent="-171450">
              <a:buFont typeface="Arial" panose="020B0604020202020204" pitchFamily="34" charset="0"/>
              <a:buChar char="•"/>
            </a:pPr>
            <a:r>
              <a:rPr lang="en-US" dirty="0" smtClean="0"/>
              <a:t>Address issues that prevent 9-1-1 calls </a:t>
            </a:r>
          </a:p>
          <a:p>
            <a:pPr marL="171450" indent="-171450">
              <a:buFont typeface="Arial" panose="020B0604020202020204" pitchFamily="34" charset="0"/>
              <a:buChar char="•"/>
            </a:pPr>
            <a:r>
              <a:rPr lang="en-US" dirty="0" smtClean="0"/>
              <a:t>Contact FD for all unexpected fires </a:t>
            </a:r>
          </a:p>
          <a:p>
            <a:pPr marL="171450" indent="-171450">
              <a:buFont typeface="Arial" panose="020B0604020202020204" pitchFamily="34" charset="0"/>
              <a:buChar char="•"/>
            </a:pPr>
            <a:r>
              <a:rPr lang="en-US" dirty="0" smtClean="0"/>
              <a:t>Control process spillage of flammables/combustibles Inspect, test and maintain fire hose systems as required </a:t>
            </a:r>
          </a:p>
          <a:p>
            <a:pPr marL="171450" indent="-171450">
              <a:buFont typeface="Arial" panose="020B0604020202020204" pitchFamily="34" charset="0"/>
              <a:buChar char="•"/>
            </a:pPr>
            <a:r>
              <a:rPr lang="en-US" dirty="0" smtClean="0"/>
              <a:t>Keep exit routes accessible </a:t>
            </a:r>
          </a:p>
          <a:p>
            <a:pPr marL="171450" indent="-171450">
              <a:buFont typeface="Arial" panose="020B0604020202020204" pitchFamily="34" charset="0"/>
              <a:buChar char="•"/>
            </a:pPr>
            <a:r>
              <a:rPr lang="en-US" dirty="0" smtClean="0"/>
              <a:t>Train employees on FPP and EAP annually </a:t>
            </a:r>
          </a:p>
          <a:p>
            <a:pPr marL="171450" indent="-171450">
              <a:buFont typeface="Arial" panose="020B0604020202020204" pitchFamily="34" charset="0"/>
              <a:buChar char="•"/>
            </a:pPr>
            <a:r>
              <a:rPr lang="en-US" dirty="0" smtClean="0"/>
              <a:t>Control process spillage in hydraulic rooms </a:t>
            </a:r>
          </a:p>
          <a:p>
            <a:pPr marL="171450" indent="-171450">
              <a:buFont typeface="Arial" panose="020B0604020202020204" pitchFamily="34" charset="0"/>
              <a:buChar char="•"/>
            </a:pPr>
            <a:r>
              <a:rPr lang="en-US" dirty="0" smtClean="0"/>
              <a:t>Identify access gates with numbers or letters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16</a:t>
            </a:fld>
            <a:endParaRPr lang="en-US"/>
          </a:p>
        </p:txBody>
      </p:sp>
    </p:spTree>
    <p:extLst>
      <p:ext uri="{BB962C8B-B14F-4D97-AF65-F5344CB8AC3E}">
        <p14:creationId xmlns:p14="http://schemas.microsoft.com/office/powerpoint/2010/main" val="983933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u="none" dirty="0" smtClean="0"/>
              <a:t>Discuss with attendees how we came</a:t>
            </a:r>
            <a:r>
              <a:rPr lang="en-US" sz="1600" b="0" u="none" baseline="0" dirty="0" smtClean="0"/>
              <a:t> to these conclusions through analysis in the field with scrap recyclers and MRFs.</a:t>
            </a:r>
            <a:endParaRPr lang="en-US" sz="1600" b="0" u="none" dirty="0" smtClean="0"/>
          </a:p>
          <a:p>
            <a:r>
              <a:rPr lang="en-US" sz="1600" b="0" u="none" dirty="0" smtClean="0"/>
              <a:t>Our </a:t>
            </a:r>
            <a:r>
              <a:rPr lang="en-US" sz="1600" b="0" u="none" dirty="0"/>
              <a:t>study showed….these are issues seen in the field.</a:t>
            </a:r>
          </a:p>
          <a:p>
            <a:endParaRPr lang="en-US" sz="1600" b="1" u="sng" dirty="0"/>
          </a:p>
          <a:p>
            <a:r>
              <a:rPr lang="en-US" sz="1600" b="1" u="sng" dirty="0"/>
              <a:t>High Priority Issues</a:t>
            </a:r>
          </a:p>
          <a:p>
            <a:pPr marL="171450" indent="-171450">
              <a:buFont typeface="Arial" panose="020B0604020202020204" pitchFamily="34" charset="0"/>
              <a:buChar char="•"/>
            </a:pPr>
            <a:r>
              <a:rPr lang="en-US" dirty="0"/>
              <a:t>The Fire Prevention Plan needs to be updated </a:t>
            </a:r>
          </a:p>
          <a:p>
            <a:pPr marL="171450" indent="-171450">
              <a:buFont typeface="Arial" panose="020B0604020202020204" pitchFamily="34" charset="0"/>
              <a:buChar char="•"/>
            </a:pPr>
            <a:r>
              <a:rPr lang="en-US" dirty="0"/>
              <a:t>The Emergency Action Plan needs to be updated </a:t>
            </a:r>
          </a:p>
          <a:p>
            <a:pPr marL="171450" indent="-171450">
              <a:buFont typeface="Arial" panose="020B0604020202020204" pitchFamily="34" charset="0"/>
              <a:buChar char="•"/>
            </a:pPr>
            <a:r>
              <a:rPr lang="en-US" dirty="0"/>
              <a:t>Perform Hot Work Safely </a:t>
            </a:r>
          </a:p>
          <a:p>
            <a:pPr marL="171450" indent="-171450">
              <a:buFont typeface="Arial" panose="020B0604020202020204" pitchFamily="34" charset="0"/>
              <a:buChar char="•"/>
            </a:pPr>
            <a:r>
              <a:rPr lang="en-US" dirty="0"/>
              <a:t>Conduct emergency drills at least annually on all shifts </a:t>
            </a:r>
          </a:p>
          <a:p>
            <a:pPr marL="171450" indent="-171450">
              <a:buFont typeface="Arial" panose="020B0604020202020204" pitchFamily="34" charset="0"/>
              <a:buChar char="•"/>
            </a:pPr>
            <a:r>
              <a:rPr lang="en-US" dirty="0"/>
              <a:t>Provide proper emergency exit lighting </a:t>
            </a:r>
          </a:p>
          <a:p>
            <a:pPr marL="171450" indent="-171450">
              <a:buFont typeface="Arial" panose="020B0604020202020204" pitchFamily="34" charset="0"/>
              <a:buChar char="•"/>
            </a:pPr>
            <a:r>
              <a:rPr lang="en-US" dirty="0"/>
              <a:t>Clearly mark street address for emergency responders </a:t>
            </a:r>
          </a:p>
          <a:p>
            <a:pPr marL="171450" indent="-171450">
              <a:buFont typeface="Arial" panose="020B0604020202020204" pitchFamily="34" charset="0"/>
              <a:buChar char="•"/>
            </a:pPr>
            <a:r>
              <a:rPr lang="en-US" dirty="0"/>
              <a:t>Eliminate housekeeping deficiencies that block access and egress </a:t>
            </a:r>
          </a:p>
          <a:p>
            <a:pPr marL="171450" indent="-171450">
              <a:buFont typeface="Arial" panose="020B0604020202020204" pitchFamily="34" charset="0"/>
              <a:buChar char="•"/>
            </a:pPr>
            <a:r>
              <a:rPr lang="en-US" dirty="0"/>
              <a:t>Provide Designated Smoking Areas to control smoking </a:t>
            </a:r>
          </a:p>
          <a:p>
            <a:pPr marL="171450" indent="-171450">
              <a:buFont typeface="Arial" panose="020B0604020202020204" pitchFamily="34" charset="0"/>
              <a:buChar char="•"/>
            </a:pPr>
            <a:r>
              <a:rPr lang="en-US" dirty="0"/>
              <a:t>Provide annual hands-on fire extinguisher training </a:t>
            </a:r>
          </a:p>
          <a:p>
            <a:pPr marL="171450" indent="-171450">
              <a:buFont typeface="Arial" panose="020B0604020202020204" pitchFamily="34" charset="0"/>
              <a:buChar char="•"/>
            </a:pPr>
            <a:r>
              <a:rPr lang="en-US" dirty="0"/>
              <a:t>Address issues that prevent 9-1-1 calls </a:t>
            </a:r>
          </a:p>
          <a:p>
            <a:pPr marL="171450" indent="-171450">
              <a:buFont typeface="Arial" panose="020B0604020202020204" pitchFamily="34" charset="0"/>
              <a:buChar char="•"/>
            </a:pPr>
            <a:r>
              <a:rPr lang="en-US" dirty="0"/>
              <a:t>Contact FD for all unexpected fires </a:t>
            </a:r>
          </a:p>
          <a:p>
            <a:pPr marL="171450" indent="-171450">
              <a:buFont typeface="Arial" panose="020B0604020202020204" pitchFamily="34" charset="0"/>
              <a:buChar char="•"/>
            </a:pPr>
            <a:r>
              <a:rPr lang="en-US" dirty="0"/>
              <a:t>Control process spillage of flammables/combustibles Inspect, test and maintain fire hose systems as required </a:t>
            </a:r>
          </a:p>
          <a:p>
            <a:pPr marL="171450" indent="-171450">
              <a:buFont typeface="Arial" panose="020B0604020202020204" pitchFamily="34" charset="0"/>
              <a:buChar char="•"/>
            </a:pPr>
            <a:r>
              <a:rPr lang="en-US" dirty="0"/>
              <a:t>Keep exit routes accessible </a:t>
            </a:r>
          </a:p>
          <a:p>
            <a:pPr marL="171450" indent="-171450">
              <a:buFont typeface="Arial" panose="020B0604020202020204" pitchFamily="34" charset="0"/>
              <a:buChar char="•"/>
            </a:pPr>
            <a:r>
              <a:rPr lang="en-US" dirty="0"/>
              <a:t>Train employees on FPP and EAP annually </a:t>
            </a:r>
          </a:p>
          <a:p>
            <a:pPr marL="171450" indent="-171450">
              <a:buFont typeface="Arial" panose="020B0604020202020204" pitchFamily="34" charset="0"/>
              <a:buChar char="•"/>
            </a:pPr>
            <a:r>
              <a:rPr lang="en-US" dirty="0"/>
              <a:t>Control process spillage in hydraulic rooms </a:t>
            </a:r>
          </a:p>
          <a:p>
            <a:pPr marL="171450" indent="-171450">
              <a:buFont typeface="Arial" panose="020B0604020202020204" pitchFamily="34" charset="0"/>
              <a:buChar char="•"/>
            </a:pPr>
            <a:r>
              <a:rPr lang="en-US" dirty="0"/>
              <a:t>Identify access gates with numbers or letters </a:t>
            </a:r>
          </a:p>
        </p:txBody>
      </p:sp>
      <p:sp>
        <p:nvSpPr>
          <p:cNvPr id="4" name="Slide Number Placeholder 3"/>
          <p:cNvSpPr>
            <a:spLocks noGrp="1"/>
          </p:cNvSpPr>
          <p:nvPr>
            <p:ph type="sldNum" sz="quarter" idx="10"/>
          </p:nvPr>
        </p:nvSpPr>
        <p:spPr/>
        <p:txBody>
          <a:bodyPr/>
          <a:lstStyle/>
          <a:p>
            <a:fld id="{E79308E7-5E0A-4C7F-9557-F25207725643}" type="slidenum">
              <a:rPr lang="en-US" smtClean="0"/>
              <a:t>17</a:t>
            </a:fld>
            <a:endParaRPr lang="en-US"/>
          </a:p>
        </p:txBody>
      </p:sp>
    </p:spTree>
    <p:extLst>
      <p:ext uri="{BB962C8B-B14F-4D97-AF65-F5344CB8AC3E}">
        <p14:creationId xmlns:p14="http://schemas.microsoft.com/office/powerpoint/2010/main" val="4091409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u="none" dirty="0" smtClean="0"/>
              <a:t>Discuss with attendees how we came</a:t>
            </a:r>
            <a:r>
              <a:rPr lang="en-US" sz="1600" b="0" u="none" baseline="0" dirty="0" smtClean="0"/>
              <a:t> to these conclusions through analysis in the field with scrap recyclers and MRFs.</a:t>
            </a:r>
            <a:endParaRPr lang="en-US" sz="1600" b="0" u="none" dirty="0" smtClean="0"/>
          </a:p>
          <a:p>
            <a:r>
              <a:rPr lang="en-US" sz="1600" b="0" u="none" dirty="0" smtClean="0"/>
              <a:t>These </a:t>
            </a:r>
            <a:r>
              <a:rPr lang="en-US" sz="1600" b="0" u="none" dirty="0"/>
              <a:t>are areas that you</a:t>
            </a:r>
            <a:r>
              <a:rPr lang="en-US" sz="1600" b="0" u="none" baseline="0" dirty="0"/>
              <a:t> should be looking in to within your FPP, EAP, etc.</a:t>
            </a:r>
            <a:endParaRPr lang="en-US" sz="1600" b="0" u="none" dirty="0"/>
          </a:p>
          <a:p>
            <a:endParaRPr lang="en-US" sz="1600" b="1" u="sng" dirty="0"/>
          </a:p>
          <a:p>
            <a:r>
              <a:rPr lang="en-US" sz="1600" b="1" u="sng" dirty="0"/>
              <a:t>High Priority Issues</a:t>
            </a:r>
          </a:p>
          <a:p>
            <a:pPr marL="171450" indent="-171450">
              <a:buFont typeface="Arial" panose="020B0604020202020204" pitchFamily="34" charset="0"/>
              <a:buChar char="•"/>
            </a:pPr>
            <a:r>
              <a:rPr lang="en-US" dirty="0"/>
              <a:t>The Fire Prevention Plan needs to be updated </a:t>
            </a:r>
          </a:p>
          <a:p>
            <a:pPr marL="171450" indent="-171450">
              <a:buFont typeface="Arial" panose="020B0604020202020204" pitchFamily="34" charset="0"/>
              <a:buChar char="•"/>
            </a:pPr>
            <a:r>
              <a:rPr lang="en-US" dirty="0"/>
              <a:t>The Emergency Action Plan needs to be updated </a:t>
            </a:r>
          </a:p>
          <a:p>
            <a:pPr marL="171450" indent="-171450">
              <a:buFont typeface="Arial" panose="020B0604020202020204" pitchFamily="34" charset="0"/>
              <a:buChar char="•"/>
            </a:pPr>
            <a:r>
              <a:rPr lang="en-US" dirty="0"/>
              <a:t>Perform Hot Work Safely </a:t>
            </a:r>
          </a:p>
          <a:p>
            <a:pPr marL="171450" indent="-171450">
              <a:buFont typeface="Arial" panose="020B0604020202020204" pitchFamily="34" charset="0"/>
              <a:buChar char="•"/>
            </a:pPr>
            <a:r>
              <a:rPr lang="en-US" dirty="0"/>
              <a:t>Conduct emergency drills at least annually on all shifts </a:t>
            </a:r>
          </a:p>
          <a:p>
            <a:pPr marL="171450" indent="-171450">
              <a:buFont typeface="Arial" panose="020B0604020202020204" pitchFamily="34" charset="0"/>
              <a:buChar char="•"/>
            </a:pPr>
            <a:r>
              <a:rPr lang="en-US" dirty="0"/>
              <a:t>Provide proper emergency exit lighting </a:t>
            </a:r>
          </a:p>
          <a:p>
            <a:pPr marL="171450" indent="-171450">
              <a:buFont typeface="Arial" panose="020B0604020202020204" pitchFamily="34" charset="0"/>
              <a:buChar char="•"/>
            </a:pPr>
            <a:r>
              <a:rPr lang="en-US" dirty="0"/>
              <a:t>Clearly mark street address for emergency responders </a:t>
            </a:r>
          </a:p>
          <a:p>
            <a:pPr marL="171450" indent="-171450">
              <a:buFont typeface="Arial" panose="020B0604020202020204" pitchFamily="34" charset="0"/>
              <a:buChar char="•"/>
            </a:pPr>
            <a:r>
              <a:rPr lang="en-US" dirty="0"/>
              <a:t>Eliminate housekeeping deficiencies that block access and egress </a:t>
            </a:r>
          </a:p>
          <a:p>
            <a:pPr marL="171450" indent="-171450">
              <a:buFont typeface="Arial" panose="020B0604020202020204" pitchFamily="34" charset="0"/>
              <a:buChar char="•"/>
            </a:pPr>
            <a:r>
              <a:rPr lang="en-US" dirty="0"/>
              <a:t>Provide Designated Smoking Areas to control smoking </a:t>
            </a:r>
          </a:p>
          <a:p>
            <a:pPr marL="171450" indent="-171450">
              <a:buFont typeface="Arial" panose="020B0604020202020204" pitchFamily="34" charset="0"/>
              <a:buChar char="•"/>
            </a:pPr>
            <a:r>
              <a:rPr lang="en-US" dirty="0"/>
              <a:t>Provide annual hands-on fire extinguisher training </a:t>
            </a:r>
          </a:p>
          <a:p>
            <a:pPr marL="171450" indent="-171450">
              <a:buFont typeface="Arial" panose="020B0604020202020204" pitchFamily="34" charset="0"/>
              <a:buChar char="•"/>
            </a:pPr>
            <a:r>
              <a:rPr lang="en-US" dirty="0"/>
              <a:t>Address issues that prevent 9-1-1 calls </a:t>
            </a:r>
          </a:p>
          <a:p>
            <a:pPr marL="171450" indent="-171450">
              <a:buFont typeface="Arial" panose="020B0604020202020204" pitchFamily="34" charset="0"/>
              <a:buChar char="•"/>
            </a:pPr>
            <a:r>
              <a:rPr lang="en-US" dirty="0"/>
              <a:t>Contact FD for all unexpected fires </a:t>
            </a:r>
          </a:p>
          <a:p>
            <a:pPr marL="171450" indent="-171450">
              <a:buFont typeface="Arial" panose="020B0604020202020204" pitchFamily="34" charset="0"/>
              <a:buChar char="•"/>
            </a:pPr>
            <a:r>
              <a:rPr lang="en-US" dirty="0"/>
              <a:t>Control process spillage of flammables/combustibles Inspect, test and maintain fire hose systems as required </a:t>
            </a:r>
          </a:p>
          <a:p>
            <a:pPr marL="171450" indent="-171450">
              <a:buFont typeface="Arial" panose="020B0604020202020204" pitchFamily="34" charset="0"/>
              <a:buChar char="•"/>
            </a:pPr>
            <a:r>
              <a:rPr lang="en-US" dirty="0"/>
              <a:t>Keep exit routes accessible </a:t>
            </a:r>
          </a:p>
          <a:p>
            <a:pPr marL="171450" indent="-171450">
              <a:buFont typeface="Arial" panose="020B0604020202020204" pitchFamily="34" charset="0"/>
              <a:buChar char="•"/>
            </a:pPr>
            <a:r>
              <a:rPr lang="en-US" dirty="0"/>
              <a:t>Train employees on FPP and EAP annually </a:t>
            </a:r>
          </a:p>
          <a:p>
            <a:pPr marL="171450" indent="-171450">
              <a:buFont typeface="Arial" panose="020B0604020202020204" pitchFamily="34" charset="0"/>
              <a:buChar char="•"/>
            </a:pPr>
            <a:r>
              <a:rPr lang="en-US" dirty="0"/>
              <a:t>Control process spillage in hydraulic rooms </a:t>
            </a:r>
          </a:p>
          <a:p>
            <a:pPr marL="171450" indent="-171450">
              <a:buFont typeface="Arial" panose="020B0604020202020204" pitchFamily="34" charset="0"/>
              <a:buChar char="•"/>
            </a:pPr>
            <a:r>
              <a:rPr lang="en-US" dirty="0"/>
              <a:t>Identify access gates with numbers or letters </a:t>
            </a:r>
          </a:p>
        </p:txBody>
      </p:sp>
      <p:sp>
        <p:nvSpPr>
          <p:cNvPr id="4" name="Slide Number Placeholder 3"/>
          <p:cNvSpPr>
            <a:spLocks noGrp="1"/>
          </p:cNvSpPr>
          <p:nvPr>
            <p:ph type="sldNum" sz="quarter" idx="10"/>
          </p:nvPr>
        </p:nvSpPr>
        <p:spPr/>
        <p:txBody>
          <a:bodyPr/>
          <a:lstStyle/>
          <a:p>
            <a:fld id="{E79308E7-5E0A-4C7F-9557-F25207725643}" type="slidenum">
              <a:rPr lang="en-US" smtClean="0"/>
              <a:t>18</a:t>
            </a:fld>
            <a:endParaRPr lang="en-US"/>
          </a:p>
        </p:txBody>
      </p:sp>
    </p:spTree>
    <p:extLst>
      <p:ext uri="{BB962C8B-B14F-4D97-AF65-F5344CB8AC3E}">
        <p14:creationId xmlns:p14="http://schemas.microsoft.com/office/powerpoint/2010/main" val="4035186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point to discuss employee/employer rights</a:t>
            </a:r>
            <a:r>
              <a:rPr lang="en-US" baseline="0" dirty="0"/>
              <a:t> and responsibilities and whistleblower protection</a:t>
            </a:r>
          </a:p>
          <a:p>
            <a:endParaRPr lang="en-US" baseline="0" dirty="0"/>
          </a:p>
          <a:p>
            <a:r>
              <a:rPr lang="en-US" baseline="0" dirty="0"/>
              <a:t>Whistleblower protection - https://www.whistleblowers.gov/wb_filing_time_limits.html</a:t>
            </a:r>
          </a:p>
          <a:p>
            <a:endParaRPr lang="en-US" baseline="0" dirty="0"/>
          </a:p>
          <a:p>
            <a:r>
              <a:rPr lang="en-US" sz="1200" b="1" i="0" kern="1200" dirty="0">
                <a:solidFill>
                  <a:schemeClr val="tx1"/>
                </a:solidFill>
                <a:effectLst/>
                <a:latin typeface="+mn-lt"/>
                <a:ea typeface="+mn-ea"/>
                <a:cs typeface="+mn-cs"/>
              </a:rPr>
              <a:t>Section 11(c) of the Occupational Safety &amp; Health Act (OSHA). [29 U.S.C. §660(c)]</a:t>
            </a:r>
            <a:r>
              <a:rPr lang="en-US" sz="1200" b="0" i="0" kern="1200" dirty="0">
                <a:solidFill>
                  <a:schemeClr val="tx1"/>
                </a:solidFill>
                <a:effectLst/>
                <a:latin typeface="+mn-lt"/>
                <a:ea typeface="+mn-ea"/>
                <a:cs typeface="+mn-cs"/>
              </a:rPr>
              <a:t> Section 11(c) provides protection for employees who exercise a variety of rights guaranteed under the Act, such as filing a safety and health complaint with OSHA, participating in an inspection, etc.</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Employees have 30 days to file in the event of these adverse actions of employers.</a:t>
            </a:r>
            <a:endParaRPr lang="en-US" baseline="0" dirty="0"/>
          </a:p>
          <a:p>
            <a:endParaRPr lang="en-US" baseline="0" dirty="0"/>
          </a:p>
          <a:p>
            <a:r>
              <a:rPr lang="en-US" sz="1200" b="0" i="0" kern="1200" cap="all" dirty="0">
                <a:solidFill>
                  <a:schemeClr val="tx1"/>
                </a:solidFill>
                <a:effectLst/>
                <a:latin typeface="+mn-lt"/>
                <a:ea typeface="+mn-ea"/>
                <a:cs typeface="+mn-cs"/>
              </a:rPr>
              <a:t>PROTECTION FROM WORKPLACE RETALIATION</a:t>
            </a:r>
          </a:p>
          <a:p>
            <a:r>
              <a:rPr lang="en-US" sz="1200" b="0" i="0" kern="1200" dirty="0">
                <a:solidFill>
                  <a:schemeClr val="tx1"/>
                </a:solidFill>
                <a:effectLst/>
                <a:latin typeface="+mn-lt"/>
                <a:ea typeface="+mn-ea"/>
                <a:cs typeface="+mn-cs"/>
              </a:rPr>
              <a:t>Protection from workplace retaliation means that an employer cannot take an "adverse action" against workers, such as: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Firing or laying off</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Blacklisting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Demoting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Denying overtime or promotion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Disciplining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Denial of benefits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Failure to hire or rehire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Intimidation/harassment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Making threats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Reassignment affecting prospects for promotion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Reducing pay or hours</a:t>
            </a:r>
          </a:p>
          <a:p>
            <a:endParaRPr lang="en-US" dirty="0"/>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811885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point to discuss employee/employer rights</a:t>
            </a:r>
            <a:r>
              <a:rPr lang="en-US" baseline="0" dirty="0"/>
              <a:t> and responsibilities and whistleblower protection</a:t>
            </a:r>
          </a:p>
          <a:p>
            <a:endParaRPr lang="en-US" baseline="0" dirty="0"/>
          </a:p>
          <a:p>
            <a:r>
              <a:rPr lang="en-US" baseline="0" dirty="0"/>
              <a:t>Whistleblower protection - https://www.whistleblowers.gov/wb_filing_time_limits.html</a:t>
            </a:r>
          </a:p>
          <a:p>
            <a:endParaRPr lang="en-US" baseline="0" dirty="0"/>
          </a:p>
          <a:p>
            <a:r>
              <a:rPr lang="en-US" sz="1200" b="1" i="0" kern="1200" dirty="0">
                <a:solidFill>
                  <a:schemeClr val="tx1"/>
                </a:solidFill>
                <a:effectLst/>
                <a:latin typeface="+mn-lt"/>
                <a:ea typeface="+mn-ea"/>
                <a:cs typeface="+mn-cs"/>
              </a:rPr>
              <a:t>Section 11(c) of the Occupational Safety &amp; Health Act (OSHA). [29 U.S.C. §660(c)]</a:t>
            </a:r>
            <a:r>
              <a:rPr lang="en-US" sz="1200" b="0" i="0" kern="1200" dirty="0">
                <a:solidFill>
                  <a:schemeClr val="tx1"/>
                </a:solidFill>
                <a:effectLst/>
                <a:latin typeface="+mn-lt"/>
                <a:ea typeface="+mn-ea"/>
                <a:cs typeface="+mn-cs"/>
              </a:rPr>
              <a:t> Section 11(c) provides protection for employees who exercise a variety of rights guaranteed under the Act, such as filing a safety and health complaint with OSHA, participating in an inspection, etc.</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Employees have 30 days to file in the event of these adverse actions of employers.</a:t>
            </a:r>
            <a:endParaRPr lang="en-US" baseline="0" dirty="0"/>
          </a:p>
          <a:p>
            <a:endParaRPr lang="en-US" baseline="0" dirty="0"/>
          </a:p>
          <a:p>
            <a:r>
              <a:rPr lang="en-US" sz="1200" b="0" i="0" kern="1200" cap="all" dirty="0">
                <a:solidFill>
                  <a:schemeClr val="tx1"/>
                </a:solidFill>
                <a:effectLst/>
                <a:latin typeface="+mn-lt"/>
                <a:ea typeface="+mn-ea"/>
                <a:cs typeface="+mn-cs"/>
              </a:rPr>
              <a:t>PROTECTION FROM WORKPLACE RETALIATION</a:t>
            </a:r>
          </a:p>
          <a:p>
            <a:r>
              <a:rPr lang="en-US" sz="1200" b="0" i="0" kern="1200" dirty="0">
                <a:solidFill>
                  <a:schemeClr val="tx1"/>
                </a:solidFill>
                <a:effectLst/>
                <a:latin typeface="+mn-lt"/>
                <a:ea typeface="+mn-ea"/>
                <a:cs typeface="+mn-cs"/>
              </a:rPr>
              <a:t>Protection from workplace retaliation means that an employer cannot take an "adverse action" against workers, such as: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Firing or laying off</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Blacklisting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Demoting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Denying overtime or promotion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Disciplining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Denial of benefits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Failure to hire or rehire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Intimidation/harassment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Making threats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Reassignment affecting prospects for promotion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Reducing pay or hours</a:t>
            </a:r>
          </a:p>
          <a:p>
            <a:endParaRPr lang="en-US" dirty="0"/>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26210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on this briefly at</a:t>
            </a:r>
            <a:r>
              <a:rPr lang="en-US" baseline="0" dirty="0"/>
              <a:t> the beginning of the presentation. Be sure to remind all attendees that it is their responsibility to know and understand all requirements and regulations that pertain to their operations.</a:t>
            </a:r>
            <a:endParaRPr lang="en-US" dirty="0"/>
          </a:p>
        </p:txBody>
      </p:sp>
      <p:sp>
        <p:nvSpPr>
          <p:cNvPr id="4" name="Slide Number Placeholder 3"/>
          <p:cNvSpPr>
            <a:spLocks noGrp="1"/>
          </p:cNvSpPr>
          <p:nvPr>
            <p:ph type="sldNum" sz="quarter" idx="10"/>
          </p:nvPr>
        </p:nvSpPr>
        <p:spPr/>
        <p:txBody>
          <a:bodyPr/>
          <a:lstStyle/>
          <a:p>
            <a:fld id="{F8812B02-5A0F-4134-8D95-42E551F2FB7D}" type="slidenum">
              <a:rPr lang="en-GB" smtClean="0"/>
              <a:t>2</a:t>
            </a:fld>
            <a:endParaRPr lang="en-GB"/>
          </a:p>
        </p:txBody>
      </p:sp>
    </p:spTree>
    <p:extLst>
      <p:ext uri="{BB962C8B-B14F-4D97-AF65-F5344CB8AC3E}">
        <p14:creationId xmlns:p14="http://schemas.microsoft.com/office/powerpoint/2010/main" val="282481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OSHA’s mission</a:t>
            </a:r>
          </a:p>
          <a:p>
            <a:pPr marL="285750" indent="-285750">
              <a:spcBef>
                <a:spcPct val="20000"/>
              </a:spcBef>
              <a:buSzPct val="90000"/>
              <a:buFont typeface="Arial" panose="020B0604020202020204" pitchFamily="34" charset="0"/>
              <a:buChar char="•"/>
              <a:defRPr/>
            </a:pPr>
            <a:r>
              <a:rPr lang="en-US" altLang="en-US" sz="1200" kern="0" dirty="0">
                <a:solidFill>
                  <a:prstClr val="black"/>
                </a:solidFill>
                <a:cs typeface="Arial" panose="020B0604020202020204" pitchFamily="34" charset="0"/>
              </a:rPr>
              <a:t>Assure safe and healthful workplaces, and preserve human resources</a:t>
            </a:r>
          </a:p>
          <a:p>
            <a:pPr marL="285750" indent="-285750">
              <a:spcBef>
                <a:spcPct val="20000"/>
              </a:spcBef>
              <a:buSzPct val="90000"/>
              <a:buFont typeface="Arial" panose="020B0604020202020204" pitchFamily="34" charset="0"/>
              <a:buChar char="•"/>
              <a:defRPr/>
            </a:pPr>
            <a:endParaRPr lang="en-US" altLang="en-US" sz="1200" kern="0" dirty="0">
              <a:solidFill>
                <a:prstClr val="black"/>
              </a:solidFill>
              <a:cs typeface="Arial" panose="020B0604020202020204" pitchFamily="34" charset="0"/>
            </a:endParaRPr>
          </a:p>
          <a:p>
            <a:pPr marL="285750" indent="-285750">
              <a:spcBef>
                <a:spcPct val="20000"/>
              </a:spcBef>
              <a:buSzPct val="90000"/>
              <a:buFont typeface="Arial" panose="020B0604020202020204" pitchFamily="34" charset="0"/>
              <a:buChar char="•"/>
              <a:defRPr/>
            </a:pPr>
            <a:r>
              <a:rPr lang="en-US" altLang="en-US" sz="1200" kern="0" dirty="0">
                <a:solidFill>
                  <a:prstClr val="black"/>
                </a:solidFill>
                <a:cs typeface="Arial" panose="020B0604020202020204" pitchFamily="34" charset="0"/>
              </a:rPr>
              <a:t>Establish training programs</a:t>
            </a:r>
          </a:p>
          <a:p>
            <a:pPr marL="285750" indent="-285750">
              <a:spcBef>
                <a:spcPct val="20000"/>
              </a:spcBef>
              <a:buSzPct val="90000"/>
              <a:buFont typeface="Arial" panose="020B0604020202020204" pitchFamily="34" charset="0"/>
              <a:buChar char="•"/>
              <a:defRPr/>
            </a:pPr>
            <a:endParaRPr lang="en-US" altLang="en-US" sz="1200" kern="0" dirty="0">
              <a:solidFill>
                <a:prstClr val="black"/>
              </a:solidFill>
              <a:cs typeface="Arial" panose="020B0604020202020204" pitchFamily="34" charset="0"/>
            </a:endParaRPr>
          </a:p>
          <a:p>
            <a:pPr marL="285750" indent="-285750">
              <a:spcBef>
                <a:spcPct val="20000"/>
              </a:spcBef>
              <a:buSzPct val="90000"/>
              <a:buFont typeface="Arial" panose="020B0604020202020204" pitchFamily="34" charset="0"/>
              <a:buChar char="•"/>
              <a:defRPr/>
            </a:pPr>
            <a:r>
              <a:rPr lang="en-US" altLang="en-US" sz="1200" kern="0" dirty="0">
                <a:solidFill>
                  <a:prstClr val="black"/>
                </a:solidFill>
                <a:cs typeface="Arial" panose="020B0604020202020204" pitchFamily="34" charset="0"/>
              </a:rPr>
              <a:t>Develop mandatory job safety and health standards and enforce them effectively</a:t>
            </a:r>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193669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the right to speak up. It is illegal for your employer to fire your contacting OSHA. Have an open dialog with your supervisor and management</a:t>
            </a:r>
            <a:r>
              <a:rPr lang="en-US" baseline="0" dirty="0"/>
              <a:t> team to discuss any safety issues.</a:t>
            </a:r>
            <a:endParaRPr lang="en-US" dirty="0"/>
          </a:p>
          <a:p>
            <a:endParaRPr lang="en-US" dirty="0"/>
          </a:p>
          <a:p>
            <a:r>
              <a:rPr lang="en-US" dirty="0"/>
              <a:t>The </a:t>
            </a:r>
            <a:r>
              <a:rPr lang="en-US" i="1" dirty="0"/>
              <a:t>Occupational Safety and Health Act of 1970</a:t>
            </a:r>
            <a:r>
              <a:rPr lang="en-US" dirty="0"/>
              <a:t> gives employees and their representatives the right to file a complaint and request an OSHA inspection of their workplace if they believe there is a serious hazard or their employer is not following OSHA standards. Workers do not have to know whether a specific OSHA standard has been violated in order to file a complaint. </a:t>
            </a:r>
            <a:r>
              <a:rPr lang="en-US" b="1" dirty="0"/>
              <a:t>The complaint should be filed as soon as possible after noticing the hazard or lack of compliance because OSHA citations may only be issued for violations that currently exist or existed in the past 6 months.</a:t>
            </a:r>
            <a:endParaRPr lang="en-US" dirty="0"/>
          </a:p>
          <a:p>
            <a:endParaRPr lang="en-US" dirty="0"/>
          </a:p>
          <a:p>
            <a:r>
              <a:rPr lang="en-US" dirty="0"/>
              <a:t>Complaints from workers or their representatives are taken seriously by OSHA. </a:t>
            </a:r>
            <a:r>
              <a:rPr lang="en-US" b="1" dirty="0"/>
              <a:t>OSHA will keep your information confidential.</a:t>
            </a:r>
            <a:endParaRPr lang="en-US" dirty="0"/>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711248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381000" y="685800"/>
            <a:ext cx="6096000" cy="3429000"/>
          </a:xfrm>
          <a:ln/>
        </p:spPr>
      </p:sp>
      <p:sp>
        <p:nvSpPr>
          <p:cNvPr id="191491" name="Notes Placeholder 2"/>
          <p:cNvSpPr>
            <a:spLocks noGrp="1"/>
          </p:cNvSpPr>
          <p:nvPr>
            <p:ph type="body" idx="1"/>
          </p:nvPr>
        </p:nvSpPr>
        <p:spPr>
          <a:noFill/>
        </p:spPr>
        <p:txBody>
          <a:bodyPr/>
          <a:lstStyle/>
          <a:p>
            <a:r>
              <a:rPr lang="en-US" altLang="en-US" b="0" dirty="0"/>
              <a:t>Where to find the information. Discuss some of the points regarding</a:t>
            </a:r>
            <a:r>
              <a:rPr lang="en-US" altLang="en-US" b="0" baseline="0" dirty="0"/>
              <a:t> the formation and need for these regulations.</a:t>
            </a:r>
          </a:p>
          <a:p>
            <a:endParaRPr lang="en-US" altLang="en-US" b="0" baseline="0" dirty="0"/>
          </a:p>
          <a:p>
            <a:r>
              <a:rPr lang="en-US" altLang="en-US" b="0" baseline="0" dirty="0"/>
              <a:t>Go over what 1910 &amp; 29CFR represent – General Industry, Title 29 Code of Federal Regulations (CFR)</a:t>
            </a:r>
          </a:p>
          <a:p>
            <a:endParaRPr lang="en-US" altLang="en-US" b="0" baseline="0" dirty="0"/>
          </a:p>
          <a:p>
            <a:r>
              <a:rPr lang="en-US" altLang="en-US" b="0" baseline="0" dirty="0"/>
              <a:t>Discuss the importance of these regulations and how they have been in place since the early 1970’s.</a:t>
            </a:r>
            <a:endParaRPr lang="en-US" altLang="en-US" b="0" dirty="0"/>
          </a:p>
        </p:txBody>
      </p:sp>
      <p:sp>
        <p:nvSpPr>
          <p:cNvPr id="191492" name="Slide Number Placehold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86B2C14-1F5F-4DB6-82C3-80A8B9D9BC72}" type="slidenum">
              <a:rPr lang="en-US" altLang="en-US" sz="1200" smtClean="0">
                <a:solidFill>
                  <a:srgbClr val="000000"/>
                </a:solidFill>
              </a:rPr>
              <a:pPr/>
              <a:t>24</a:t>
            </a:fld>
            <a:endParaRPr lang="en-US" altLang="en-US" sz="1200" dirty="0">
              <a:solidFill>
                <a:srgbClr val="000000"/>
              </a:solidFill>
            </a:endParaRPr>
          </a:p>
        </p:txBody>
      </p:sp>
    </p:spTree>
    <p:extLst>
      <p:ext uri="{BB962C8B-B14F-4D97-AF65-F5344CB8AC3E}">
        <p14:creationId xmlns:p14="http://schemas.microsoft.com/office/powerpoint/2010/main" val="3039114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600" b="1" dirty="0"/>
              <a:t>Issues related to fire safety and prevention</a:t>
            </a:r>
          </a:p>
          <a:p>
            <a:pPr lvl="1"/>
            <a:r>
              <a:rPr lang="en-US" sz="3200" dirty="0"/>
              <a:t>Exit Routes and Emergency Planning (Subpart E)</a:t>
            </a:r>
          </a:p>
          <a:p>
            <a:pPr marL="1371600" lvl="2" indent="-457200">
              <a:buFont typeface="Arial" panose="020B0604020202020204" pitchFamily="34" charset="0"/>
              <a:buChar char="•"/>
            </a:pPr>
            <a:r>
              <a:rPr lang="en-US" sz="3200" dirty="0"/>
              <a:t>Exit routes - https://www.osha.gov/laws-regs/regulations/standardnumber/1910/1910.37</a:t>
            </a:r>
          </a:p>
          <a:p>
            <a:pPr marL="1371600" lvl="2" indent="-457200">
              <a:buFont typeface="Arial" panose="020B0604020202020204" pitchFamily="34" charset="0"/>
              <a:buChar char="•"/>
            </a:pPr>
            <a:r>
              <a:rPr lang="en-US" sz="2800" dirty="0"/>
              <a:t>Emergency action plans - https://www.osha.gov/laws-regs/regulations/standardnumber/1910/1910.38</a:t>
            </a:r>
          </a:p>
          <a:p>
            <a:pPr marL="1371600" lvl="2" indent="-457200">
              <a:buFont typeface="Arial" panose="020B0604020202020204" pitchFamily="34" charset="0"/>
              <a:buChar char="•"/>
            </a:pPr>
            <a:r>
              <a:rPr lang="en-US" sz="2800" dirty="0"/>
              <a:t>Fire prevention plans - https://www.osha.gov/laws-regs/regulations/standardnumber/1910/1910.39</a:t>
            </a:r>
          </a:p>
          <a:p>
            <a:pPr lvl="1"/>
            <a:r>
              <a:rPr lang="en-US" sz="3200" dirty="0"/>
              <a:t>Hazardous Materials (Subpart H)</a:t>
            </a:r>
          </a:p>
          <a:p>
            <a:pPr marL="1371600" lvl="2" indent="-457200">
              <a:buFont typeface="Arial" panose="020B0604020202020204" pitchFamily="34" charset="0"/>
              <a:buChar char="•"/>
            </a:pPr>
            <a:r>
              <a:rPr lang="en-US" sz="2800" dirty="0"/>
              <a:t>Compressed gasses - https://www.osha.gov/laws-regs/regulations/standardnumber/1910/1910.101</a:t>
            </a:r>
          </a:p>
          <a:p>
            <a:pPr marL="1371600" lvl="2" indent="-457200">
              <a:buFont typeface="Arial" panose="020B0604020202020204" pitchFamily="34" charset="0"/>
              <a:buChar char="•"/>
            </a:pPr>
            <a:r>
              <a:rPr lang="en-US" sz="2800" dirty="0"/>
              <a:t>Flammable liquids - https://www.osha.gov/laws-regs/regulations/standardnumber/1910/1910.106</a:t>
            </a:r>
          </a:p>
          <a:p>
            <a:pPr marL="914400" lvl="2" indent="0">
              <a:buFont typeface="Arial" panose="020B0604020202020204" pitchFamily="34" charset="0"/>
              <a:buNone/>
            </a:pPr>
            <a:endParaRPr lang="en-US" sz="2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26</a:t>
            </a:fld>
            <a:endParaRPr lang="en-US"/>
          </a:p>
        </p:txBody>
      </p:sp>
    </p:spTree>
    <p:extLst>
      <p:ext uri="{BB962C8B-B14F-4D97-AF65-F5344CB8AC3E}">
        <p14:creationId xmlns:p14="http://schemas.microsoft.com/office/powerpoint/2010/main" val="2518539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600" b="1" dirty="0"/>
              <a:t>Issues related to fire safety and prevention - </a:t>
            </a:r>
            <a:r>
              <a:rPr lang="en-US" sz="3600" b="0" dirty="0"/>
              <a:t>https://www.osha.gov/fire-safety/standards </a:t>
            </a:r>
          </a:p>
          <a:p>
            <a:pPr lvl="1"/>
            <a:r>
              <a:rPr lang="en-US" sz="3600" b="1" dirty="0"/>
              <a:t>	</a:t>
            </a:r>
            <a:r>
              <a:rPr lang="en-US" sz="3200" dirty="0"/>
              <a:t>Fire Protection (Subpart L) https://www.osha.gov/laws-regs/regulations/standardnumber/1910/1910.155 </a:t>
            </a:r>
          </a:p>
          <a:p>
            <a:pPr marL="1371600" lvl="2" indent="-457200">
              <a:buFont typeface="Arial" panose="020B0604020202020204" pitchFamily="34" charset="0"/>
              <a:buChar char="•"/>
            </a:pPr>
            <a:r>
              <a:rPr lang="en-US" sz="2800" dirty="0"/>
              <a:t>Fire brigades – https://www.osha.gov/laws-regs/regulations/standardnumber/1910/1910.156</a:t>
            </a:r>
          </a:p>
          <a:p>
            <a:pPr marL="1371600" lvl="2" indent="-457200">
              <a:buFont typeface="Arial" panose="020B0604020202020204" pitchFamily="34" charset="0"/>
              <a:buChar char="•"/>
            </a:pPr>
            <a:r>
              <a:rPr lang="en-US" sz="2800" dirty="0"/>
              <a:t>Portable fire extinguishers - https://www.osha.gov/laws-regs/regulations/standardnumber/1910/1910.157</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Fire suppression systems - </a:t>
            </a:r>
            <a:r>
              <a:rPr lang="en-US" sz="2800" b="0" dirty="0"/>
              <a:t>https://www.osha.gov/fire-safety/standards (standpipe</a:t>
            </a:r>
            <a:r>
              <a:rPr lang="en-US" sz="2800" b="0" baseline="0" dirty="0"/>
              <a:t> and hose systems, automatic sprinkler systems, (fixed extinguishing systems, general, dry chemical, gaseous agent, water spray and foam)</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baseline="0" dirty="0"/>
              <a:t>Fire detection systems - https://www.osha.gov/laws-regs/regulations/standardnumber/1910/1910.164</a:t>
            </a:r>
            <a:endParaRPr lang="en-US" sz="2800" dirty="0"/>
          </a:p>
          <a:p>
            <a:pPr marL="1371600" lvl="2" indent="-457200">
              <a:buFont typeface="Arial" panose="020B0604020202020204" pitchFamily="34" charset="0"/>
              <a:buChar char="•"/>
            </a:pPr>
            <a:r>
              <a:rPr lang="en-US" sz="2800" dirty="0"/>
              <a:t>Employee</a:t>
            </a:r>
            <a:r>
              <a:rPr lang="en-US" sz="2800" baseline="0" dirty="0"/>
              <a:t> a</a:t>
            </a:r>
            <a:r>
              <a:rPr lang="en-US" sz="2800" dirty="0"/>
              <a:t>larm systems - https://www.osha.gov/laws-regs/regulations/standardnumber/1910/1910.165 </a:t>
            </a:r>
            <a:endParaRPr lang="en-US" sz="3600" dirty="0"/>
          </a:p>
          <a:p>
            <a:endParaRPr lang="en-US" sz="1200" dirty="0"/>
          </a:p>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27</a:t>
            </a:fld>
            <a:endParaRPr lang="en-US"/>
          </a:p>
        </p:txBody>
      </p:sp>
    </p:spTree>
    <p:extLst>
      <p:ext uri="{BB962C8B-B14F-4D97-AF65-F5344CB8AC3E}">
        <p14:creationId xmlns:p14="http://schemas.microsoft.com/office/powerpoint/2010/main" val="3962340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600" b="1" dirty="0"/>
              <a:t>Issues related to fire safety and prevention - </a:t>
            </a:r>
            <a:r>
              <a:rPr lang="en-US" sz="3600" b="0" dirty="0"/>
              <a:t>https://www.osha.gov/fire-safety/standards </a:t>
            </a:r>
          </a:p>
          <a:p>
            <a:pPr lvl="1"/>
            <a:r>
              <a:rPr lang="en-US" sz="3600" b="1" dirty="0"/>
              <a:t>	</a:t>
            </a:r>
            <a:r>
              <a:rPr lang="en-US" sz="3200" dirty="0"/>
              <a:t>Fire Protection (Subpart L) https://www.osha.gov/laws-regs/regulations/standardnumber/1910/1910.155 </a:t>
            </a:r>
          </a:p>
          <a:p>
            <a:pPr marL="1371600" lvl="2" indent="-457200">
              <a:buFont typeface="Arial" panose="020B0604020202020204" pitchFamily="34" charset="0"/>
              <a:buChar char="•"/>
            </a:pPr>
            <a:r>
              <a:rPr lang="en-US" sz="2800" dirty="0"/>
              <a:t>Fire brigades – https://www.osha.gov/laws-regs/regulations/standardnumber/1910/1910.156</a:t>
            </a:r>
          </a:p>
          <a:p>
            <a:pPr marL="1371600" lvl="2" indent="-457200">
              <a:buFont typeface="Arial" panose="020B0604020202020204" pitchFamily="34" charset="0"/>
              <a:buChar char="•"/>
            </a:pPr>
            <a:r>
              <a:rPr lang="en-US" sz="2800" dirty="0"/>
              <a:t>Portable fire extinguishers - https://www.osha.gov/laws-regs/regulations/standardnumber/1910/1910.157</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Fire suppression systems - </a:t>
            </a:r>
            <a:r>
              <a:rPr lang="en-US" sz="2800" b="0" dirty="0"/>
              <a:t>https://www.osha.gov/fire-safety/standards (standpipe</a:t>
            </a:r>
            <a:r>
              <a:rPr lang="en-US" sz="2800" b="0" baseline="0" dirty="0"/>
              <a:t> and hose systems, automatic sprinkler systems, (fixed extinguishing systems, general, dry chemical, gaseous agent, water spray and foam)</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baseline="0" dirty="0"/>
              <a:t>Fire detection systems - https://www.osha.gov/laws-regs/regulations/standardnumber/1910/1910.164</a:t>
            </a:r>
            <a:endParaRPr lang="en-US" sz="2800" dirty="0"/>
          </a:p>
          <a:p>
            <a:pPr marL="1371600" lvl="2" indent="-457200">
              <a:buFont typeface="Arial" panose="020B0604020202020204" pitchFamily="34" charset="0"/>
              <a:buChar char="•"/>
            </a:pPr>
            <a:r>
              <a:rPr lang="en-US" sz="2800" dirty="0"/>
              <a:t>Employee</a:t>
            </a:r>
            <a:r>
              <a:rPr lang="en-US" sz="2800" baseline="0" dirty="0"/>
              <a:t> a</a:t>
            </a:r>
            <a:r>
              <a:rPr lang="en-US" sz="2800" dirty="0"/>
              <a:t>larm systems - https://www.osha.gov/laws-regs/regulations/standardnumber/1910/1910.165 </a:t>
            </a:r>
            <a:endParaRPr lang="en-US" sz="3600" dirty="0"/>
          </a:p>
          <a:p>
            <a:endParaRPr lang="en-US" sz="1200" dirty="0"/>
          </a:p>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28</a:t>
            </a:fld>
            <a:endParaRPr lang="en-US"/>
          </a:p>
        </p:txBody>
      </p:sp>
    </p:spTree>
    <p:extLst>
      <p:ext uri="{BB962C8B-B14F-4D97-AF65-F5344CB8AC3E}">
        <p14:creationId xmlns:p14="http://schemas.microsoft.com/office/powerpoint/2010/main" val="1609631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200" dirty="0"/>
              <a:t>Exit Routes and Emergency Planning (Subpart E)</a:t>
            </a:r>
          </a:p>
          <a:p>
            <a:pPr marL="1371600" lvl="2" indent="-457200">
              <a:buFont typeface="Arial" panose="020B0604020202020204" pitchFamily="34" charset="0"/>
              <a:buChar char="•"/>
            </a:pPr>
            <a:r>
              <a:rPr lang="en-US" sz="3200" dirty="0"/>
              <a:t>Exit routes - https://www.osha.gov/laws-regs/regulations/standardnumber/1910/1910.37</a:t>
            </a:r>
          </a:p>
          <a:p>
            <a:pPr marL="1371600" lvl="2" indent="-457200">
              <a:buFont typeface="Arial" panose="020B0604020202020204" pitchFamily="34" charset="0"/>
              <a:buChar char="•"/>
            </a:pPr>
            <a:r>
              <a:rPr lang="en-US" sz="2800" dirty="0"/>
              <a:t>Emergency action plans - https://www.osha.gov/laws-regs/regulations/standardnumber/1910/1910.38</a:t>
            </a:r>
          </a:p>
          <a:p>
            <a:pPr marL="1371600" lvl="2" indent="-457200">
              <a:buFont typeface="Arial" panose="020B0604020202020204" pitchFamily="34" charset="0"/>
              <a:buChar char="•"/>
            </a:pPr>
            <a:r>
              <a:rPr lang="en-US" sz="2800" b="1" u="sng" dirty="0"/>
              <a:t>Fire prevention plans - https://www.osha.gov/laws-regs/regulations/standardnumber/1910/1910.39</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29</a:t>
            </a:fld>
            <a:endParaRPr lang="en-US"/>
          </a:p>
        </p:txBody>
      </p:sp>
    </p:spTree>
    <p:extLst>
      <p:ext uri="{BB962C8B-B14F-4D97-AF65-F5344CB8AC3E}">
        <p14:creationId xmlns:p14="http://schemas.microsoft.com/office/powerpoint/2010/main" val="1279326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Part Number: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1910</a:t>
            </a:r>
          </a:p>
          <a:p>
            <a:r>
              <a:rPr lang="en-US" sz="1200" b="1" i="0" kern="1200" dirty="0" smtClean="0">
                <a:solidFill>
                  <a:schemeClr val="tx1"/>
                </a:solidFill>
                <a:effectLst/>
                <a:latin typeface="+mn-lt"/>
                <a:ea typeface="+mn-ea"/>
                <a:cs typeface="+mn-cs"/>
              </a:rPr>
              <a:t>Part Number Title: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Occupational Safety and Health Standards</a:t>
            </a:r>
          </a:p>
          <a:p>
            <a:r>
              <a:rPr lang="en-US" sz="1200" b="1" i="0" kern="1200" dirty="0" smtClean="0">
                <a:solidFill>
                  <a:schemeClr val="tx1"/>
                </a:solidFill>
                <a:effectLst/>
                <a:latin typeface="+mn-lt"/>
                <a:ea typeface="+mn-ea"/>
                <a:cs typeface="+mn-cs"/>
              </a:rPr>
              <a:t>Subpart: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1910 Subpart E</a:t>
            </a:r>
          </a:p>
          <a:p>
            <a:r>
              <a:rPr lang="en-US" sz="1200" b="1" i="0" kern="1200" dirty="0" smtClean="0">
                <a:solidFill>
                  <a:schemeClr val="tx1"/>
                </a:solidFill>
                <a:effectLst/>
                <a:latin typeface="+mn-lt"/>
                <a:ea typeface="+mn-ea"/>
                <a:cs typeface="+mn-cs"/>
              </a:rPr>
              <a:t>Subpart Title: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Exit Routes and Emergency Planning</a:t>
            </a:r>
          </a:p>
          <a:p>
            <a:r>
              <a:rPr lang="en-US" sz="1200" b="1" i="0" kern="1200" dirty="0" smtClean="0">
                <a:solidFill>
                  <a:schemeClr val="tx1"/>
                </a:solidFill>
                <a:effectLst/>
                <a:latin typeface="+mn-lt"/>
                <a:ea typeface="+mn-ea"/>
                <a:cs typeface="+mn-cs"/>
              </a:rPr>
              <a:t>Standard Number:</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3"/>
              </a:rPr>
              <a:t>1910.39</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Title: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Fire prevention plans.</a:t>
            </a:r>
          </a:p>
          <a:p>
            <a:r>
              <a:rPr lang="en-US" sz="1200" b="1" i="0" kern="1200" dirty="0" smtClean="0">
                <a:solidFill>
                  <a:schemeClr val="tx1"/>
                </a:solidFill>
                <a:effectLst/>
                <a:latin typeface="+mn-lt"/>
                <a:ea typeface="+mn-ea"/>
                <a:cs typeface="+mn-cs"/>
              </a:rPr>
              <a:t>GPO Source:</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4"/>
              </a:rPr>
              <a:t>e-CFR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1910.39(a)</a:t>
            </a:r>
            <a:r>
              <a:rPr lang="en-US" sz="1200" b="1" i="1" kern="1200" dirty="0" smtClean="0">
                <a:solidFill>
                  <a:schemeClr val="tx1"/>
                </a:solidFill>
                <a:effectLst/>
                <a:latin typeface="+mn-lt"/>
                <a:ea typeface="+mn-ea"/>
                <a:cs typeface="+mn-cs"/>
              </a:rPr>
              <a:t>Application.</a:t>
            </a:r>
            <a:r>
              <a:rPr lang="en-US" sz="1200" b="0" i="0" kern="1200" dirty="0" smtClean="0">
                <a:solidFill>
                  <a:schemeClr val="tx1"/>
                </a:solidFill>
                <a:effectLst/>
                <a:latin typeface="+mn-lt"/>
                <a:ea typeface="+mn-ea"/>
                <a:cs typeface="+mn-cs"/>
              </a:rPr>
              <a:t> An employer must have a fire prevention plan when an OSHA standard in this part requires one. The requirements in this section apply to each such fire prevention plan.</a:t>
            </a:r>
          </a:p>
          <a:p>
            <a:r>
              <a:rPr lang="en-US" sz="1200" b="0" i="0" u="none" strike="noStrike" kern="1200" dirty="0" smtClean="0">
                <a:solidFill>
                  <a:schemeClr val="tx1"/>
                </a:solidFill>
                <a:effectLst/>
                <a:latin typeface="+mn-lt"/>
                <a:ea typeface="+mn-ea"/>
                <a:cs typeface="+mn-cs"/>
                <a:hlinkClick r:id="rId5"/>
              </a:rPr>
              <a:t>1910.39(b)</a:t>
            </a:r>
            <a:r>
              <a:rPr lang="en-US" sz="1200" b="1" i="1" kern="1200" dirty="0" smtClean="0">
                <a:solidFill>
                  <a:schemeClr val="tx1"/>
                </a:solidFill>
                <a:effectLst/>
                <a:latin typeface="+mn-lt"/>
                <a:ea typeface="+mn-ea"/>
                <a:cs typeface="+mn-cs"/>
              </a:rPr>
              <a:t>Written and oral fire prevention plans.</a:t>
            </a:r>
            <a:r>
              <a:rPr lang="en-US" sz="1200" b="0" i="0" kern="1200" dirty="0" smtClean="0">
                <a:solidFill>
                  <a:schemeClr val="tx1"/>
                </a:solidFill>
                <a:effectLst/>
                <a:latin typeface="+mn-lt"/>
                <a:ea typeface="+mn-ea"/>
                <a:cs typeface="+mn-cs"/>
              </a:rPr>
              <a:t> A fire prevention plan must be in writing, be kept in the workplace, and be made available to employees for review. However, an employer with 10 or fewer employees may communicate the plan orally to employees.</a:t>
            </a:r>
          </a:p>
          <a:p>
            <a:r>
              <a:rPr lang="en-US" sz="1200" b="0" i="0" kern="1200" dirty="0" smtClean="0">
                <a:solidFill>
                  <a:schemeClr val="tx1"/>
                </a:solidFill>
                <a:effectLst/>
                <a:latin typeface="+mn-lt"/>
                <a:ea typeface="+mn-ea"/>
                <a:cs typeface="+mn-cs"/>
              </a:rPr>
              <a:t>1910.39(c)</a:t>
            </a:r>
            <a:r>
              <a:rPr lang="en-US" sz="1200" b="1" i="1" kern="1200" dirty="0" smtClean="0">
                <a:solidFill>
                  <a:schemeClr val="tx1"/>
                </a:solidFill>
                <a:effectLst/>
                <a:latin typeface="+mn-lt"/>
                <a:ea typeface="+mn-ea"/>
                <a:cs typeface="+mn-cs"/>
              </a:rPr>
              <a:t>Minimum elements of a fire prevention plan.</a:t>
            </a:r>
            <a:r>
              <a:rPr lang="en-US" sz="1200" b="0" i="0" kern="1200" dirty="0" smtClean="0">
                <a:solidFill>
                  <a:schemeClr val="tx1"/>
                </a:solidFill>
                <a:effectLst/>
                <a:latin typeface="+mn-lt"/>
                <a:ea typeface="+mn-ea"/>
                <a:cs typeface="+mn-cs"/>
              </a:rPr>
              <a:t> A fire prevention plan must include:</a:t>
            </a:r>
          </a:p>
          <a:p>
            <a:r>
              <a:rPr lang="en-US" sz="1200" b="0" i="0" kern="1200" dirty="0" smtClean="0">
                <a:solidFill>
                  <a:schemeClr val="tx1"/>
                </a:solidFill>
                <a:effectLst/>
                <a:latin typeface="+mn-lt"/>
                <a:ea typeface="+mn-ea"/>
                <a:cs typeface="+mn-cs"/>
              </a:rPr>
              <a:t>1910.39(c)(1)A list of all major fire hazards, proper handling and storage procedures for hazardous materials, potential ignition sources and their control, and the type of fire protection equipment necessary to control each major hazard;</a:t>
            </a:r>
          </a:p>
          <a:p>
            <a:r>
              <a:rPr lang="en-US" sz="1200" b="0" i="0" kern="1200" dirty="0" smtClean="0">
                <a:solidFill>
                  <a:schemeClr val="tx1"/>
                </a:solidFill>
                <a:effectLst/>
                <a:latin typeface="+mn-lt"/>
                <a:ea typeface="+mn-ea"/>
                <a:cs typeface="+mn-cs"/>
              </a:rPr>
              <a:t>1910.39(c)(2)Procedures to control accumulations of flammable and combustible waste materials;</a:t>
            </a:r>
          </a:p>
          <a:p>
            <a:r>
              <a:rPr lang="en-US" sz="1200" b="0" i="0" kern="1200" dirty="0" smtClean="0">
                <a:solidFill>
                  <a:schemeClr val="tx1"/>
                </a:solidFill>
                <a:effectLst/>
                <a:latin typeface="+mn-lt"/>
                <a:ea typeface="+mn-ea"/>
                <a:cs typeface="+mn-cs"/>
              </a:rPr>
              <a:t>1910.39(c)(3)Procedures for regular maintenance of safeguards installed on heat-producing equipment to prevent the accidental ignition of combustible materials;</a:t>
            </a:r>
          </a:p>
          <a:p>
            <a:r>
              <a:rPr lang="en-US" sz="1200" b="0" i="0" kern="1200" dirty="0" smtClean="0">
                <a:solidFill>
                  <a:schemeClr val="tx1"/>
                </a:solidFill>
                <a:effectLst/>
                <a:latin typeface="+mn-lt"/>
                <a:ea typeface="+mn-ea"/>
                <a:cs typeface="+mn-cs"/>
              </a:rPr>
              <a:t>1910.39(c)(4)The name or job title of employees responsible for maintaining equipment to prevent or control sources of ignition or fires; and</a:t>
            </a:r>
          </a:p>
          <a:p>
            <a:r>
              <a:rPr lang="en-US" sz="1200" b="0" i="0" kern="1200" dirty="0" smtClean="0">
                <a:solidFill>
                  <a:schemeClr val="tx1"/>
                </a:solidFill>
                <a:effectLst/>
                <a:latin typeface="+mn-lt"/>
                <a:ea typeface="+mn-ea"/>
                <a:cs typeface="+mn-cs"/>
              </a:rPr>
              <a:t>1910.39(c)(5)The name or job title of employees responsible for the control of fuel source hazards.</a:t>
            </a:r>
          </a:p>
          <a:p>
            <a:r>
              <a:rPr lang="en-US" sz="1200" b="0" i="0" kern="1200" dirty="0" smtClean="0">
                <a:solidFill>
                  <a:schemeClr val="tx1"/>
                </a:solidFill>
                <a:effectLst/>
                <a:latin typeface="+mn-lt"/>
                <a:ea typeface="+mn-ea"/>
                <a:cs typeface="+mn-cs"/>
              </a:rPr>
              <a:t>1910.39(d)</a:t>
            </a:r>
            <a:r>
              <a:rPr lang="en-US" sz="1200" b="1" i="1" kern="1200" dirty="0" smtClean="0">
                <a:solidFill>
                  <a:schemeClr val="tx1"/>
                </a:solidFill>
                <a:effectLst/>
                <a:latin typeface="+mn-lt"/>
                <a:ea typeface="+mn-ea"/>
                <a:cs typeface="+mn-cs"/>
              </a:rPr>
              <a:t>Employee information.</a:t>
            </a:r>
            <a:r>
              <a:rPr lang="en-US" sz="1200" b="0" i="0" kern="1200" dirty="0" smtClean="0">
                <a:solidFill>
                  <a:schemeClr val="tx1"/>
                </a:solidFill>
                <a:effectLst/>
                <a:latin typeface="+mn-lt"/>
                <a:ea typeface="+mn-ea"/>
                <a:cs typeface="+mn-cs"/>
              </a:rPr>
              <a:t> An employer must inform employees upon initial assignment to a job of the fire hazards to which they are exposed. An employer must also review with each employee those parts of the fire prevention plan necessary for self-protection.</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30</a:t>
            </a:fld>
            <a:endParaRPr lang="en-US"/>
          </a:p>
        </p:txBody>
      </p:sp>
    </p:spTree>
    <p:extLst>
      <p:ext uri="{BB962C8B-B14F-4D97-AF65-F5344CB8AC3E}">
        <p14:creationId xmlns:p14="http://schemas.microsoft.com/office/powerpoint/2010/main" val="3503983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Part Number: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1910</a:t>
            </a:r>
          </a:p>
          <a:p>
            <a:r>
              <a:rPr lang="en-US" sz="1200" b="1" i="0" kern="1200" dirty="0" smtClean="0">
                <a:solidFill>
                  <a:schemeClr val="tx1"/>
                </a:solidFill>
                <a:effectLst/>
                <a:latin typeface="+mn-lt"/>
                <a:ea typeface="+mn-ea"/>
                <a:cs typeface="+mn-cs"/>
              </a:rPr>
              <a:t>Part Number Title: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Occupational Safety and Health Standards</a:t>
            </a:r>
          </a:p>
          <a:p>
            <a:r>
              <a:rPr lang="en-US" sz="1200" b="1" i="0" kern="1200" dirty="0" smtClean="0">
                <a:solidFill>
                  <a:schemeClr val="tx1"/>
                </a:solidFill>
                <a:effectLst/>
                <a:latin typeface="+mn-lt"/>
                <a:ea typeface="+mn-ea"/>
                <a:cs typeface="+mn-cs"/>
              </a:rPr>
              <a:t>Subpart: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1910 Subpart E</a:t>
            </a:r>
          </a:p>
          <a:p>
            <a:r>
              <a:rPr lang="en-US" sz="1200" b="1" i="0" kern="1200" dirty="0" smtClean="0">
                <a:solidFill>
                  <a:schemeClr val="tx1"/>
                </a:solidFill>
                <a:effectLst/>
                <a:latin typeface="+mn-lt"/>
                <a:ea typeface="+mn-ea"/>
                <a:cs typeface="+mn-cs"/>
              </a:rPr>
              <a:t>Subpart Title: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Exit Routes and Emergency Planning</a:t>
            </a:r>
          </a:p>
          <a:p>
            <a:r>
              <a:rPr lang="en-US" sz="1200" b="1" i="0" kern="1200" dirty="0" smtClean="0">
                <a:solidFill>
                  <a:schemeClr val="tx1"/>
                </a:solidFill>
                <a:effectLst/>
                <a:latin typeface="+mn-lt"/>
                <a:ea typeface="+mn-ea"/>
                <a:cs typeface="+mn-cs"/>
              </a:rPr>
              <a:t>Standard Number:</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3"/>
              </a:rPr>
              <a:t>1910.39</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Title: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Fire prevention plans.</a:t>
            </a:r>
          </a:p>
          <a:p>
            <a:r>
              <a:rPr lang="en-US" sz="1200" b="1" i="0" kern="1200" dirty="0" smtClean="0">
                <a:solidFill>
                  <a:schemeClr val="tx1"/>
                </a:solidFill>
                <a:effectLst/>
                <a:latin typeface="+mn-lt"/>
                <a:ea typeface="+mn-ea"/>
                <a:cs typeface="+mn-cs"/>
              </a:rPr>
              <a:t>GPO Source:</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4"/>
              </a:rPr>
              <a:t>e-CFR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1910.39(a)</a:t>
            </a:r>
            <a:r>
              <a:rPr lang="en-US" sz="1200" b="1" i="1" kern="1200" dirty="0" smtClean="0">
                <a:solidFill>
                  <a:schemeClr val="tx1"/>
                </a:solidFill>
                <a:effectLst/>
                <a:latin typeface="+mn-lt"/>
                <a:ea typeface="+mn-ea"/>
                <a:cs typeface="+mn-cs"/>
              </a:rPr>
              <a:t>Application.</a:t>
            </a:r>
            <a:r>
              <a:rPr lang="en-US" sz="1200" b="0" i="0" kern="1200" dirty="0" smtClean="0">
                <a:solidFill>
                  <a:schemeClr val="tx1"/>
                </a:solidFill>
                <a:effectLst/>
                <a:latin typeface="+mn-lt"/>
                <a:ea typeface="+mn-ea"/>
                <a:cs typeface="+mn-cs"/>
              </a:rPr>
              <a:t> An employer must have a fire prevention plan when an OSHA standard in this part requires one. The requirements in this section apply to each such fire prevention plan.</a:t>
            </a:r>
          </a:p>
          <a:p>
            <a:r>
              <a:rPr lang="en-US" sz="1200" b="0" i="0" u="none" strike="noStrike" kern="1200" dirty="0" smtClean="0">
                <a:solidFill>
                  <a:schemeClr val="tx1"/>
                </a:solidFill>
                <a:effectLst/>
                <a:latin typeface="+mn-lt"/>
                <a:ea typeface="+mn-ea"/>
                <a:cs typeface="+mn-cs"/>
                <a:hlinkClick r:id="rId5"/>
              </a:rPr>
              <a:t>1910.39(b)</a:t>
            </a:r>
            <a:r>
              <a:rPr lang="en-US" sz="1200" b="1" i="1" kern="1200" dirty="0" smtClean="0">
                <a:solidFill>
                  <a:schemeClr val="tx1"/>
                </a:solidFill>
                <a:effectLst/>
                <a:latin typeface="+mn-lt"/>
                <a:ea typeface="+mn-ea"/>
                <a:cs typeface="+mn-cs"/>
              </a:rPr>
              <a:t>Written and oral fire prevention plans.</a:t>
            </a:r>
            <a:r>
              <a:rPr lang="en-US" sz="1200" b="0" i="0" kern="1200" dirty="0" smtClean="0">
                <a:solidFill>
                  <a:schemeClr val="tx1"/>
                </a:solidFill>
                <a:effectLst/>
                <a:latin typeface="+mn-lt"/>
                <a:ea typeface="+mn-ea"/>
                <a:cs typeface="+mn-cs"/>
              </a:rPr>
              <a:t> A fire prevention plan must be in writing, be kept in the workplace, and be made available to employees for review. However, an employer with 10 or fewer employees may communicate the plan orally to employees.</a:t>
            </a:r>
          </a:p>
          <a:p>
            <a:r>
              <a:rPr lang="en-US" sz="1200" b="0" i="0" kern="1200" dirty="0" smtClean="0">
                <a:solidFill>
                  <a:schemeClr val="tx1"/>
                </a:solidFill>
                <a:effectLst/>
                <a:latin typeface="+mn-lt"/>
                <a:ea typeface="+mn-ea"/>
                <a:cs typeface="+mn-cs"/>
              </a:rPr>
              <a:t>1910.39(c)</a:t>
            </a:r>
            <a:r>
              <a:rPr lang="en-US" sz="1200" b="1" i="1" kern="1200" dirty="0" smtClean="0">
                <a:solidFill>
                  <a:schemeClr val="tx1"/>
                </a:solidFill>
                <a:effectLst/>
                <a:latin typeface="+mn-lt"/>
                <a:ea typeface="+mn-ea"/>
                <a:cs typeface="+mn-cs"/>
              </a:rPr>
              <a:t>Minimum elements of a fire prevention plan.</a:t>
            </a:r>
            <a:r>
              <a:rPr lang="en-US" sz="1200" b="0" i="0" kern="1200" dirty="0" smtClean="0">
                <a:solidFill>
                  <a:schemeClr val="tx1"/>
                </a:solidFill>
                <a:effectLst/>
                <a:latin typeface="+mn-lt"/>
                <a:ea typeface="+mn-ea"/>
                <a:cs typeface="+mn-cs"/>
              </a:rPr>
              <a:t> A fire prevention plan must include:</a:t>
            </a:r>
          </a:p>
          <a:p>
            <a:r>
              <a:rPr lang="en-US" sz="1200" b="0" i="0" kern="1200" dirty="0" smtClean="0">
                <a:solidFill>
                  <a:schemeClr val="tx1"/>
                </a:solidFill>
                <a:effectLst/>
                <a:latin typeface="+mn-lt"/>
                <a:ea typeface="+mn-ea"/>
                <a:cs typeface="+mn-cs"/>
              </a:rPr>
              <a:t>1910.39(c)(1)A list of all major fire hazards, proper handling and storage procedures for hazardous materials, potential ignition sources and their control, and the type of fire protection equipment necessary to control each major hazard;</a:t>
            </a:r>
          </a:p>
          <a:p>
            <a:r>
              <a:rPr lang="en-US" sz="1200" b="0" i="0" kern="1200" dirty="0" smtClean="0">
                <a:solidFill>
                  <a:schemeClr val="tx1"/>
                </a:solidFill>
                <a:effectLst/>
                <a:latin typeface="+mn-lt"/>
                <a:ea typeface="+mn-ea"/>
                <a:cs typeface="+mn-cs"/>
              </a:rPr>
              <a:t>1910.39(c)(2)Procedures to control accumulations of flammable and combustible waste materials;</a:t>
            </a:r>
          </a:p>
          <a:p>
            <a:r>
              <a:rPr lang="en-US" sz="1200" b="0" i="0" kern="1200" dirty="0" smtClean="0">
                <a:solidFill>
                  <a:schemeClr val="tx1"/>
                </a:solidFill>
                <a:effectLst/>
                <a:latin typeface="+mn-lt"/>
                <a:ea typeface="+mn-ea"/>
                <a:cs typeface="+mn-cs"/>
              </a:rPr>
              <a:t>1910.39(c)(3)Procedures for regular maintenance of safeguards installed on heat-producing equipment to prevent the accidental ignition of combustible materials;</a:t>
            </a:r>
          </a:p>
          <a:p>
            <a:r>
              <a:rPr lang="en-US" sz="1200" b="0" i="0" kern="1200" dirty="0" smtClean="0">
                <a:solidFill>
                  <a:schemeClr val="tx1"/>
                </a:solidFill>
                <a:effectLst/>
                <a:latin typeface="+mn-lt"/>
                <a:ea typeface="+mn-ea"/>
                <a:cs typeface="+mn-cs"/>
              </a:rPr>
              <a:t>1910.39(c)(4)The name or job title of employees responsible for maintaining equipment to prevent or control sources of ignition or fires; and</a:t>
            </a:r>
          </a:p>
          <a:p>
            <a:r>
              <a:rPr lang="en-US" sz="1200" b="0" i="0" kern="1200" dirty="0" smtClean="0">
                <a:solidFill>
                  <a:schemeClr val="tx1"/>
                </a:solidFill>
                <a:effectLst/>
                <a:latin typeface="+mn-lt"/>
                <a:ea typeface="+mn-ea"/>
                <a:cs typeface="+mn-cs"/>
              </a:rPr>
              <a:t>1910.39(c)(5)The name or job title of employees responsible for the control of fuel source hazards.</a:t>
            </a:r>
          </a:p>
          <a:p>
            <a:r>
              <a:rPr lang="en-US" sz="1200" b="0" i="0" kern="1200" dirty="0" smtClean="0">
                <a:solidFill>
                  <a:schemeClr val="tx1"/>
                </a:solidFill>
                <a:effectLst/>
                <a:latin typeface="+mn-lt"/>
                <a:ea typeface="+mn-ea"/>
                <a:cs typeface="+mn-cs"/>
              </a:rPr>
              <a:t>1910.39(d)</a:t>
            </a:r>
            <a:r>
              <a:rPr lang="en-US" sz="1200" b="1" i="1" kern="1200" dirty="0" smtClean="0">
                <a:solidFill>
                  <a:schemeClr val="tx1"/>
                </a:solidFill>
                <a:effectLst/>
                <a:latin typeface="+mn-lt"/>
                <a:ea typeface="+mn-ea"/>
                <a:cs typeface="+mn-cs"/>
              </a:rPr>
              <a:t>Employee information.</a:t>
            </a:r>
            <a:r>
              <a:rPr lang="en-US" sz="1200" b="0" i="0" kern="1200" dirty="0" smtClean="0">
                <a:solidFill>
                  <a:schemeClr val="tx1"/>
                </a:solidFill>
                <a:effectLst/>
                <a:latin typeface="+mn-lt"/>
                <a:ea typeface="+mn-ea"/>
                <a:cs typeface="+mn-cs"/>
              </a:rPr>
              <a:t> An employer must inform employees upon initial assignment to a job of the fire hazards to which they are exposed. An employer must also review with each employee those parts of the fire prevention plan necessary for self-protection.</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31</a:t>
            </a:fld>
            <a:endParaRPr lang="en-US"/>
          </a:p>
        </p:txBody>
      </p:sp>
    </p:spTree>
    <p:extLst>
      <p:ext uri="{BB962C8B-B14F-4D97-AF65-F5344CB8AC3E}">
        <p14:creationId xmlns:p14="http://schemas.microsoft.com/office/powerpoint/2010/main" val="2992076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200" dirty="0"/>
              <a:t>Exit Routes and Emergency Planning (Subpart E)</a:t>
            </a:r>
          </a:p>
          <a:p>
            <a:pPr marL="1371600" lvl="2" indent="-457200">
              <a:buFont typeface="Arial" panose="020B0604020202020204" pitchFamily="34" charset="0"/>
              <a:buChar char="•"/>
            </a:pPr>
            <a:r>
              <a:rPr lang="en-US" sz="3200" dirty="0"/>
              <a:t>Exit routes - https://www.osha.gov/laws-regs/regulations/standardnumber/1910/1910.37</a:t>
            </a:r>
          </a:p>
          <a:p>
            <a:pPr marL="1371600" lvl="2" indent="-457200">
              <a:buFont typeface="Arial" panose="020B0604020202020204" pitchFamily="34" charset="0"/>
              <a:buChar char="•"/>
            </a:pPr>
            <a:r>
              <a:rPr lang="en-US" sz="2800" b="1" u="sng" dirty="0"/>
              <a:t>Emergency action plans - https://www.osha.gov/laws-regs/regulations/standardnumber/1910/1910.38</a:t>
            </a:r>
          </a:p>
          <a:p>
            <a:pPr marL="1371600" lvl="2" indent="-457200">
              <a:buFont typeface="Arial" panose="020B0604020202020204" pitchFamily="34" charset="0"/>
              <a:buChar char="•"/>
            </a:pPr>
            <a:r>
              <a:rPr lang="en-US" sz="2800" dirty="0"/>
              <a:t>Fire prevention plans - https://www.osha.gov/laws-regs/regulations/standardnumber/1910/1910.39</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32</a:t>
            </a:fld>
            <a:endParaRPr lang="en-US"/>
          </a:p>
        </p:txBody>
      </p:sp>
    </p:spTree>
    <p:extLst>
      <p:ext uri="{BB962C8B-B14F-4D97-AF65-F5344CB8AC3E}">
        <p14:creationId xmlns:p14="http://schemas.microsoft.com/office/powerpoint/2010/main" val="324053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on this briefly at</a:t>
            </a:r>
            <a:r>
              <a:rPr lang="en-US" baseline="0" dirty="0"/>
              <a:t> the beginning of the presentation. Be sure to remind all attendees that it is their responsibility to know and understand all requirements and local, state, and federal regulations that pertain to their operations.</a:t>
            </a:r>
            <a:endParaRPr lang="en-US" dirty="0"/>
          </a:p>
        </p:txBody>
      </p:sp>
      <p:sp>
        <p:nvSpPr>
          <p:cNvPr id="4" name="Slide Number Placeholder 3"/>
          <p:cNvSpPr>
            <a:spLocks noGrp="1"/>
          </p:cNvSpPr>
          <p:nvPr>
            <p:ph type="sldNum" sz="quarter" idx="10"/>
          </p:nvPr>
        </p:nvSpPr>
        <p:spPr/>
        <p:txBody>
          <a:bodyPr/>
          <a:lstStyle/>
          <a:p>
            <a:fld id="{F8812B02-5A0F-4134-8D95-42E551F2FB7D}" type="slidenum">
              <a:rPr lang="en-GB" smtClean="0"/>
              <a:t>3</a:t>
            </a:fld>
            <a:endParaRPr lang="en-GB"/>
          </a:p>
        </p:txBody>
      </p:sp>
    </p:spTree>
    <p:extLst>
      <p:ext uri="{BB962C8B-B14F-4D97-AF65-F5344CB8AC3E}">
        <p14:creationId xmlns:p14="http://schemas.microsoft.com/office/powerpoint/2010/main" val="3206475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introduction of OSHA 29 CFR 1910 Emergency Standards</a:t>
            </a:r>
          </a:p>
          <a:p>
            <a:endParaRPr lang="en-US" dirty="0"/>
          </a:p>
          <a:p>
            <a:r>
              <a:rPr lang="en-US" b="1" dirty="0"/>
              <a:t>1910 Subpart E Exit Routes &amp; Emergency Planning</a:t>
            </a:r>
          </a:p>
          <a:p>
            <a:endParaRPr lang="en-US" dirty="0"/>
          </a:p>
          <a:p>
            <a:r>
              <a:rPr lang="en-US" dirty="0"/>
              <a:t>1910.35-37 &amp; Appendix – Exit Routes</a:t>
            </a:r>
          </a:p>
          <a:p>
            <a:r>
              <a:rPr lang="en-US" dirty="0"/>
              <a:t>1910.38 – Emergency Action Plans (EAPs)</a:t>
            </a:r>
          </a:p>
          <a:p>
            <a:r>
              <a:rPr lang="en-US" dirty="0"/>
              <a:t>1910.39 – Fire Prevention Plans (FPPs)</a:t>
            </a:r>
          </a:p>
          <a:p>
            <a:endParaRPr lang="en-US" dirty="0"/>
          </a:p>
          <a:p>
            <a:r>
              <a:rPr lang="en-US" dirty="0"/>
              <a:t>AND</a:t>
            </a:r>
          </a:p>
          <a:p>
            <a:endParaRPr lang="en-US" dirty="0"/>
          </a:p>
          <a:p>
            <a:r>
              <a:rPr lang="en-US" b="1" dirty="0"/>
              <a:t>1910 Subpart L – Fire Protection</a:t>
            </a:r>
          </a:p>
        </p:txBody>
      </p:sp>
      <p:sp>
        <p:nvSpPr>
          <p:cNvPr id="4" name="Slide Number Placeholder 3"/>
          <p:cNvSpPr>
            <a:spLocks noGrp="1"/>
          </p:cNvSpPr>
          <p:nvPr>
            <p:ph type="sldNum" sz="quarter" idx="10"/>
          </p:nvPr>
        </p:nvSpPr>
        <p:spPr/>
        <p:txBody>
          <a:bodyPr/>
          <a:lstStyle/>
          <a:p>
            <a:fld id="{E79308E7-5E0A-4C7F-9557-F25207725643}" type="slidenum">
              <a:rPr lang="en-US" smtClean="0"/>
              <a:t>33</a:t>
            </a:fld>
            <a:endParaRPr lang="en-US"/>
          </a:p>
        </p:txBody>
      </p:sp>
    </p:spTree>
    <p:extLst>
      <p:ext uri="{BB962C8B-B14F-4D97-AF65-F5344CB8AC3E}">
        <p14:creationId xmlns:p14="http://schemas.microsoft.com/office/powerpoint/2010/main" val="841899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introduction of OSHA 29 CFR 1910 Emergency Standards</a:t>
            </a:r>
          </a:p>
          <a:p>
            <a:endParaRPr lang="en-US" dirty="0"/>
          </a:p>
          <a:p>
            <a:r>
              <a:rPr lang="en-US" b="1" dirty="0"/>
              <a:t>1910 Subpart E Exit Routes &amp; Emergency Planning</a:t>
            </a:r>
          </a:p>
          <a:p>
            <a:endParaRPr lang="en-US" dirty="0"/>
          </a:p>
          <a:p>
            <a:r>
              <a:rPr lang="en-US" dirty="0"/>
              <a:t>1910.35-37 &amp; Appendix – Exit Routes</a:t>
            </a:r>
          </a:p>
          <a:p>
            <a:r>
              <a:rPr lang="en-US" dirty="0"/>
              <a:t>1910.38 – Emergency Action Plans (EAPs)</a:t>
            </a:r>
          </a:p>
          <a:p>
            <a:r>
              <a:rPr lang="en-US" dirty="0"/>
              <a:t>1910.39 – Fire Prevention Plans (FPPs)</a:t>
            </a:r>
          </a:p>
          <a:p>
            <a:endParaRPr lang="en-US" dirty="0"/>
          </a:p>
          <a:p>
            <a:r>
              <a:rPr lang="en-US" dirty="0"/>
              <a:t>AND</a:t>
            </a:r>
          </a:p>
          <a:p>
            <a:endParaRPr lang="en-US" dirty="0"/>
          </a:p>
          <a:p>
            <a:r>
              <a:rPr lang="en-US" b="1" dirty="0"/>
              <a:t>1910 Subpart L – Fire Protection</a:t>
            </a:r>
          </a:p>
        </p:txBody>
      </p:sp>
      <p:sp>
        <p:nvSpPr>
          <p:cNvPr id="4" name="Slide Number Placeholder 3"/>
          <p:cNvSpPr>
            <a:spLocks noGrp="1"/>
          </p:cNvSpPr>
          <p:nvPr>
            <p:ph type="sldNum" sz="quarter" idx="10"/>
          </p:nvPr>
        </p:nvSpPr>
        <p:spPr/>
        <p:txBody>
          <a:bodyPr/>
          <a:lstStyle/>
          <a:p>
            <a:fld id="{E79308E7-5E0A-4C7F-9557-F25207725643}" type="slidenum">
              <a:rPr lang="en-US" smtClean="0"/>
              <a:t>34</a:t>
            </a:fld>
            <a:endParaRPr lang="en-US"/>
          </a:p>
        </p:txBody>
      </p:sp>
    </p:spTree>
    <p:extLst>
      <p:ext uri="{BB962C8B-B14F-4D97-AF65-F5344CB8AC3E}">
        <p14:creationId xmlns:p14="http://schemas.microsoft.com/office/powerpoint/2010/main" val="3768140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dirty="0"/>
          </a:p>
          <a:p>
            <a:pPr marL="0" indent="0">
              <a:buNone/>
            </a:pPr>
            <a:r>
              <a:rPr lang="en-US" sz="2000" b="1" u="sng" dirty="0"/>
              <a:t>Development of an Emergency Action Plan</a:t>
            </a:r>
          </a:p>
          <a:p>
            <a:r>
              <a:rPr lang="en-US" sz="1200" dirty="0">
                <a:solidFill>
                  <a:srgbClr val="333333"/>
                </a:solidFill>
              </a:rPr>
              <a:t>A very simple plan will suffice in offices, small retail shops, and small manufacturing settings where there are few or no hazardous materials or processes, and employees evacuate when alarms sound or when notified by public address systems. More complex plans are required in workplaces containing hazardous materials or workplaces where employees fight fires, perform rescue and medical tasks, or delay evacuation after alarms sound to shut down critical equipment. </a:t>
            </a:r>
          </a:p>
          <a:p>
            <a:endParaRPr lang="en-US" sz="1200" dirty="0">
              <a:solidFill>
                <a:srgbClr val="333333"/>
              </a:solidFill>
            </a:endParaRPr>
          </a:p>
          <a:p>
            <a:pPr eaLnBrk="0" fontAlgn="base" hangingPunct="0">
              <a:lnSpc>
                <a:spcPct val="100000"/>
              </a:lnSpc>
              <a:spcBef>
                <a:spcPct val="0"/>
              </a:spcBef>
              <a:spcAft>
                <a:spcPct val="0"/>
              </a:spcAft>
            </a:pPr>
            <a:r>
              <a:rPr lang="en-US" sz="1200" dirty="0">
                <a:solidFill>
                  <a:srgbClr val="333333"/>
                </a:solidFill>
              </a:rPr>
              <a:t>It is essential that the emergency action plan developed be site specific with respect to emergency conditions evaluated, evacuation policies and procedures, emergency reporting mechanisms, and alarm systems. To assist you in your planning, a checklist is provided that identifies issues that must be considered when drafting a comprehensive emergency action plan. An explanation of each issue and/or examples of how each issue might be addressed in typical workplaces is provided.</a:t>
            </a:r>
          </a:p>
          <a:p>
            <a:pPr eaLnBrk="0" fontAlgn="base" hangingPunct="0">
              <a:lnSpc>
                <a:spcPct val="100000"/>
              </a:lnSpc>
              <a:spcBef>
                <a:spcPct val="0"/>
              </a:spcBef>
              <a:spcAft>
                <a:spcPct val="0"/>
              </a:spcAft>
            </a:pPr>
            <a:endParaRPr lang="en-US" sz="1200" dirty="0"/>
          </a:p>
          <a:p>
            <a:pPr eaLnBrk="0" fontAlgn="base" hangingPunct="0">
              <a:lnSpc>
                <a:spcPct val="100000"/>
              </a:lnSpc>
              <a:spcBef>
                <a:spcPct val="0"/>
              </a:spcBef>
              <a:spcAft>
                <a:spcPct val="0"/>
              </a:spcAft>
            </a:pPr>
            <a:r>
              <a:rPr lang="en-US" sz="1200" dirty="0">
                <a:solidFill>
                  <a:srgbClr val="333333"/>
                </a:solidFill>
              </a:rPr>
              <a:t>The best emergency action plans include employees in the planning process, specify what employees should do during an emergency, and ensure that employees receive proper training for emergencies. When you include your employees in your planning, encourage them to offer suggestions about potential hazards, worst-case scenarios, and proper emergency responses. After you develop the plan, review it with your employees to make sure everyone knows what to do before, during, and after an emergency. Keep a copy of your emergency action plan in a convenient location where employees can get to it, or provide a copy to all employees. If you have 10 or fewer employees, you may communicate your plan orally.</a:t>
            </a:r>
            <a:endParaRPr lang="en-US" sz="1200" dirty="0">
              <a:solidFill>
                <a:srgbClr val="003399"/>
              </a:solidFill>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35</a:t>
            </a:fld>
            <a:endParaRPr lang="en-US"/>
          </a:p>
        </p:txBody>
      </p:sp>
    </p:spTree>
    <p:extLst>
      <p:ext uri="{BB962C8B-B14F-4D97-AF65-F5344CB8AC3E}">
        <p14:creationId xmlns:p14="http://schemas.microsoft.com/office/powerpoint/2010/main" val="3414762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000" b="1" u="sng" dirty="0"/>
              <a:t>Authority</a:t>
            </a:r>
          </a:p>
          <a:p>
            <a:r>
              <a:rPr lang="en-US" sz="1200" dirty="0"/>
              <a:t>It is common practice to select a responsible individual to lead and coordinate your emergency plan and evacuation. It is critical that employees know who the coordinator is and understand that this person has the authority to make decisions during emergencies. The coordinator should be responsible for assessing the situation to determine whether an emergency exists requiring activation of the emergency procedures, overseeing emergency procedures, notifying and coordinating with outside emergency services, and directing shutdown of utilities or plant operations if necessary.</a:t>
            </a:r>
          </a:p>
          <a:p>
            <a:r>
              <a:rPr lang="en-US" sz="1200" dirty="0"/>
              <a:t>In other instances, local emergency officials, such as the local fire department, may order you to evacuate your premises. If you have access to radio or television, listen to newscasts to keep informed and follow whatever official orders you receive.</a:t>
            </a:r>
          </a:p>
          <a:p>
            <a:r>
              <a:rPr lang="en-US" sz="1200" dirty="0"/>
              <a:t>When emergency officials, such as the local fire department, respond to and emergency at your workplace, they will assume responsibility for the safety of building occupants and have the authority to make decisions regarding evacuation and whatever other actions are necessary to protect life and property. The highest-ranking responder will assume the incident command role and will work with the onsite emergency coordinator, but will be responsible for directing all response activities.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36</a:t>
            </a:fld>
            <a:endParaRPr lang="en-US"/>
          </a:p>
        </p:txBody>
      </p:sp>
    </p:spTree>
    <p:extLst>
      <p:ext uri="{BB962C8B-B14F-4D97-AF65-F5344CB8AC3E}">
        <p14:creationId xmlns:p14="http://schemas.microsoft.com/office/powerpoint/2010/main" val="2122198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800" b="1" u="sng" dirty="0"/>
              <a:t>Employee training and plan review</a:t>
            </a:r>
          </a:p>
          <a:p>
            <a:r>
              <a:rPr lang="en-US" sz="1200" dirty="0"/>
              <a:t>Before implementing the emergency action plan, the employer must designate and train enough people to assist in the safe and orderly emergency evacuation of employees. [</a:t>
            </a:r>
            <a:r>
              <a:rPr lang="en-US" sz="1200" dirty="0">
                <a:hlinkClick r:id="rId10" tooltip="29 CFR 1910.38(e)"/>
              </a:rPr>
              <a:t>29 CFR 1910.38(e)</a:t>
            </a:r>
            <a:r>
              <a:rPr lang="en-US" sz="1200" dirty="0"/>
              <a:t>] Employers should review the plan with each employee when the initial plan is developed and when each employee is initially assigned to the job. [</a:t>
            </a:r>
            <a:r>
              <a:rPr lang="en-US" sz="1200" dirty="0">
                <a:hlinkClick r:id="rId11" tooltip="29 CFR 1910.38(f)(1)"/>
              </a:rPr>
              <a:t>29 CFR 1910.38(f)(1)</a:t>
            </a:r>
            <a:r>
              <a:rPr lang="en-US" sz="1200" dirty="0"/>
              <a:t>] Employers should review the plan with each employee when his/her actions or responsibilities under the plan change or when the plan changes. [</a:t>
            </a:r>
            <a:r>
              <a:rPr lang="en-US" sz="1200" dirty="0">
                <a:hlinkClick r:id="rId12" tooltip="29 CFR 1910.38(f)(2)"/>
              </a:rPr>
              <a:t>29 CFR 1910.38(f)(2)</a:t>
            </a:r>
            <a:r>
              <a:rPr lang="en-US" sz="1200" dirty="0"/>
              <a:t> and </a:t>
            </a:r>
            <a:r>
              <a:rPr lang="en-US" sz="1200" dirty="0">
                <a:hlinkClick r:id="rId13" tooltip="29 CFR 1910.38(f)(3)"/>
              </a:rPr>
              <a:t>29 CFR 1910.38(f)(3)</a:t>
            </a:r>
            <a:r>
              <a:rPr lang="en-US" sz="1200" dirty="0"/>
              <a:t>] Effective plans often call for retraining employees annually and include drills in which employees can practice evacuating their workplace and gathering in the assembly area.</a:t>
            </a:r>
          </a:p>
          <a:p>
            <a:r>
              <a:rPr lang="en-US" sz="1200" dirty="0"/>
              <a:t>Educate your employees about the types of emergencies that may occur and train them in the proper course of action. The size of your workplace and workforce, processes used, materials handled, and the availability of onsite or outside resources will determine your training requirements. Be sure all employees understand the function and elements of your emergency action plan, including types of potential emergencies, reporting procedures, alarm systems, evacuation plans, and shutdown procedures. Discuss any special hazards you may have onsite such as flammable materials, toxic chemicals, radioactive sources, or water-reactive substances. An employer must inform employees of the fire hazards to which they are exposed and review with each employee those parts of the fire prevention plan necessary for self-protection. [</a:t>
            </a:r>
            <a:r>
              <a:rPr lang="en-US" sz="1200" dirty="0">
                <a:hlinkClick r:id="rId14" tooltip="29 CFR 1910.39(d)"/>
              </a:rPr>
              <a:t>29 CFR 1910.39(d)</a:t>
            </a:r>
            <a:r>
              <a:rPr lang="en-US" sz="1200" dirty="0"/>
              <a: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37</a:t>
            </a:fld>
            <a:endParaRPr lang="en-US"/>
          </a:p>
        </p:txBody>
      </p:sp>
    </p:spTree>
    <p:extLst>
      <p:ext uri="{BB962C8B-B14F-4D97-AF65-F5344CB8AC3E}">
        <p14:creationId xmlns:p14="http://schemas.microsoft.com/office/powerpoint/2010/main" val="3428946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800" b="1" u="sng" dirty="0"/>
              <a:t>Employee training and plan review</a:t>
            </a:r>
          </a:p>
          <a:p>
            <a:r>
              <a:rPr lang="en-US" sz="1200" dirty="0"/>
              <a:t>Before implementing the emergency action plan, the employer must designate and train enough people to assist in the safe and orderly emergency evacuation of employees. [</a:t>
            </a:r>
            <a:r>
              <a:rPr lang="en-US" sz="1200" dirty="0">
                <a:hlinkClick r:id="rId10" tooltip="29 CFR 1910.38(e)"/>
              </a:rPr>
              <a:t>29 CFR 1910.38(e)</a:t>
            </a:r>
            <a:r>
              <a:rPr lang="en-US" sz="1200" dirty="0"/>
              <a:t>] Employers should review the plan with each employee when the initial plan is developed and when each employee is initially assigned to the job. [</a:t>
            </a:r>
            <a:r>
              <a:rPr lang="en-US" sz="1200" dirty="0">
                <a:hlinkClick r:id="rId11" tooltip="29 CFR 1910.38(f)(1)"/>
              </a:rPr>
              <a:t>29 CFR 1910.38(f)(1)</a:t>
            </a:r>
            <a:r>
              <a:rPr lang="en-US" sz="1200" dirty="0"/>
              <a:t>] Employers should review the plan with each employee when his/her actions or responsibilities under the plan change or when the plan changes. [</a:t>
            </a:r>
            <a:r>
              <a:rPr lang="en-US" sz="1200" dirty="0">
                <a:hlinkClick r:id="rId12" tooltip="29 CFR 1910.38(f)(2)"/>
              </a:rPr>
              <a:t>29 CFR 1910.38(f)(2)</a:t>
            </a:r>
            <a:r>
              <a:rPr lang="en-US" sz="1200" dirty="0"/>
              <a:t> and </a:t>
            </a:r>
            <a:r>
              <a:rPr lang="en-US" sz="1200" dirty="0">
                <a:hlinkClick r:id="rId13" tooltip="29 CFR 1910.38(f)(3)"/>
              </a:rPr>
              <a:t>29 CFR 1910.38(f)(3)</a:t>
            </a:r>
            <a:r>
              <a:rPr lang="en-US" sz="1200" dirty="0"/>
              <a:t>] Effective plans often call for retraining employees annually and include drills in which employees can practice evacuating their workplace and gathering in the assembly area.</a:t>
            </a:r>
          </a:p>
          <a:p>
            <a:r>
              <a:rPr lang="en-US" sz="1200" dirty="0"/>
              <a:t>Educate your employees about the types of emergencies that may occur and train them in the proper course of action. The size of your workplace and workforce, processes used, materials handled, and the availability of onsite or outside resources will determine your training requirements. Be sure all employees understand the function and elements of your emergency action plan, including types of potential emergencies, reporting procedures, alarm systems, evacuation plans, and shutdown procedures. Discuss any special hazards you may have onsite such as flammable materials, toxic chemicals, radioactive sources, or water-reactive substances. An employer must inform employees of the fire hazards to which they are exposed and review with each employee those parts of the fire prevention plan necessary for self-protection. [</a:t>
            </a:r>
            <a:r>
              <a:rPr lang="en-US" sz="1200" dirty="0">
                <a:hlinkClick r:id="rId14" tooltip="29 CFR 1910.39(d)"/>
              </a:rPr>
              <a:t>29 CFR 1910.39(d)</a:t>
            </a:r>
            <a:r>
              <a:rPr lang="en-US" sz="1200" dirty="0"/>
              <a: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38</a:t>
            </a:fld>
            <a:endParaRPr lang="en-US"/>
          </a:p>
        </p:txBody>
      </p:sp>
    </p:spTree>
    <p:extLst>
      <p:ext uri="{BB962C8B-B14F-4D97-AF65-F5344CB8AC3E}">
        <p14:creationId xmlns:p14="http://schemas.microsoft.com/office/powerpoint/2010/main" val="1833511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000" b="1" u="sng" dirty="0"/>
              <a:t>Employee training and plan review</a:t>
            </a:r>
          </a:p>
          <a:p>
            <a:pPr marL="0" indent="0">
              <a:buNone/>
            </a:pPr>
            <a:r>
              <a:rPr lang="en-US" sz="1200" dirty="0"/>
              <a:t>Clearly communicate to your employees who will be in charge during an emergency to minimize confusion.</a:t>
            </a:r>
          </a:p>
          <a:p>
            <a:pPr marL="0" indent="0">
              <a:buNone/>
            </a:pPr>
            <a:r>
              <a:rPr lang="en-US" sz="1200" dirty="0"/>
              <a:t>General training for your employees should also address the following:</a:t>
            </a:r>
          </a:p>
          <a:p>
            <a:pPr eaLnBrk="0" fontAlgn="base" hangingPunct="0">
              <a:lnSpc>
                <a:spcPct val="100000"/>
              </a:lnSpc>
              <a:spcBef>
                <a:spcPct val="0"/>
              </a:spcBef>
              <a:spcAft>
                <a:spcPct val="0"/>
              </a:spcAft>
            </a:pPr>
            <a:r>
              <a:rPr lang="en-US" sz="1100" dirty="0">
                <a:solidFill>
                  <a:srgbClr val="333333"/>
                </a:solidFill>
              </a:rPr>
              <a:t>Individual roles and responsibilities.</a:t>
            </a:r>
          </a:p>
          <a:p>
            <a:pPr eaLnBrk="0" fontAlgn="base" hangingPunct="0">
              <a:lnSpc>
                <a:spcPct val="100000"/>
              </a:lnSpc>
              <a:spcBef>
                <a:spcPct val="0"/>
              </a:spcBef>
              <a:spcAft>
                <a:spcPct val="0"/>
              </a:spcAft>
            </a:pPr>
            <a:r>
              <a:rPr lang="en-US" sz="1100" dirty="0">
                <a:solidFill>
                  <a:srgbClr val="333333"/>
                </a:solidFill>
              </a:rPr>
              <a:t>Threats, hazards, and protective actions.</a:t>
            </a:r>
          </a:p>
          <a:p>
            <a:pPr eaLnBrk="0" fontAlgn="base" hangingPunct="0">
              <a:lnSpc>
                <a:spcPct val="100000"/>
              </a:lnSpc>
              <a:spcBef>
                <a:spcPct val="0"/>
              </a:spcBef>
              <a:spcAft>
                <a:spcPct val="0"/>
              </a:spcAft>
            </a:pPr>
            <a:r>
              <a:rPr lang="en-US" sz="1100" dirty="0">
                <a:solidFill>
                  <a:srgbClr val="333333"/>
                </a:solidFill>
              </a:rPr>
              <a:t>Notification, warning, and communications procedures.</a:t>
            </a:r>
          </a:p>
          <a:p>
            <a:pPr eaLnBrk="0" fontAlgn="base" hangingPunct="0">
              <a:lnSpc>
                <a:spcPct val="100000"/>
              </a:lnSpc>
              <a:spcBef>
                <a:spcPct val="0"/>
              </a:spcBef>
              <a:spcAft>
                <a:spcPct val="0"/>
              </a:spcAft>
            </a:pPr>
            <a:r>
              <a:rPr lang="en-US" sz="1100" dirty="0">
                <a:solidFill>
                  <a:srgbClr val="333333"/>
                </a:solidFill>
              </a:rPr>
              <a:t>Means for locating family members in an emergency.</a:t>
            </a:r>
          </a:p>
          <a:p>
            <a:pPr eaLnBrk="0" fontAlgn="base" hangingPunct="0">
              <a:lnSpc>
                <a:spcPct val="100000"/>
              </a:lnSpc>
              <a:spcBef>
                <a:spcPct val="0"/>
              </a:spcBef>
              <a:spcAft>
                <a:spcPct val="0"/>
              </a:spcAft>
            </a:pPr>
            <a:r>
              <a:rPr lang="en-US" sz="1100" dirty="0">
                <a:solidFill>
                  <a:srgbClr val="333333"/>
                </a:solidFill>
              </a:rPr>
              <a:t>Emergency response procedures.</a:t>
            </a:r>
          </a:p>
          <a:p>
            <a:pPr eaLnBrk="0" fontAlgn="base" hangingPunct="0">
              <a:lnSpc>
                <a:spcPct val="100000"/>
              </a:lnSpc>
              <a:spcBef>
                <a:spcPct val="0"/>
              </a:spcBef>
              <a:spcAft>
                <a:spcPct val="0"/>
              </a:spcAft>
            </a:pPr>
            <a:r>
              <a:rPr lang="en-US" sz="1100" dirty="0">
                <a:solidFill>
                  <a:srgbClr val="333333"/>
                </a:solidFill>
              </a:rPr>
              <a:t>Evacuation, shelter, and accountability procedures.</a:t>
            </a:r>
          </a:p>
          <a:p>
            <a:pPr eaLnBrk="0" fontAlgn="base" hangingPunct="0">
              <a:lnSpc>
                <a:spcPct val="100000"/>
              </a:lnSpc>
              <a:spcBef>
                <a:spcPct val="0"/>
              </a:spcBef>
              <a:spcAft>
                <a:spcPct val="0"/>
              </a:spcAft>
            </a:pPr>
            <a:r>
              <a:rPr lang="en-US" sz="1100" dirty="0">
                <a:solidFill>
                  <a:srgbClr val="333333"/>
                </a:solidFill>
              </a:rPr>
              <a:t>Location and use of common emergency equipment.</a:t>
            </a:r>
          </a:p>
          <a:p>
            <a:pPr eaLnBrk="0" fontAlgn="base" hangingPunct="0">
              <a:lnSpc>
                <a:spcPct val="100000"/>
              </a:lnSpc>
              <a:spcBef>
                <a:spcPct val="0"/>
              </a:spcBef>
              <a:spcAft>
                <a:spcPct val="0"/>
              </a:spcAft>
            </a:pPr>
            <a:r>
              <a:rPr lang="en-US" sz="1100" dirty="0">
                <a:solidFill>
                  <a:srgbClr val="333333"/>
                </a:solidFill>
              </a:rPr>
              <a:t>Emergency shutdown procedures.</a:t>
            </a:r>
          </a:p>
          <a:p>
            <a:pPr marL="0" indent="0">
              <a:buNone/>
            </a:pPr>
            <a:r>
              <a:rPr lang="en-US" sz="1200" dirty="0"/>
              <a:t>And remember, if training is not reinforced it will be forgotten. Consider retraining employees annually.</a:t>
            </a:r>
          </a:p>
          <a:p>
            <a:pPr marL="0" indent="0">
              <a:buNone/>
            </a:pPr>
            <a:r>
              <a:rPr lang="en-US" sz="1200" dirty="0"/>
              <a:t>You also may want to train your employees in first-aid procedures, including protection against </a:t>
            </a:r>
            <a:r>
              <a:rPr lang="en-US" sz="1200" dirty="0" err="1">
                <a:hlinkClick r:id="rId10" tooltip="bloodborne pathogens"/>
              </a:rPr>
              <a:t>bloodborne</a:t>
            </a:r>
            <a:r>
              <a:rPr lang="en-US" sz="1200" dirty="0">
                <a:hlinkClick r:id="rId10" tooltip="bloodborne pathogens"/>
              </a:rPr>
              <a:t> pathogens</a:t>
            </a:r>
            <a:r>
              <a:rPr lang="en-US" sz="1200" dirty="0"/>
              <a:t>; </a:t>
            </a:r>
            <a:r>
              <a:rPr lang="en-US" sz="1200" dirty="0">
                <a:hlinkClick r:id="rId11" tooltip="respiratory protection"/>
              </a:rPr>
              <a:t>respiratory protection</a:t>
            </a:r>
            <a:r>
              <a:rPr lang="en-US" sz="1200" dirty="0"/>
              <a:t>, including use of an </a:t>
            </a:r>
            <a:r>
              <a:rPr lang="en-US" sz="1200" dirty="0">
                <a:hlinkClick r:id="rId12" tooltip="escape-only respirator"/>
              </a:rPr>
              <a:t>escape-only respirator</a:t>
            </a:r>
            <a:r>
              <a:rPr lang="en-US" sz="1200" dirty="0"/>
              <a:t>; and methods for preventing unauthorized access to the site.</a:t>
            </a:r>
          </a:p>
          <a:p>
            <a:pPr marL="0" indent="0">
              <a:buNone/>
            </a:pPr>
            <a:r>
              <a:rPr lang="en-US" sz="1200" dirty="0"/>
              <a:t>Once you have reviewed your emergency action plan with your employees and everyone has had the proper training, it is a good idea to hold practice drills as often as necessary to keep employees prepared. Include outside resources such as fire and police departments when possible. After each drill, gather management and employees to evaluate the effectiveness of the drill. Identify the strengths and weaknesses of your plan and work to improve it.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39</a:t>
            </a:fld>
            <a:endParaRPr lang="en-US"/>
          </a:p>
        </p:txBody>
      </p:sp>
    </p:spTree>
    <p:extLst>
      <p:ext uri="{BB962C8B-B14F-4D97-AF65-F5344CB8AC3E}">
        <p14:creationId xmlns:p14="http://schemas.microsoft.com/office/powerpoint/2010/main" val="1117483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u="sng" dirty="0" smtClean="0"/>
              <a:t>And remember, if training is not reinforced it will be forgotten. Consider retraining employees annually.</a:t>
            </a:r>
          </a:p>
          <a:p>
            <a:pPr marL="0" indent="0">
              <a:buNone/>
            </a:pPr>
            <a:r>
              <a:rPr lang="en-US" sz="1200" dirty="0" smtClean="0"/>
              <a:t>Once you have reviewed your emergency action plan with your employees and everyone has had the proper training, it is a good idea to hold practice drills as often as necessary to keep employees prepared. Include outside resources such as fire and police departments when possible. After each drill, gather management and employees to evaluate the effectiveness of the drill. Identify the strengths and weaknesses of your plan and work to improve it.</a:t>
            </a:r>
            <a:endParaRPr lang="en-US" sz="1200" dirty="0"/>
          </a:p>
        </p:txBody>
      </p:sp>
      <p:sp>
        <p:nvSpPr>
          <p:cNvPr id="4" name="Slide Number Placeholder 3"/>
          <p:cNvSpPr>
            <a:spLocks noGrp="1"/>
          </p:cNvSpPr>
          <p:nvPr>
            <p:ph type="sldNum" sz="quarter" idx="10"/>
          </p:nvPr>
        </p:nvSpPr>
        <p:spPr/>
        <p:txBody>
          <a:bodyPr/>
          <a:lstStyle/>
          <a:p>
            <a:fld id="{E79308E7-5E0A-4C7F-9557-F25207725643}" type="slidenum">
              <a:rPr lang="en-US" smtClean="0"/>
              <a:t>40</a:t>
            </a:fld>
            <a:endParaRPr lang="en-US"/>
          </a:p>
        </p:txBody>
      </p:sp>
    </p:spTree>
    <p:extLst>
      <p:ext uri="{BB962C8B-B14F-4D97-AF65-F5344CB8AC3E}">
        <p14:creationId xmlns:p14="http://schemas.microsoft.com/office/powerpoint/2010/main" val="2341993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000" b="1" u="sng" dirty="0"/>
              <a:t>Plan review, coordination, and update</a:t>
            </a:r>
          </a:p>
          <a:p>
            <a:r>
              <a:rPr lang="en-US" sz="1200" dirty="0"/>
              <a:t>Once you have completed your emergency action plan, review it carefully with your employees and post it in an area where all employees will have access to it.</a:t>
            </a:r>
          </a:p>
          <a:p>
            <a:r>
              <a:rPr lang="en-US" sz="1200" dirty="0"/>
              <a:t>The employer must review with each employee upon initial assignment those parts of the EAP and fire prevention plan (FPP) that the employee must know to protect him or herself in the event of an emergency. The written plans must be available to the employees and kept at the workplace. For employers with 10 or fewer employees, the plans may be communicated orally. [</a:t>
            </a:r>
            <a:r>
              <a:rPr lang="en-US" sz="1200" dirty="0">
                <a:hlinkClick r:id="rId10" tooltip="29 CFR 1910.38(b)"/>
              </a:rPr>
              <a:t>29 CFR 1910.38(b)</a:t>
            </a:r>
            <a:r>
              <a:rPr lang="en-US" sz="1200" dirty="0"/>
              <a:t> and </a:t>
            </a:r>
            <a:r>
              <a:rPr lang="en-US" sz="1200" dirty="0">
                <a:hlinkClick r:id="rId11" tooltip="29 CFR 1910.39(b)"/>
              </a:rPr>
              <a:t>29 CFR 1910.39(b)</a:t>
            </a:r>
            <a:r>
              <a:rPr lang="en-US" sz="1200" dirty="0"/>
              <a:t>]</a:t>
            </a:r>
          </a:p>
          <a:p>
            <a:r>
              <a:rPr lang="en-US" sz="1200" dirty="0"/>
              <a:t>The plans should also be reviewed with other companies or employee groups in your building to ensure that your efforts will be coordinated with theirs, enhancing the effectiveness of your plan. In addition, if you rely on assistance from local emergency responders such as the fire department, local HAZMAT teams, or other outside responders, you may find it useful to review and coordinate your emergency plans with these organizations. This ensures that you are aware of the capabilities of these outside responders and that they know what you expect of them.</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41</a:t>
            </a:fld>
            <a:endParaRPr lang="en-US"/>
          </a:p>
        </p:txBody>
      </p:sp>
    </p:spTree>
    <p:extLst>
      <p:ext uri="{BB962C8B-B14F-4D97-AF65-F5344CB8AC3E}">
        <p14:creationId xmlns:p14="http://schemas.microsoft.com/office/powerpoint/2010/main" val="1708721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000" b="1" u="sng" dirty="0"/>
              <a:t>Plan review, coordination, and update</a:t>
            </a:r>
          </a:p>
          <a:p>
            <a:r>
              <a:rPr lang="en-US" sz="1200" dirty="0"/>
              <a:t>Once you have completed your emergency action plan, review it carefully with your employees and post it in an area where all employees will have access to it.</a:t>
            </a:r>
          </a:p>
          <a:p>
            <a:r>
              <a:rPr lang="en-US" sz="1200" dirty="0"/>
              <a:t>The employer must review with each employee upon initial assignment those parts of the EAP and fire prevention plan (FPP) that the employee must know to protect him or herself in the event of an emergency. The written plans must be available to the employees and kept at the workplace. For employers with 10 or fewer employees, the plans may be communicated orally. [</a:t>
            </a:r>
            <a:r>
              <a:rPr lang="en-US" sz="1200" dirty="0">
                <a:hlinkClick r:id="rId10" tooltip="29 CFR 1910.38(b)"/>
              </a:rPr>
              <a:t>29 CFR 1910.38(b)</a:t>
            </a:r>
            <a:r>
              <a:rPr lang="en-US" sz="1200" dirty="0"/>
              <a:t> and </a:t>
            </a:r>
            <a:r>
              <a:rPr lang="en-US" sz="1200" dirty="0">
                <a:hlinkClick r:id="rId11" tooltip="29 CFR 1910.39(b)"/>
              </a:rPr>
              <a:t>29 CFR 1910.39(b)</a:t>
            </a:r>
            <a:r>
              <a:rPr lang="en-US" sz="1200" dirty="0"/>
              <a:t>]</a:t>
            </a:r>
          </a:p>
          <a:p>
            <a:r>
              <a:rPr lang="en-US" sz="1200" dirty="0"/>
              <a:t>The plans should also be reviewed with other companies or employee groups in your building to ensure that your efforts will be coordinated with theirs, enhancing the effectiveness of your plan. In addition, if you rely on assistance from local emergency responders such as the fire department, local HAZMAT teams, or other outside responders, you may find it useful to review and coordinate your emergency plans with these organizations. This ensures that you are aware of the capabilities of these outside responders and that they know what you expect of them.</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42</a:t>
            </a:fld>
            <a:endParaRPr lang="en-US"/>
          </a:p>
        </p:txBody>
      </p:sp>
    </p:spTree>
    <p:extLst>
      <p:ext uri="{BB962C8B-B14F-4D97-AF65-F5344CB8AC3E}">
        <p14:creationId xmlns:p14="http://schemas.microsoft.com/office/powerpoint/2010/main" val="1713999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Understanding the </a:t>
            </a:r>
            <a:r>
              <a:rPr lang="en-US" b="1" dirty="0"/>
              <a:t>types and</a:t>
            </a:r>
            <a:r>
              <a:rPr lang="en-US" dirty="0"/>
              <a:t> </a:t>
            </a:r>
            <a:r>
              <a:rPr lang="en-US" b="1" dirty="0"/>
              <a:t>stages of fire</a:t>
            </a:r>
          </a:p>
          <a:p>
            <a:pPr lvl="0"/>
            <a:r>
              <a:rPr lang="en-US" dirty="0"/>
              <a:t>Greater </a:t>
            </a:r>
            <a:r>
              <a:rPr lang="en-US" b="1" dirty="0"/>
              <a:t>awareness of fire hazards </a:t>
            </a:r>
            <a:r>
              <a:rPr lang="en-US" dirty="0"/>
              <a:t>in the workplace</a:t>
            </a:r>
          </a:p>
          <a:p>
            <a:pPr lvl="0"/>
            <a:r>
              <a:rPr lang="en-US" dirty="0"/>
              <a:t>Fire </a:t>
            </a:r>
            <a:r>
              <a:rPr lang="en-US" b="1" dirty="0"/>
              <a:t>prevention techniques </a:t>
            </a:r>
            <a:r>
              <a:rPr lang="en-US" dirty="0"/>
              <a:t>specific to scrap recycling and MRF facilities</a:t>
            </a:r>
          </a:p>
          <a:p>
            <a:pPr lvl="0"/>
            <a:r>
              <a:rPr lang="en-US" dirty="0"/>
              <a:t>Fire </a:t>
            </a:r>
            <a:r>
              <a:rPr lang="en-US" b="1" dirty="0"/>
              <a:t>management techniques </a:t>
            </a:r>
            <a:r>
              <a:rPr lang="en-US" dirty="0"/>
              <a:t>and emergency response</a:t>
            </a:r>
          </a:p>
          <a:p>
            <a:pPr lvl="0"/>
            <a:r>
              <a:rPr lang="en-US" dirty="0"/>
              <a:t>Ways to improve your </a:t>
            </a:r>
            <a:r>
              <a:rPr lang="en-US" b="1" dirty="0"/>
              <a:t>emergency response </a:t>
            </a:r>
            <a:r>
              <a:rPr lang="en-US" dirty="0"/>
              <a:t>to fires</a:t>
            </a:r>
          </a:p>
          <a:p>
            <a:pPr marL="285750" indent="-285750"/>
            <a:r>
              <a:rPr lang="en-US" dirty="0">
                <a:solidFill>
                  <a:prstClr val="black"/>
                </a:solidFill>
              </a:rPr>
              <a:t>To describe solutions to the various “real-world” hazard recognition scenarios presented to them in a group style project at the end of the class. </a:t>
            </a:r>
          </a:p>
          <a:p>
            <a:pPr marL="285750" indent="-285750">
              <a:buFont typeface="Arial" panose="020B0604020202020204" pitchFamily="34" charset="0"/>
              <a:buChar char="•"/>
            </a:pPr>
            <a:r>
              <a:rPr lang="en-US" dirty="0">
                <a:solidFill>
                  <a:prstClr val="black"/>
                </a:solidFill>
              </a:rPr>
              <a:t>These situations include having trainees </a:t>
            </a:r>
          </a:p>
          <a:p>
            <a:pPr marL="742950" lvl="1" indent="-285750">
              <a:buFont typeface="Arial" panose="020B0604020202020204" pitchFamily="34" charset="0"/>
              <a:buChar char="•"/>
            </a:pPr>
            <a:r>
              <a:rPr lang="en-US" dirty="0">
                <a:solidFill>
                  <a:prstClr val="black"/>
                </a:solidFill>
              </a:rPr>
              <a:t>Verbally discuss and point out potential</a:t>
            </a:r>
            <a:r>
              <a:rPr lang="en-US" baseline="0" dirty="0">
                <a:solidFill>
                  <a:prstClr val="black"/>
                </a:solidFill>
              </a:rPr>
              <a:t> ignition and/or fuel sources (employee focus)</a:t>
            </a:r>
          </a:p>
          <a:p>
            <a:pPr marL="742950" lvl="1" indent="-285750">
              <a:buFont typeface="Arial" panose="020B0604020202020204" pitchFamily="34" charset="0"/>
              <a:buChar char="•"/>
            </a:pPr>
            <a:r>
              <a:rPr lang="en-US" baseline="0" dirty="0">
                <a:solidFill>
                  <a:prstClr val="black"/>
                </a:solidFill>
              </a:rPr>
              <a:t>Discussion on inbound material inspection and process control (supervisor/manager focus)</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F8812B02-5A0F-4134-8D95-42E551F2FB7D}" type="slidenum">
              <a:rPr lang="en-GB" smtClean="0"/>
              <a:t>4</a:t>
            </a:fld>
            <a:endParaRPr lang="en-GB"/>
          </a:p>
        </p:txBody>
      </p:sp>
    </p:spTree>
    <p:extLst>
      <p:ext uri="{BB962C8B-B14F-4D97-AF65-F5344CB8AC3E}">
        <p14:creationId xmlns:p14="http://schemas.microsoft.com/office/powerpoint/2010/main" val="495245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dirty="0"/>
          </a:p>
          <a:p>
            <a:pPr marL="0" indent="0">
              <a:buNone/>
            </a:pPr>
            <a:r>
              <a:rPr lang="en-US" sz="1800" b="1" u="sng" dirty="0"/>
              <a:t>Plan review, coordination, and update</a:t>
            </a:r>
          </a:p>
          <a:p>
            <a:pPr marL="0" indent="0">
              <a:buNone/>
            </a:pPr>
            <a:endParaRPr lang="en-US" dirty="0"/>
          </a:p>
          <a:p>
            <a:pPr marL="0" indent="0" algn="l">
              <a:buNone/>
            </a:pPr>
            <a:r>
              <a:rPr lang="en-US" sz="1200" dirty="0"/>
              <a:t>Operations and personnel change frequently, and an outdated plan will be of little use in an emergency. You should review the contents of your plan regularly and update it whenever an employee's emergency actions or responsibilities change, or when there is a change in the layout or design of the facility, new equipment, hazardous materials, or processes are introduced that affect evacuation routes, or new types of hazards are introduced that require special actions. The most common outdated item in plans is the facility and agency contact information. Consider placing this important information on a separate page in the front of the plan so that it can be readily updated.</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43</a:t>
            </a:fld>
            <a:endParaRPr lang="en-US"/>
          </a:p>
        </p:txBody>
      </p:sp>
    </p:spTree>
    <p:extLst>
      <p:ext uri="{BB962C8B-B14F-4D97-AF65-F5344CB8AC3E}">
        <p14:creationId xmlns:p14="http://schemas.microsoft.com/office/powerpoint/2010/main" val="4035711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Drafting an </a:t>
            </a:r>
            <a:r>
              <a:rPr lang="en-US" sz="1200" u="none" strike="noStrike" kern="1200" dirty="0">
                <a:solidFill>
                  <a:schemeClr val="tx1"/>
                </a:solidFill>
                <a:effectLst/>
                <a:latin typeface="+mn-lt"/>
                <a:ea typeface="+mn-ea"/>
                <a:cs typeface="+mn-cs"/>
                <a:hlinkClick r:id="rId3" tooltip="emergency action plan"/>
              </a:rPr>
              <a:t>emergency action plan</a:t>
            </a:r>
            <a:r>
              <a:rPr lang="en-US" sz="120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a:t>
            </a:r>
          </a:p>
          <a:p>
            <a:pPr lvl="0"/>
            <a:r>
              <a:rPr lang="en-US" sz="1200" u="none" strike="noStrike" kern="1200" dirty="0">
                <a:solidFill>
                  <a:schemeClr val="tx1"/>
                </a:solidFill>
                <a:effectLst/>
                <a:latin typeface="+mn-lt"/>
                <a:ea typeface="+mn-ea"/>
                <a:cs typeface="+mn-cs"/>
                <a:hlinkClick r:id="rId4" tooltip="Development of an emergency action plan"/>
              </a:rPr>
              <a:t>Development of an emergency action plan</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5" tooltip="Authority"/>
              </a:rPr>
              <a:t>Authority</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6" tooltip="Employee training and plan review"/>
              </a:rPr>
              <a:t>Employee training and plan review</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7" tooltip="Plan review, coordination, and update"/>
              </a:rPr>
              <a:t>Plan review, coordination, and update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u="none" strike="noStrike" kern="1200" dirty="0">
                <a:solidFill>
                  <a:schemeClr val="tx1"/>
                </a:solidFill>
                <a:effectLst/>
                <a:latin typeface="+mn-lt"/>
                <a:ea typeface="+mn-ea"/>
                <a:cs typeface="+mn-cs"/>
                <a:hlinkClick r:id="rId8" tooltip="OSHA's emergency standards"/>
              </a:rPr>
              <a:t>OSHA's emergency standards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indent="0">
              <a:buNone/>
            </a:pPr>
            <a:r>
              <a:rPr lang="en-US" b="1" u="sng" dirty="0"/>
              <a:t>Emergency Action Plan (EAP)</a:t>
            </a:r>
          </a:p>
          <a:p>
            <a:pPr marL="0" indent="0">
              <a:buNone/>
            </a:pPr>
            <a:r>
              <a:rPr lang="en-US" sz="1800" dirty="0"/>
              <a:t>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a:t>
            </a:r>
          </a:p>
          <a:p>
            <a:pPr marL="742950" lvl="1" indent="-285750">
              <a:buFont typeface="Arial" panose="020B0604020202020204" pitchFamily="34" charset="0"/>
              <a:buChar char="•"/>
            </a:pPr>
            <a:r>
              <a:rPr lang="en-US" sz="1800" dirty="0"/>
              <a:t>Have a plan for all possible scenarios</a:t>
            </a:r>
          </a:p>
          <a:p>
            <a:pPr marL="742950" lvl="1" indent="-285750">
              <a:buFont typeface="Arial" panose="020B0604020202020204" pitchFamily="34" charset="0"/>
              <a:buChar char="•"/>
            </a:pPr>
            <a:r>
              <a:rPr lang="en-US" sz="1800" dirty="0"/>
              <a:t>Train to the plan</a:t>
            </a:r>
          </a:p>
          <a:p>
            <a:pPr marL="742950" lvl="1" indent="-285750">
              <a:buFont typeface="Arial" panose="020B0604020202020204" pitchFamily="34" charset="0"/>
              <a:buChar char="•"/>
            </a:pPr>
            <a:r>
              <a:rPr lang="en-US" sz="1800" dirty="0"/>
              <a:t>Review and update as needed</a:t>
            </a:r>
          </a:p>
          <a:p>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44</a:t>
            </a:fld>
            <a:endParaRPr lang="en-US"/>
          </a:p>
        </p:txBody>
      </p:sp>
    </p:spTree>
    <p:extLst>
      <p:ext uri="{BB962C8B-B14F-4D97-AF65-F5344CB8AC3E}">
        <p14:creationId xmlns:p14="http://schemas.microsoft.com/office/powerpoint/2010/main" val="3462364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Drafting an </a:t>
            </a:r>
            <a:r>
              <a:rPr lang="en-US" sz="1200" u="none" strike="noStrike" kern="1200" dirty="0">
                <a:solidFill>
                  <a:schemeClr val="tx1"/>
                </a:solidFill>
                <a:effectLst/>
                <a:latin typeface="+mn-lt"/>
                <a:ea typeface="+mn-ea"/>
                <a:cs typeface="+mn-cs"/>
                <a:hlinkClick r:id="rId3" tooltip="emergency action plan"/>
              </a:rPr>
              <a:t>emergency action plan</a:t>
            </a:r>
            <a:r>
              <a:rPr lang="en-US" sz="120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a:t>
            </a:r>
          </a:p>
          <a:p>
            <a:pPr lvl="0"/>
            <a:r>
              <a:rPr lang="en-US" sz="1200" u="none" strike="noStrike" kern="1200" dirty="0">
                <a:solidFill>
                  <a:schemeClr val="tx1"/>
                </a:solidFill>
                <a:effectLst/>
                <a:latin typeface="+mn-lt"/>
                <a:ea typeface="+mn-ea"/>
                <a:cs typeface="+mn-cs"/>
                <a:hlinkClick r:id="rId4" tooltip="Development of an emergency action plan"/>
              </a:rPr>
              <a:t>Development of an emergency action plan</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5" tooltip="Authority"/>
              </a:rPr>
              <a:t>Authority</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6" tooltip="Employee training and plan review"/>
              </a:rPr>
              <a:t>Employee training and plan review</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7" tooltip="Plan review, coordination, and update"/>
              </a:rPr>
              <a:t>Plan review, coordination, and update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u="none" strike="noStrike" kern="1200" dirty="0">
                <a:solidFill>
                  <a:schemeClr val="tx1"/>
                </a:solidFill>
                <a:effectLst/>
                <a:latin typeface="+mn-lt"/>
                <a:ea typeface="+mn-ea"/>
                <a:cs typeface="+mn-cs"/>
                <a:hlinkClick r:id="rId8" tooltip="OSHA's emergency standards"/>
              </a:rPr>
              <a:t>OSHA's emergency standards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800" b="1" dirty="0"/>
              <a:t>FIRE!!! </a:t>
            </a:r>
            <a:r>
              <a:rPr lang="en-US" sz="1200" dirty="0"/>
              <a:t>Emergency Action Plan – Fight of Flee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A fire is the most common type of emergency for which small businesses must plan. </a:t>
            </a:r>
          </a:p>
          <a:p>
            <a:pPr marL="171450" indent="-171450">
              <a:buFont typeface="Arial" panose="020B0604020202020204" pitchFamily="34" charset="0"/>
              <a:buChar char="•"/>
            </a:pPr>
            <a:r>
              <a:rPr lang="en-US" dirty="0"/>
              <a:t>A critical decision when planning is whether or not employees should fight a small fire with a portable fire extinguisher or simply evacuate. </a:t>
            </a:r>
          </a:p>
          <a:p>
            <a:pPr marL="171450" indent="-171450">
              <a:buFont typeface="Arial" panose="020B0604020202020204" pitchFamily="34" charset="0"/>
              <a:buChar char="•"/>
            </a:pPr>
            <a:r>
              <a:rPr lang="en-US" dirty="0"/>
              <a:t>Small fires can often be put out quickly by a well-trained employee with a portable fire extinguisher. </a:t>
            </a:r>
          </a:p>
          <a:p>
            <a:pPr marL="171450" indent="-171450">
              <a:buFont typeface="Arial" panose="020B0604020202020204" pitchFamily="34" charset="0"/>
              <a:buChar char="•"/>
            </a:pPr>
            <a:r>
              <a:rPr lang="en-US" dirty="0"/>
              <a:t>However, to do this safely, the employee must understand the use and limitation of a portable fire extinguisher and the hazards associated with fighting fires. </a:t>
            </a:r>
          </a:p>
          <a:p>
            <a:pPr marL="171450" indent="-171450">
              <a:buFont typeface="Arial" panose="020B0604020202020204" pitchFamily="34" charset="0"/>
              <a:buChar char="•"/>
            </a:pPr>
            <a:r>
              <a:rPr lang="en-US" dirty="0"/>
              <a:t>Evacuation plans that designate or require some or all of the employees to fight fires with portable fire extinguishers increase the level of complexity of the plan and the level of training that must be provided employees.</a:t>
            </a:r>
          </a:p>
          <a:p>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45</a:t>
            </a:fld>
            <a:endParaRPr lang="en-US"/>
          </a:p>
        </p:txBody>
      </p:sp>
    </p:spTree>
    <p:extLst>
      <p:ext uri="{BB962C8B-B14F-4D97-AF65-F5344CB8AC3E}">
        <p14:creationId xmlns:p14="http://schemas.microsoft.com/office/powerpoint/2010/main" val="1983338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Drafting an </a:t>
            </a:r>
            <a:r>
              <a:rPr lang="en-US" sz="1200" u="none" strike="noStrike" kern="1200" dirty="0">
                <a:solidFill>
                  <a:schemeClr val="tx1"/>
                </a:solidFill>
                <a:effectLst/>
                <a:latin typeface="+mn-lt"/>
                <a:ea typeface="+mn-ea"/>
                <a:cs typeface="+mn-cs"/>
                <a:hlinkClick r:id="rId3" tooltip="emergency action plan"/>
              </a:rPr>
              <a:t>emergency action plan</a:t>
            </a:r>
            <a:r>
              <a:rPr lang="en-US" sz="120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a:t>
            </a:r>
          </a:p>
          <a:p>
            <a:pPr lvl="0"/>
            <a:r>
              <a:rPr lang="en-US" sz="1200" u="none" strike="noStrike" kern="1200" dirty="0">
                <a:solidFill>
                  <a:schemeClr val="tx1"/>
                </a:solidFill>
                <a:effectLst/>
                <a:latin typeface="+mn-lt"/>
                <a:ea typeface="+mn-ea"/>
                <a:cs typeface="+mn-cs"/>
                <a:hlinkClick r:id="rId4" tooltip="Development of an emergency action plan"/>
              </a:rPr>
              <a:t>Development of an emergency action plan</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5" tooltip="Authority"/>
              </a:rPr>
              <a:t>Authority</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6" tooltip="Employee training and plan review"/>
              </a:rPr>
              <a:t>Employee training and plan review</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7" tooltip="Plan review, coordination, and update"/>
              </a:rPr>
              <a:t>Plan review, coordination, and update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u="none" strike="noStrike" kern="1200" dirty="0">
                <a:solidFill>
                  <a:schemeClr val="tx1"/>
                </a:solidFill>
                <a:effectLst/>
                <a:latin typeface="+mn-lt"/>
                <a:ea typeface="+mn-ea"/>
                <a:cs typeface="+mn-cs"/>
                <a:hlinkClick r:id="rId8" tooltip="OSHA's emergency standards"/>
              </a:rPr>
              <a:t>OSHA's emergency standards</a:t>
            </a:r>
            <a:r>
              <a:rPr lang="en-US" sz="1200" kern="1200" dirty="0">
                <a:solidFill>
                  <a:schemeClr val="tx1"/>
                </a:solidFill>
                <a:effectLst/>
                <a:latin typeface="+mn-lt"/>
                <a:ea typeface="+mn-ea"/>
                <a:cs typeface="+mn-cs"/>
              </a:rPr>
              <a:t>.</a:t>
            </a:r>
          </a:p>
          <a:p>
            <a:endParaRPr lang="en-US" b="1" dirty="0"/>
          </a:p>
          <a:p>
            <a:r>
              <a:rPr lang="en-US" sz="1800" b="1" dirty="0"/>
              <a:t>FIRE!!! </a:t>
            </a:r>
            <a:r>
              <a:rPr lang="en-US" sz="1200" dirty="0"/>
              <a:t>Emergency Action Plan – Fight of Flee</a:t>
            </a:r>
            <a:endParaRPr lang="en-US" b="1" dirty="0"/>
          </a:p>
          <a:p>
            <a:pPr marL="171450" indent="-171450">
              <a:buFont typeface="Arial" panose="020B0604020202020204" pitchFamily="34" charset="0"/>
              <a:buChar char="•"/>
            </a:pPr>
            <a:r>
              <a:rPr lang="en-US" dirty="0"/>
              <a:t>Choosing to evacuate the workplace rather than providing fire extinguishers for employee use in fighting fires will most effectively minimize the potential for fire-related injuries to employees. </a:t>
            </a:r>
          </a:p>
          <a:p>
            <a:pPr marL="171450" indent="-171450">
              <a:buFont typeface="Arial" panose="020B0604020202020204" pitchFamily="34" charset="0"/>
              <a:buChar char="•"/>
            </a:pPr>
            <a:r>
              <a:rPr lang="en-US" dirty="0"/>
              <a:t>In addition, training employees to use </a:t>
            </a:r>
            <a:r>
              <a:rPr lang="en-US" dirty="0">
                <a:hlinkClick r:id="rId9" tooltip="fire extinguishers"/>
              </a:rPr>
              <a:t>fire extinguishers</a:t>
            </a:r>
            <a:r>
              <a:rPr lang="en-US" dirty="0"/>
              <a:t> and maintaining them requires considerable resources. </a:t>
            </a:r>
          </a:p>
          <a:p>
            <a:pPr marL="171450" indent="-171450">
              <a:buFont typeface="Arial" panose="020B0604020202020204" pitchFamily="34" charset="0"/>
              <a:buChar char="•"/>
            </a:pPr>
            <a:r>
              <a:rPr lang="en-US" dirty="0"/>
              <a:t>However, other factors, such as the availability of a public fire department or the vulnerability of </a:t>
            </a:r>
            <a:r>
              <a:rPr lang="en-US" dirty="0">
                <a:hlinkClick r:id="rId10" tooltip="egress routes"/>
              </a:rPr>
              <a:t>egress routes</a:t>
            </a:r>
            <a:r>
              <a:rPr lang="en-US" dirty="0"/>
              <a:t>, will enter into this decision.</a:t>
            </a: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46</a:t>
            </a:fld>
            <a:endParaRPr lang="en-US"/>
          </a:p>
        </p:txBody>
      </p:sp>
    </p:spTree>
    <p:extLst>
      <p:ext uri="{BB962C8B-B14F-4D97-AF65-F5344CB8AC3E}">
        <p14:creationId xmlns:p14="http://schemas.microsoft.com/office/powerpoint/2010/main" val="3977765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Should employees evacuate or be prepared to fight a small fire?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OSHA Guidance</a:t>
            </a:r>
          </a:p>
          <a:p>
            <a:r>
              <a:rPr lang="en-US" sz="1200" kern="1200" dirty="0">
                <a:solidFill>
                  <a:schemeClr val="tx1"/>
                </a:solidFill>
                <a:effectLst/>
                <a:latin typeface="+mn-lt"/>
                <a:ea typeface="+mn-ea"/>
                <a:cs typeface="+mn-cs"/>
              </a:rPr>
              <a:t>Option 1 - </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3" tooltip="29 CFR 1910.157(b)(1)"/>
              </a:rPr>
              <a:t>29 CFR 1910.157(b)(1)</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Option 2 - [</a:t>
            </a:r>
            <a:r>
              <a:rPr lang="en-US" sz="1200" b="0" i="0" u="none" strike="noStrike" kern="1200" dirty="0">
                <a:solidFill>
                  <a:schemeClr val="tx1"/>
                </a:solidFill>
                <a:effectLst/>
                <a:latin typeface="+mn-lt"/>
                <a:ea typeface="+mn-ea"/>
                <a:cs typeface="+mn-cs"/>
                <a:hlinkClick r:id="rId4" tooltip="29 CFR 1910.157(b)(2)"/>
              </a:rPr>
              <a:t>29 CFR 1910.157(b)(2)</a:t>
            </a:r>
            <a:r>
              <a:rPr lang="en-US" sz="1200" b="0" i="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47</a:t>
            </a:fld>
            <a:endParaRPr lang="en-US"/>
          </a:p>
        </p:txBody>
      </p:sp>
    </p:spTree>
    <p:extLst>
      <p:ext uri="{BB962C8B-B14F-4D97-AF65-F5344CB8AC3E}">
        <p14:creationId xmlns:p14="http://schemas.microsoft.com/office/powerpoint/2010/main" val="1144477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Should employees evacuate or be prepared to fight a small fire?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OSHA Guidance</a:t>
            </a:r>
          </a:p>
          <a:p>
            <a:r>
              <a:rPr lang="en-US" sz="1200" b="0" i="0" kern="1200" dirty="0">
                <a:solidFill>
                  <a:schemeClr val="tx1"/>
                </a:solidFill>
                <a:effectLst/>
                <a:latin typeface="+mn-lt"/>
                <a:ea typeface="+mn-ea"/>
                <a:cs typeface="+mn-cs"/>
              </a:rPr>
              <a:t>Option 3 - [</a:t>
            </a:r>
            <a:r>
              <a:rPr lang="en-US" sz="1200" b="0" i="0" u="none" strike="noStrike" kern="1200" dirty="0">
                <a:solidFill>
                  <a:schemeClr val="tx1"/>
                </a:solidFill>
                <a:effectLst/>
                <a:latin typeface="+mn-lt"/>
                <a:ea typeface="+mn-ea"/>
                <a:cs typeface="+mn-cs"/>
                <a:hlinkClick r:id="rId3" tooltip="29 CFR 1910.157(b)(2)"/>
              </a:rPr>
              <a:t>29 CFR 1910.157(b)(2)</a:t>
            </a:r>
            <a:r>
              <a:rPr lang="en-US" sz="1200" b="0" i="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Option 4 - </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4" tooltip="29 CFR 1910.157(a)"/>
              </a:rPr>
              <a:t>29 CFR 1910.157(a)</a:t>
            </a:r>
            <a:r>
              <a:rPr lang="en-US" sz="1200" b="0" i="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48</a:t>
            </a:fld>
            <a:endParaRPr lang="en-US"/>
          </a:p>
        </p:txBody>
      </p:sp>
    </p:spTree>
    <p:extLst>
      <p:ext uri="{BB962C8B-B14F-4D97-AF65-F5344CB8AC3E}">
        <p14:creationId xmlns:p14="http://schemas.microsoft.com/office/powerpoint/2010/main" val="1298198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200" dirty="0"/>
              <a:t>Fire Protection (Subpart L) https://www.osha.gov/laws-regs/regulations/standardnumber/1910/1910.155 </a:t>
            </a:r>
          </a:p>
          <a:p>
            <a:pPr marL="1371600" lvl="2" indent="-457200">
              <a:buFont typeface="Arial" panose="020B0604020202020204" pitchFamily="34" charset="0"/>
              <a:buChar char="•"/>
            </a:pPr>
            <a:r>
              <a:rPr lang="en-US" sz="2800" dirty="0"/>
              <a:t>Fire brigades – https://www.osha.gov/laws-regs/regulations/standardnumber/1910/1910.156</a:t>
            </a:r>
          </a:p>
          <a:p>
            <a:pPr marL="1371600" lvl="2" indent="-457200">
              <a:buFont typeface="Arial" panose="020B0604020202020204" pitchFamily="34" charset="0"/>
              <a:buChar char="•"/>
            </a:pPr>
            <a:r>
              <a:rPr lang="en-US" sz="2800" dirty="0"/>
              <a:t>Portable fire extinguishers - https://www.osha.gov/laws-regs/regulations/standardnumber/1910/1910.157</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Fire suppression systems - </a:t>
            </a:r>
            <a:r>
              <a:rPr lang="en-US" sz="2800" b="0" dirty="0"/>
              <a:t>https://www.osha.gov/fire-safety/standards (standpipe</a:t>
            </a:r>
            <a:r>
              <a:rPr lang="en-US" sz="2800" b="0" baseline="0" dirty="0"/>
              <a:t> and hose systems, automatic sprinkler systems, (fixed extinguishing systems, general, dry chemical, gaseous agent, water spray and foam)</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baseline="0" dirty="0"/>
              <a:t>Fire detection systems - https://www.osha.gov/laws-regs/regulations/standardnumber/1910/1910.164</a:t>
            </a:r>
            <a:endParaRPr lang="en-US" sz="2800" dirty="0"/>
          </a:p>
          <a:p>
            <a:pPr marL="1371600" lvl="2" indent="-457200">
              <a:buFont typeface="Arial" panose="020B0604020202020204" pitchFamily="34" charset="0"/>
              <a:buChar char="•"/>
            </a:pPr>
            <a:r>
              <a:rPr lang="en-US" sz="2800" dirty="0"/>
              <a:t>Employee</a:t>
            </a:r>
            <a:r>
              <a:rPr lang="en-US" sz="2800" baseline="0" dirty="0"/>
              <a:t> a</a:t>
            </a:r>
            <a:r>
              <a:rPr lang="en-US" sz="2800" dirty="0"/>
              <a:t>larm systems - https://www.osha.gov/laws-regs/regulations/standardnumber/1910/1910.165 </a:t>
            </a:r>
            <a:endParaRPr lang="en-US" sz="36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50</a:t>
            </a:fld>
            <a:endParaRPr lang="en-US"/>
          </a:p>
        </p:txBody>
      </p:sp>
    </p:spTree>
    <p:extLst>
      <p:ext uri="{BB962C8B-B14F-4D97-AF65-F5344CB8AC3E}">
        <p14:creationId xmlns:p14="http://schemas.microsoft.com/office/powerpoint/2010/main" val="4000224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detection and rapid response had some pretty interesting info on the fire detection and suppression equipment installed at facilities: thermal cameras to detect heat spikes, remote-operated water cannons at key points, and water deluge systems at balers and over sorting screens where compression of stray li-ion batteries are most likely to happen. Particularly for MRF members, could see that being an interesting presentation for a future safety meeting (though for all I know, those could be common practices nowadays</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smtClean="0"/>
              <a:t>REMEMBER</a:t>
            </a:r>
            <a:r>
              <a:rPr lang="en-US" sz="1200" b="1" dirty="0" smtClean="0"/>
              <a:t>: If you change processes/processing equipment your fire suppression system should be reevaluated by a professional fire protection engineer? Note: far to often people take no action or add sprinkler lines on their own when changing you need to understand if there is adequate flow and pressure or if the protection reaches the area and is not obstructed.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51</a:t>
            </a:fld>
            <a:endParaRPr lang="en-US"/>
          </a:p>
        </p:txBody>
      </p:sp>
    </p:spTree>
    <p:extLst>
      <p:ext uri="{BB962C8B-B14F-4D97-AF65-F5344CB8AC3E}">
        <p14:creationId xmlns:p14="http://schemas.microsoft.com/office/powerpoint/2010/main" val="3306919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1B0109E-7F45-4FB4-89E8-F1FF78D6FB1A}" type="slidenum">
              <a:rPr lang="en-US" altLang="en-US" sz="1200">
                <a:solidFill>
                  <a:prstClr val="black"/>
                </a:solidFill>
              </a:rPr>
              <a:pPr/>
              <a:t>53</a:t>
            </a:fld>
            <a:endParaRPr lang="en-US" altLang="en-US" sz="120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r>
              <a:rPr lang="en-US" altLang="en-US" dirty="0"/>
              <a:t>Know the different classes of fires and where these hazard types might be in your facility. </a:t>
            </a:r>
          </a:p>
          <a:p>
            <a:r>
              <a:rPr lang="en-US" altLang="en-US" dirty="0"/>
              <a:t>http://www.ilpi.com/safety/extinguishers.html</a:t>
            </a:r>
          </a:p>
          <a:p>
            <a:r>
              <a:rPr lang="en-US" altLang="en-US" dirty="0"/>
              <a:t>http://</a:t>
            </a:r>
            <a:r>
              <a:rPr lang="en-US" altLang="en-US" dirty="0" smtClean="0"/>
              <a:t>www.bettendorf.org/egov/docs/1160167747_549163.pdf</a:t>
            </a:r>
          </a:p>
          <a:p>
            <a:endParaRPr lang="en-US" altLang="en-US" dirty="0" smtClean="0"/>
          </a:p>
          <a:p>
            <a:r>
              <a:rPr lang="en-US" altLang="en-US" dirty="0" smtClean="0"/>
              <a:t>REMEMBER: the word </a:t>
            </a:r>
            <a:r>
              <a:rPr lang="en-US" altLang="en-US" b="1" u="sng" dirty="0" smtClean="0"/>
              <a:t>“Ash” </a:t>
            </a:r>
            <a:r>
              <a:rPr lang="en-US" altLang="en-US" dirty="0" smtClean="0"/>
              <a:t>will help to remember Class A. Many</a:t>
            </a:r>
            <a:r>
              <a:rPr lang="en-US" altLang="en-US" baseline="0" dirty="0" smtClean="0"/>
              <a:t> of these materials will turn to ash when they are burned.</a:t>
            </a:r>
            <a:endParaRPr lang="en-US" altLang="en-US" dirty="0"/>
          </a:p>
          <a:p>
            <a:endParaRPr lang="en-US" altLang="en-US" dirty="0"/>
          </a:p>
        </p:txBody>
      </p:sp>
    </p:spTree>
    <p:extLst>
      <p:ext uri="{BB962C8B-B14F-4D97-AF65-F5344CB8AC3E}">
        <p14:creationId xmlns:p14="http://schemas.microsoft.com/office/powerpoint/2010/main" val="3662134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8F4A71C-69B7-4456-AC08-EB3C6DEB89F0}" type="slidenum">
              <a:rPr lang="en-US" altLang="en-US" sz="1200">
                <a:solidFill>
                  <a:prstClr val="black"/>
                </a:solidFill>
              </a:rPr>
              <a:pPr/>
              <a:t>54</a:t>
            </a:fld>
            <a:endParaRPr lang="en-US" altLang="en-US" sz="120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Know the different classes of fires and where these hazard types might be in your facility. </a:t>
            </a:r>
          </a:p>
          <a:p>
            <a:r>
              <a:rPr lang="en-US" altLang="en-US" dirty="0"/>
              <a:t>http://www.ilpi.com/safety/extinguishers.html</a:t>
            </a:r>
          </a:p>
          <a:p>
            <a:r>
              <a:rPr lang="en-US" altLang="en-US" dirty="0"/>
              <a:t>http://</a:t>
            </a:r>
            <a:r>
              <a:rPr lang="en-US" altLang="en-US" dirty="0" smtClean="0"/>
              <a:t>www.bettendorf.org/egov/docs/1160167747_549163.pdf</a:t>
            </a:r>
          </a:p>
          <a:p>
            <a:endParaRPr lang="en-US" altLang="en-US" dirty="0" smtClean="0"/>
          </a:p>
          <a:p>
            <a:r>
              <a:rPr lang="en-US" altLang="en-US" dirty="0" smtClean="0"/>
              <a:t>REMEMBER: the word </a:t>
            </a:r>
            <a:r>
              <a:rPr lang="en-US" altLang="en-US" b="1" u="sng" dirty="0" smtClean="0"/>
              <a:t>“Boil”.</a:t>
            </a:r>
            <a:r>
              <a:rPr lang="en-US" altLang="en-US" dirty="0" smtClean="0"/>
              <a:t> A</a:t>
            </a:r>
            <a:r>
              <a:rPr lang="en-US" altLang="en-US" baseline="0" dirty="0" smtClean="0"/>
              <a:t> class B fire is usually made up of flammable or combustible liquids, gases, and greases. These are things that will boil when burned.</a:t>
            </a:r>
            <a:endParaRPr lang="en-US" altLang="en-US" dirty="0"/>
          </a:p>
        </p:txBody>
      </p:sp>
    </p:spTree>
    <p:extLst>
      <p:ext uri="{BB962C8B-B14F-4D97-AF65-F5344CB8AC3E}">
        <p14:creationId xmlns:p14="http://schemas.microsoft.com/office/powerpoint/2010/main" val="3252965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All exit doors must open freely when the building is occupied. </a:t>
            </a:r>
          </a:p>
          <a:p>
            <a:pPr marL="0" indent="0" algn="l">
              <a:buNone/>
            </a:pPr>
            <a:r>
              <a:rPr lang="en-US" b="1" u="sng" dirty="0"/>
              <a:t>True</a:t>
            </a:r>
            <a:r>
              <a:rPr lang="en-US" dirty="0"/>
              <a:t> or 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6</a:t>
            </a:fld>
            <a:endParaRPr lang="en-US"/>
          </a:p>
        </p:txBody>
      </p:sp>
    </p:spTree>
    <p:extLst>
      <p:ext uri="{BB962C8B-B14F-4D97-AF65-F5344CB8AC3E}">
        <p14:creationId xmlns:p14="http://schemas.microsoft.com/office/powerpoint/2010/main" val="62384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8D6504C-E729-4BEF-913B-A1EB1914E236}" type="slidenum">
              <a:rPr lang="en-US" altLang="en-US" sz="1200">
                <a:solidFill>
                  <a:prstClr val="black"/>
                </a:solidFill>
              </a:rPr>
              <a:pPr/>
              <a:t>55</a:t>
            </a:fld>
            <a:endParaRPr lang="en-US" altLang="en-US" sz="120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Know the different classes of fires and where these hazard types might be in your facility. </a:t>
            </a:r>
          </a:p>
          <a:p>
            <a:r>
              <a:rPr lang="en-US" altLang="en-US" dirty="0"/>
              <a:t>http://www.ilpi.com/safety/extinguishers.html</a:t>
            </a:r>
          </a:p>
          <a:p>
            <a:r>
              <a:rPr lang="en-US" altLang="en-US" dirty="0" smtClean="0"/>
              <a:t>Http</a:t>
            </a:r>
            <a:r>
              <a:rPr lang="en-US" altLang="en-US" dirty="0"/>
              <a:t>://</a:t>
            </a:r>
            <a:r>
              <a:rPr lang="en-US" altLang="en-US" dirty="0" smtClean="0"/>
              <a:t>www.bettendorf.org/egov/docs/1160167747_549163.pdf</a:t>
            </a:r>
          </a:p>
          <a:p>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REMEMBER: the word </a:t>
            </a:r>
            <a:r>
              <a:rPr lang="en-US" altLang="en-US" b="1" u="sng" dirty="0" smtClean="0"/>
              <a:t>“circuit or conduct”</a:t>
            </a:r>
            <a:r>
              <a:rPr lang="en-US" altLang="en-US" b="0" u="none" dirty="0" smtClean="0"/>
              <a:t> A class C fire is an electrical fire.</a:t>
            </a:r>
            <a:endParaRPr lang="en-US" altLang="en-US" dirty="0" smtClean="0"/>
          </a:p>
          <a:p>
            <a:endParaRPr lang="en-US" altLang="en-US" dirty="0"/>
          </a:p>
        </p:txBody>
      </p:sp>
    </p:spTree>
    <p:extLst>
      <p:ext uri="{BB962C8B-B14F-4D97-AF65-F5344CB8AC3E}">
        <p14:creationId xmlns:p14="http://schemas.microsoft.com/office/powerpoint/2010/main" val="4033499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EF3B471-6B49-4478-81F0-5FF2554EF63B}" type="slidenum">
              <a:rPr lang="en-US" altLang="en-US" sz="1200">
                <a:solidFill>
                  <a:prstClr val="black"/>
                </a:solidFill>
              </a:rPr>
              <a:pPr/>
              <a:t>57</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Know the different classes of fires and where these hazard types might be in your facility. </a:t>
            </a:r>
          </a:p>
          <a:p>
            <a:r>
              <a:rPr lang="en-US" altLang="en-US" dirty="0"/>
              <a:t>http://www.ilpi.com/safety/extinguishers.html</a:t>
            </a:r>
          </a:p>
          <a:p>
            <a:r>
              <a:rPr lang="en-US" altLang="en-US" dirty="0"/>
              <a:t>http://</a:t>
            </a:r>
            <a:r>
              <a:rPr lang="en-US" altLang="en-US" dirty="0" smtClean="0"/>
              <a:t>www.bettendorf.org/egov/docs/1160167747_549163.pdf</a:t>
            </a:r>
          </a:p>
          <a:p>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REMEMBER: these extinguishers</a:t>
            </a:r>
            <a:r>
              <a:rPr lang="en-US" altLang="en-US" baseline="0" dirty="0" smtClean="0"/>
              <a:t> are much different and only effective in very small fires.</a:t>
            </a:r>
            <a:endParaRPr lang="en-US" altLang="en-US" dirty="0" smtClean="0"/>
          </a:p>
          <a:p>
            <a:endParaRPr lang="en-US" altLang="en-US" dirty="0"/>
          </a:p>
        </p:txBody>
      </p:sp>
    </p:spTree>
    <p:extLst>
      <p:ext uri="{BB962C8B-B14F-4D97-AF65-F5344CB8AC3E}">
        <p14:creationId xmlns:p14="http://schemas.microsoft.com/office/powerpoint/2010/main" val="4079149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EF3B471-6B49-4478-81F0-5FF2554EF63B}" type="slidenum">
              <a:rPr lang="en-US" altLang="en-US" sz="1200">
                <a:solidFill>
                  <a:prstClr val="black"/>
                </a:solidFill>
              </a:rPr>
              <a:pPr/>
              <a:t>58</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Know the different classes of fires and where these hazard types might be in your facility. </a:t>
            </a:r>
          </a:p>
          <a:p>
            <a:r>
              <a:rPr lang="en-US" altLang="en-US" dirty="0"/>
              <a:t>http://www.ilpi.com/safety/extinguishers.html</a:t>
            </a:r>
          </a:p>
          <a:p>
            <a:r>
              <a:rPr lang="en-US" altLang="en-US" dirty="0"/>
              <a:t>http://www.bettendorf.org/egov/docs/1160167747_549163.pdf</a:t>
            </a:r>
          </a:p>
          <a:p>
            <a:r>
              <a:rPr lang="en-US" altLang="en-US" dirty="0"/>
              <a:t>Show these videos – </a:t>
            </a:r>
          </a:p>
          <a:p>
            <a:pPr marL="171450" indent="-171450">
              <a:buFont typeface="Arial" panose="020B0604020202020204" pitchFamily="34" charset="0"/>
              <a:buChar char="•"/>
            </a:pPr>
            <a:r>
              <a:rPr lang="en-US" altLang="en-US" dirty="0"/>
              <a:t>https://www.youtube.com/watch?v=gT9C-d-BfPk </a:t>
            </a:r>
          </a:p>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3724121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B690A90-179E-4F28-BEB8-37A39C8CD324}" type="slidenum">
              <a:rPr lang="en-US" altLang="en-US" sz="1200">
                <a:solidFill>
                  <a:prstClr val="black"/>
                </a:solidFill>
              </a:rPr>
              <a:pPr/>
              <a:t>59</a:t>
            </a:fld>
            <a:endParaRPr lang="en-US" alt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r>
              <a:rPr lang="en-US" altLang="en-US" dirty="0"/>
              <a:t>Share</a:t>
            </a:r>
            <a:r>
              <a:rPr lang="en-US" altLang="en-US" baseline="0" dirty="0"/>
              <a:t> the F.Y.S. handout with the group and discuss the meaning of PASS and also what an incipient stage fire is.</a:t>
            </a:r>
            <a:endParaRPr lang="en-US" altLang="en-US" dirty="0"/>
          </a:p>
        </p:txBody>
      </p:sp>
    </p:spTree>
    <p:extLst>
      <p:ext uri="{BB962C8B-B14F-4D97-AF65-F5344CB8AC3E}">
        <p14:creationId xmlns:p14="http://schemas.microsoft.com/office/powerpoint/2010/main" val="2663798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a:t>
            </a:r>
            <a:r>
              <a:rPr lang="en-US"/>
              <a:t>- https://www.osha.gov/etools/evacuation-plans-procedures/emergency-standards/portable-extinguishers/about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63</a:t>
            </a:fld>
            <a:endParaRPr lang="en-US"/>
          </a:p>
        </p:txBody>
      </p:sp>
    </p:spTree>
    <p:extLst>
      <p:ext uri="{BB962C8B-B14F-4D97-AF65-F5344CB8AC3E}">
        <p14:creationId xmlns:p14="http://schemas.microsoft.com/office/powerpoint/2010/main" val="7828830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https://www.osha.gov/etools/evacuation-plans-procedures/eap/fight-or-flee </a:t>
            </a:r>
          </a:p>
        </p:txBody>
      </p:sp>
      <p:sp>
        <p:nvSpPr>
          <p:cNvPr id="4" name="Slide Number Placeholder 3"/>
          <p:cNvSpPr>
            <a:spLocks noGrp="1"/>
          </p:cNvSpPr>
          <p:nvPr>
            <p:ph type="sldNum" sz="quarter" idx="10"/>
          </p:nvPr>
        </p:nvSpPr>
        <p:spPr/>
        <p:txBody>
          <a:bodyPr/>
          <a:lstStyle/>
          <a:p>
            <a:fld id="{E79308E7-5E0A-4C7F-9557-F25207725643}" type="slidenum">
              <a:rPr lang="en-US" smtClean="0"/>
              <a:t>64</a:t>
            </a:fld>
            <a:endParaRPr lang="en-US"/>
          </a:p>
        </p:txBody>
      </p:sp>
    </p:spTree>
    <p:extLst>
      <p:ext uri="{BB962C8B-B14F-4D97-AF65-F5344CB8AC3E}">
        <p14:creationId xmlns:p14="http://schemas.microsoft.com/office/powerpoint/2010/main" val="773667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https://www.osha.gov/etools/evacuation-plans-procedures/eap/fight-or-flee </a:t>
            </a:r>
          </a:p>
        </p:txBody>
      </p:sp>
      <p:sp>
        <p:nvSpPr>
          <p:cNvPr id="4" name="Slide Number Placeholder 3"/>
          <p:cNvSpPr>
            <a:spLocks noGrp="1"/>
          </p:cNvSpPr>
          <p:nvPr>
            <p:ph type="sldNum" sz="quarter" idx="10"/>
          </p:nvPr>
        </p:nvSpPr>
        <p:spPr/>
        <p:txBody>
          <a:bodyPr/>
          <a:lstStyle/>
          <a:p>
            <a:fld id="{E79308E7-5E0A-4C7F-9557-F25207725643}" type="slidenum">
              <a:rPr lang="en-US" smtClean="0"/>
              <a:t>65</a:t>
            </a:fld>
            <a:endParaRPr lang="en-US"/>
          </a:p>
        </p:txBody>
      </p:sp>
    </p:spTree>
    <p:extLst>
      <p:ext uri="{BB962C8B-B14F-4D97-AF65-F5344CB8AC3E}">
        <p14:creationId xmlns:p14="http://schemas.microsoft.com/office/powerpoint/2010/main" val="1561528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eTool - https://www.osha.gov/etools/evacuation-plans-procedures/eap/fight-or-flee </a:t>
            </a:r>
          </a:p>
        </p:txBody>
      </p:sp>
      <p:sp>
        <p:nvSpPr>
          <p:cNvPr id="4" name="Slide Number Placeholder 3"/>
          <p:cNvSpPr>
            <a:spLocks noGrp="1"/>
          </p:cNvSpPr>
          <p:nvPr>
            <p:ph type="sldNum" sz="quarter" idx="10"/>
          </p:nvPr>
        </p:nvSpPr>
        <p:spPr/>
        <p:txBody>
          <a:bodyPr/>
          <a:lstStyle/>
          <a:p>
            <a:fld id="{E79308E7-5E0A-4C7F-9557-F25207725643}" type="slidenum">
              <a:rPr lang="en-US" smtClean="0"/>
              <a:t>66</a:t>
            </a:fld>
            <a:endParaRPr lang="en-US"/>
          </a:p>
        </p:txBody>
      </p:sp>
    </p:spTree>
    <p:extLst>
      <p:ext uri="{BB962C8B-B14F-4D97-AF65-F5344CB8AC3E}">
        <p14:creationId xmlns:p14="http://schemas.microsoft.com/office/powerpoint/2010/main" val="27430207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a:t> - https://www.osha.gov/etools/evacuation-plans-procedures/eap/fight-or-flee </a:t>
            </a:r>
          </a:p>
        </p:txBody>
      </p:sp>
      <p:sp>
        <p:nvSpPr>
          <p:cNvPr id="4" name="Slide Number Placeholder 3"/>
          <p:cNvSpPr>
            <a:spLocks noGrp="1"/>
          </p:cNvSpPr>
          <p:nvPr>
            <p:ph type="sldNum" sz="quarter" idx="10"/>
          </p:nvPr>
        </p:nvSpPr>
        <p:spPr/>
        <p:txBody>
          <a:bodyPr/>
          <a:lstStyle/>
          <a:p>
            <a:fld id="{E79308E7-5E0A-4C7F-9557-F25207725643}" type="slidenum">
              <a:rPr lang="en-US" smtClean="0"/>
              <a:t>67</a:t>
            </a:fld>
            <a:endParaRPr lang="en-US"/>
          </a:p>
        </p:txBody>
      </p:sp>
    </p:spTree>
    <p:extLst>
      <p:ext uri="{BB962C8B-B14F-4D97-AF65-F5344CB8AC3E}">
        <p14:creationId xmlns:p14="http://schemas.microsoft.com/office/powerpoint/2010/main" val="235980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p:txBody>
      </p:sp>
      <p:sp>
        <p:nvSpPr>
          <p:cNvPr id="4" name="Slide Number Placeholder 3"/>
          <p:cNvSpPr>
            <a:spLocks noGrp="1"/>
          </p:cNvSpPr>
          <p:nvPr>
            <p:ph type="sldNum" sz="quarter" idx="10"/>
          </p:nvPr>
        </p:nvSpPr>
        <p:spPr/>
        <p:txBody>
          <a:bodyPr/>
          <a:lstStyle/>
          <a:p>
            <a:fld id="{E79308E7-5E0A-4C7F-9557-F25207725643}" type="slidenum">
              <a:rPr lang="en-US" smtClean="0"/>
              <a:t>68</a:t>
            </a:fld>
            <a:endParaRPr lang="en-US"/>
          </a:p>
        </p:txBody>
      </p:sp>
    </p:spTree>
    <p:extLst>
      <p:ext uri="{BB962C8B-B14F-4D97-AF65-F5344CB8AC3E}">
        <p14:creationId xmlns:p14="http://schemas.microsoft.com/office/powerpoint/2010/main" val="299330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is the proper fire extinguisher type for a gasoline or diesel fuel fire?</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A</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b="1" u="sng" kern="1200" dirty="0">
                <a:solidFill>
                  <a:schemeClr val="tx1"/>
                </a:solidFill>
                <a:effectLst/>
                <a:latin typeface="+mn-lt"/>
                <a:ea typeface="+mn-ea"/>
                <a:cs typeface="+mn-cs"/>
              </a:rPr>
              <a:t>Class B</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C</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D</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All of the above</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a:t>
            </a:fld>
            <a:endParaRPr lang="en-US"/>
          </a:p>
        </p:txBody>
      </p:sp>
    </p:spTree>
    <p:extLst>
      <p:ext uri="{BB962C8B-B14F-4D97-AF65-F5344CB8AC3E}">
        <p14:creationId xmlns:p14="http://schemas.microsoft.com/office/powerpoint/2010/main" val="41507980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69</a:t>
            </a:fld>
            <a:endParaRPr lang="en-US"/>
          </a:p>
        </p:txBody>
      </p:sp>
    </p:spTree>
    <p:extLst>
      <p:ext uri="{BB962C8B-B14F-4D97-AF65-F5344CB8AC3E}">
        <p14:creationId xmlns:p14="http://schemas.microsoft.com/office/powerpoint/2010/main" val="738132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70</a:t>
            </a:fld>
            <a:endParaRPr lang="en-US"/>
          </a:p>
        </p:txBody>
      </p:sp>
    </p:spTree>
    <p:extLst>
      <p:ext uri="{BB962C8B-B14F-4D97-AF65-F5344CB8AC3E}">
        <p14:creationId xmlns:p14="http://schemas.microsoft.com/office/powerpoint/2010/main" val="36963282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71</a:t>
            </a:fld>
            <a:endParaRPr lang="en-US"/>
          </a:p>
        </p:txBody>
      </p:sp>
    </p:spTree>
    <p:extLst>
      <p:ext uri="{BB962C8B-B14F-4D97-AF65-F5344CB8AC3E}">
        <p14:creationId xmlns:p14="http://schemas.microsoft.com/office/powerpoint/2010/main" val="34901433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72</a:t>
            </a:fld>
            <a:endParaRPr lang="en-US"/>
          </a:p>
        </p:txBody>
      </p:sp>
    </p:spTree>
    <p:extLst>
      <p:ext uri="{BB962C8B-B14F-4D97-AF65-F5344CB8AC3E}">
        <p14:creationId xmlns:p14="http://schemas.microsoft.com/office/powerpoint/2010/main" val="2595321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73</a:t>
            </a:fld>
            <a:endParaRPr lang="en-US"/>
          </a:p>
        </p:txBody>
      </p:sp>
    </p:spTree>
    <p:extLst>
      <p:ext uri="{BB962C8B-B14F-4D97-AF65-F5344CB8AC3E}">
        <p14:creationId xmlns:p14="http://schemas.microsoft.com/office/powerpoint/2010/main" val="3433472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74</a:t>
            </a:fld>
            <a:endParaRPr lang="en-US"/>
          </a:p>
        </p:txBody>
      </p:sp>
    </p:spTree>
    <p:extLst>
      <p:ext uri="{BB962C8B-B14F-4D97-AF65-F5344CB8AC3E}">
        <p14:creationId xmlns:p14="http://schemas.microsoft.com/office/powerpoint/2010/main" val="33824589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75</a:t>
            </a:fld>
            <a:endParaRPr lang="en-US"/>
          </a:p>
        </p:txBody>
      </p:sp>
    </p:spTree>
    <p:extLst>
      <p:ext uri="{BB962C8B-B14F-4D97-AF65-F5344CB8AC3E}">
        <p14:creationId xmlns:p14="http://schemas.microsoft.com/office/powerpoint/2010/main" val="3811132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76</a:t>
            </a:fld>
            <a:endParaRPr lang="en-US"/>
          </a:p>
        </p:txBody>
      </p:sp>
    </p:spTree>
    <p:extLst>
      <p:ext uri="{BB962C8B-B14F-4D97-AF65-F5344CB8AC3E}">
        <p14:creationId xmlns:p14="http://schemas.microsoft.com/office/powerpoint/2010/main" val="2517634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77</a:t>
            </a:fld>
            <a:endParaRPr lang="en-US"/>
          </a:p>
        </p:txBody>
      </p:sp>
    </p:spTree>
    <p:extLst>
      <p:ext uri="{BB962C8B-B14F-4D97-AF65-F5344CB8AC3E}">
        <p14:creationId xmlns:p14="http://schemas.microsoft.com/office/powerpoint/2010/main" val="4254589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pPr marL="1371600" lvl="2" indent="-457200">
              <a:buFont typeface="Arial" panose="020B0604020202020204" pitchFamily="34" charset="0"/>
              <a:buChar char="•"/>
            </a:pPr>
            <a:endParaRPr lang="en-US" sz="2800" dirty="0"/>
          </a:p>
          <a:p>
            <a:pPr marL="0" lvl="0" indent="0">
              <a:buFont typeface="Arial" panose="020B0604020202020204" pitchFamily="34" charset="0"/>
              <a:buNone/>
            </a:pPr>
            <a:r>
              <a:rPr lang="en-US" sz="2800" dirty="0"/>
              <a:t>Video examples to use:</a:t>
            </a:r>
          </a:p>
          <a:p>
            <a:pPr marL="457200" lvl="0" indent="-457200">
              <a:buFont typeface="Arial" panose="020B0604020202020204" pitchFamily="34" charset="0"/>
              <a:buChar char="•"/>
            </a:pPr>
            <a:r>
              <a:rPr lang="en-US" sz="2800" dirty="0"/>
              <a:t>9-volt battery</a:t>
            </a:r>
            <a:r>
              <a:rPr lang="en-US" sz="2800" baseline="0" dirty="0"/>
              <a:t> in drawer news story - https://www.youtube.com/watch?v=75_f6CjIcz8</a:t>
            </a:r>
          </a:p>
          <a:p>
            <a:pPr marL="457200" lvl="0" indent="-457200">
              <a:buFont typeface="Arial" panose="020B0604020202020204" pitchFamily="34" charset="0"/>
              <a:buChar char="•"/>
            </a:pPr>
            <a:r>
              <a:rPr lang="en-US" sz="2800" dirty="0"/>
              <a:t>https://www.youtube.com/watch?v=IoAO1S5w7KM</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78</a:t>
            </a:fld>
            <a:endParaRPr lang="en-US"/>
          </a:p>
        </p:txBody>
      </p:sp>
    </p:spTree>
    <p:extLst>
      <p:ext uri="{BB962C8B-B14F-4D97-AF65-F5344CB8AC3E}">
        <p14:creationId xmlns:p14="http://schemas.microsoft.com/office/powerpoint/2010/main" val="344654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is the proper fire extinguisher type for paper, wood or cardboard fires?</a:t>
            </a:r>
            <a:endParaRPr lang="en-US" sz="2000" dirty="0"/>
          </a:p>
          <a:p>
            <a:pPr marL="914400" lvl="1" indent="-457200">
              <a:buFont typeface="+mj-lt"/>
              <a:buAutoNum type="alphaUcPeriod"/>
            </a:pPr>
            <a:r>
              <a:rPr lang="en-US" b="1" u="sng" dirty="0"/>
              <a:t>Class A</a:t>
            </a:r>
            <a:endParaRPr lang="en-US" sz="1800" dirty="0"/>
          </a:p>
          <a:p>
            <a:pPr marL="914400" lvl="1" indent="-457200">
              <a:buFont typeface="+mj-lt"/>
              <a:buAutoNum type="alphaUcPeriod"/>
            </a:pPr>
            <a:r>
              <a:rPr lang="en-US" dirty="0"/>
              <a:t>Class B</a:t>
            </a:r>
            <a:endParaRPr lang="en-US" sz="1800" dirty="0"/>
          </a:p>
          <a:p>
            <a:pPr marL="914400" lvl="1" indent="-457200">
              <a:buFont typeface="+mj-lt"/>
              <a:buAutoNum type="alphaUcPeriod"/>
            </a:pPr>
            <a:r>
              <a:rPr lang="en-US" dirty="0"/>
              <a:t>Class C</a:t>
            </a:r>
            <a:endParaRPr lang="en-US" sz="1800" dirty="0"/>
          </a:p>
          <a:p>
            <a:pPr marL="914400" lvl="1" indent="-457200">
              <a:buFont typeface="+mj-lt"/>
              <a:buAutoNum type="alphaUcPeriod"/>
            </a:pPr>
            <a:r>
              <a:rPr lang="en-US" dirty="0"/>
              <a:t>Class D</a:t>
            </a:r>
            <a:endParaRPr lang="en-US" sz="1800" dirty="0"/>
          </a:p>
          <a:p>
            <a:pPr marL="914400" lvl="1" indent="-457200">
              <a:buFont typeface="+mj-lt"/>
              <a:buAutoNum type="alphaUcPeriod"/>
            </a:pPr>
            <a:r>
              <a:rPr lang="en-US" dirty="0"/>
              <a:t>All of the above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a:t>
            </a:fld>
            <a:endParaRPr lang="en-US"/>
          </a:p>
        </p:txBody>
      </p:sp>
    </p:spTree>
    <p:extLst>
      <p:ext uri="{BB962C8B-B14F-4D97-AF65-F5344CB8AC3E}">
        <p14:creationId xmlns:p14="http://schemas.microsoft.com/office/powerpoint/2010/main" val="4751697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TYPICAL</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INBOUND CONTROL PLAN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STEPS RELATED TO FIRE PREVENTION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Sales force must be trained in the capabilities of the site and what the acceptance criteria is. They should visit the customer to review and audit their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Ask customer to provide an SDS if possible.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If using inside truck drivers to pick up loads train them in acceptance criteria. They should know what to look for as unacceptable material during loading or should inspect the load if already loaded into a drop off trailer.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On arrival, the truck is under the control of the Inbound Load Inspector.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The Inbound Load Inspector should be an experienced employee and know the types of hazards with particular attention for items that could start a fire.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If load is dumped, it should be placed in an area away from the shredder or baler area first unless inspected by driver during loading.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Other loads - Inbound Load Inspector examines as material handler sprinkles out load on the ground.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Cars – either prep yourself or only take from a trusted supplier you have visited. Check trunk for hidden items (propane tanks, heavies, other non-conforming items).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Peddler unloads only with the Inbound Load Inspector present. (Look for ignition sources)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9308E7-5E0A-4C7F-9557-F25207725643}" type="slidenum">
              <a:rPr lang="en-US" smtClean="0"/>
              <a:t>79</a:t>
            </a:fld>
            <a:endParaRPr lang="en-US"/>
          </a:p>
        </p:txBody>
      </p:sp>
    </p:spTree>
    <p:extLst>
      <p:ext uri="{BB962C8B-B14F-4D97-AF65-F5344CB8AC3E}">
        <p14:creationId xmlns:p14="http://schemas.microsoft.com/office/powerpoint/2010/main" val="23696670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TYPICAL</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INBOUND CONTROL PLAN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STEPS RELATED TO FIRE PREVENTION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Sales force must be trained in the capabilities of the site and what the acceptance criteria is. They should visit the customer to review and audit their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Ask customer to provide an SDS if possible.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If using inside truck drivers to pick up loads train them in acceptance criteria. They should know what to look for as unacceptable material during loading or should inspect the load if already loaded into a drop off trailer.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On arrival, the truck is under the control of the Inbound Load Inspector.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The Inbound Load Inspector should be an experienced employee and know the types of hazards with particular attention for items that could start a fire.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If load is dumped, it should be placed in an area away from the shredder or baler area first unless inspected by driver during loading.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Other loads - Inbound Load Inspector examines as material handler sprinkles out load on the ground.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Cars – either prep yourself or only take from a trusted supplier you have visited. Check trunk for hidden items (propane tanks, heavies, other non-conforming items).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Peddler unloads only with the Inbound Load Inspector present. (Look for ignition sources)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9308E7-5E0A-4C7F-9557-F25207725643}" type="slidenum">
              <a:rPr lang="en-US" smtClean="0"/>
              <a:t>80</a:t>
            </a:fld>
            <a:endParaRPr lang="en-US"/>
          </a:p>
        </p:txBody>
      </p:sp>
    </p:spTree>
    <p:extLst>
      <p:ext uri="{BB962C8B-B14F-4D97-AF65-F5344CB8AC3E}">
        <p14:creationId xmlns:p14="http://schemas.microsoft.com/office/powerpoint/2010/main" val="22842195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Fuel port on the left</a:t>
            </a:r>
          </a:p>
          <a:p>
            <a:endParaRPr lang="en-US" dirty="0" smtClean="0"/>
          </a:p>
          <a:p>
            <a:r>
              <a:rPr lang="en-US" dirty="0" smtClean="0"/>
              <a:t>Fuel tank on the right</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82</a:t>
            </a:fld>
            <a:endParaRPr lang="en-US"/>
          </a:p>
        </p:txBody>
      </p:sp>
    </p:spTree>
    <p:extLst>
      <p:ext uri="{BB962C8B-B14F-4D97-AF65-F5344CB8AC3E}">
        <p14:creationId xmlns:p14="http://schemas.microsoft.com/office/powerpoint/2010/main" val="38600304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Batteries on the left</a:t>
            </a:r>
          </a:p>
          <a:p>
            <a:endParaRPr lang="en-US" dirty="0" smtClean="0"/>
          </a:p>
          <a:p>
            <a:r>
              <a:rPr lang="en-US" dirty="0" smtClean="0"/>
              <a:t>Compressed</a:t>
            </a:r>
            <a:r>
              <a:rPr lang="en-US" baseline="0" dirty="0" smtClean="0"/>
              <a:t> gas cylinders on the right</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83</a:t>
            </a:fld>
            <a:endParaRPr lang="en-US"/>
          </a:p>
        </p:txBody>
      </p:sp>
    </p:spTree>
    <p:extLst>
      <p:ext uri="{BB962C8B-B14F-4D97-AF65-F5344CB8AC3E}">
        <p14:creationId xmlns:p14="http://schemas.microsoft.com/office/powerpoint/2010/main" val="10608219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of a t</a:t>
            </a:r>
            <a:r>
              <a:rPr lang="en-US" dirty="0" smtClean="0"/>
              <a:t>hermal runaway of a punctured lithium ion battery on a scooter</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84</a:t>
            </a:fld>
            <a:endParaRPr lang="en-US"/>
          </a:p>
        </p:txBody>
      </p:sp>
    </p:spTree>
    <p:extLst>
      <p:ext uri="{BB962C8B-B14F-4D97-AF65-F5344CB8AC3E}">
        <p14:creationId xmlns:p14="http://schemas.microsoft.com/office/powerpoint/2010/main" val="10677947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TYPICAL IGNITION SOURCES – CHECKLIST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Hot Work – Cutting, Burning, Welding, Grinding.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Sparks or Embers from above.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Smoking-areas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Electrical – wiring systems, overheated circuits, heaters, cooling systems, microwave, convection ovens, coffee pots, any equipment powered by electricity.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Frayed or overloaded extension cords.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Lightening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Loose connections in high voltage systems.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Gas/propane fired building heaters or space heaters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Portable open flame heaters where permanent systems could be used.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Spontaneous combustion – oily rags, metal shavings with cutting oil in hot sunlight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Batteries not properly removed from cars.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“Hot Pieces” from shredder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Hot exhaust systems from trucks and mobile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Undischarged lithium batteries in cars, cordless power tools, children’s toys, automatic sinks, Electric scooters, some grocery carts, E-scrap, cell phones, laptops, e-cigarettes, monitors. Any device powered by AAA or AA lithium batteries.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Stoves, ovens, barbeque grills with pushbutton igniters.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Friction from overheated bearings on conveyors, equipment due to lack of lubrication or large trucks when brakes do not release properly.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Wind driven embers from neighborhood fire.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LIST MUST BE SITE SPECIFIC </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85</a:t>
            </a:fld>
            <a:endParaRPr lang="en-US"/>
          </a:p>
        </p:txBody>
      </p:sp>
    </p:spTree>
    <p:extLst>
      <p:ext uri="{BB962C8B-B14F-4D97-AF65-F5344CB8AC3E}">
        <p14:creationId xmlns:p14="http://schemas.microsoft.com/office/powerpoint/2010/main" val="22022552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86</a:t>
            </a:fld>
            <a:endParaRPr lang="en-US"/>
          </a:p>
        </p:txBody>
      </p:sp>
    </p:spTree>
    <p:extLst>
      <p:ext uri="{BB962C8B-B14F-4D97-AF65-F5344CB8AC3E}">
        <p14:creationId xmlns:p14="http://schemas.microsoft.com/office/powerpoint/2010/main" val="35653251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87</a:t>
            </a:fld>
            <a:endParaRPr lang="en-US"/>
          </a:p>
        </p:txBody>
      </p:sp>
    </p:spTree>
    <p:extLst>
      <p:ext uri="{BB962C8B-B14F-4D97-AF65-F5344CB8AC3E}">
        <p14:creationId xmlns:p14="http://schemas.microsoft.com/office/powerpoint/2010/main" val="19934918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Hot</a:t>
            </a:r>
            <a:r>
              <a:rPr lang="en-US" baseline="0" dirty="0" smtClean="0"/>
              <a:t> material or “hot pieces” from the shredding process can occur from the friction caused by the material moving around in the shredder mill. Sometimes when that material is discharged it may retain some heat caused by the friction. This would be an ignition source that has the potential to come in to contact with a fuel source and cause a fire in the downstream area of the shredding process.</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88</a:t>
            </a:fld>
            <a:endParaRPr lang="en-US"/>
          </a:p>
        </p:txBody>
      </p:sp>
    </p:spTree>
    <p:extLst>
      <p:ext uri="{BB962C8B-B14F-4D97-AF65-F5344CB8AC3E}">
        <p14:creationId xmlns:p14="http://schemas.microsoft.com/office/powerpoint/2010/main" val="42397201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CFR 1910.39(c)</a:t>
            </a:r>
            <a:r>
              <a:rPr lang="en-US" baseline="0" dirty="0" smtClean="0">
                <a:solidFill>
                  <a:srgbClr val="FF0000"/>
                </a:solidFill>
              </a:rPr>
              <a:t>(1) </a:t>
            </a:r>
            <a:r>
              <a:rPr lang="en-US" sz="1200" b="0" i="0" kern="1200" dirty="0" smtClean="0">
                <a:solidFill>
                  <a:schemeClr val="tx1"/>
                </a:solidFill>
                <a:effectLst/>
                <a:latin typeface="+mn-lt"/>
                <a:ea typeface="+mn-ea"/>
                <a:cs typeface="+mn-cs"/>
              </a:rPr>
              <a:t>A list of all major fire hazards, proper handling and storage procedures for hazardous materials, potential ignition sources and their control, and the type of fire protection equipment necessary to control each major hazard.</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89</a:t>
            </a:fld>
            <a:endParaRPr lang="en-US"/>
          </a:p>
        </p:txBody>
      </p:sp>
    </p:spTree>
    <p:extLst>
      <p:ext uri="{BB962C8B-B14F-4D97-AF65-F5344CB8AC3E}">
        <p14:creationId xmlns:p14="http://schemas.microsoft.com/office/powerpoint/2010/main" val="6610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Oxygen and propane cylinders can be stored together.</a:t>
            </a:r>
          </a:p>
          <a:p>
            <a:pPr marL="0" indent="0" algn="l">
              <a:buNone/>
            </a:pPr>
            <a:r>
              <a:rPr lang="en-US" dirty="0"/>
              <a:t>True or </a:t>
            </a:r>
            <a:r>
              <a:rPr lang="en-US" b="1" u="sng" dirty="0"/>
              <a:t>False</a:t>
            </a:r>
            <a:endParaRPr lang="en-US"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a:t>
            </a:fld>
            <a:endParaRPr lang="en-US"/>
          </a:p>
        </p:txBody>
      </p:sp>
    </p:spTree>
    <p:extLst>
      <p:ext uri="{BB962C8B-B14F-4D97-AF65-F5344CB8AC3E}">
        <p14:creationId xmlns:p14="http://schemas.microsoft.com/office/powerpoint/2010/main" val="39482664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90</a:t>
            </a:fld>
            <a:endParaRPr lang="en-US"/>
          </a:p>
        </p:txBody>
      </p:sp>
    </p:spTree>
    <p:extLst>
      <p:ext uri="{BB962C8B-B14F-4D97-AF65-F5344CB8AC3E}">
        <p14:creationId xmlns:p14="http://schemas.microsoft.com/office/powerpoint/2010/main" val="23640904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91</a:t>
            </a:fld>
            <a:endParaRPr lang="en-US"/>
          </a:p>
        </p:txBody>
      </p:sp>
    </p:spTree>
    <p:extLst>
      <p:ext uri="{BB962C8B-B14F-4D97-AF65-F5344CB8AC3E}">
        <p14:creationId xmlns:p14="http://schemas.microsoft.com/office/powerpoint/2010/main" val="29827866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92</a:t>
            </a:fld>
            <a:endParaRPr lang="en-US"/>
          </a:p>
        </p:txBody>
      </p:sp>
    </p:spTree>
    <p:extLst>
      <p:ext uri="{BB962C8B-B14F-4D97-AF65-F5344CB8AC3E}">
        <p14:creationId xmlns:p14="http://schemas.microsoft.com/office/powerpoint/2010/main" val="36533124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FUEL SOURCES CHECKLIST: FIRE PLAN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Large Propane Storage tanks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cylinders – fork trucks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Hydraulic fluid in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Paper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Plastic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Tire piles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Acetylene tanks for burning &amp; welding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and/or Acetylene tanks for torching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Oily rags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Cardboard boxes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Scrap cars with gasoline, oil, grease, etc. not removed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Stored material removed from cars prepped for shredding.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Office supplies stored.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Fine particles of metals like aluminum, steel turnings, titanium, sodium, other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Combustible dusts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Unemptied trash cans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Circuit board shredder 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Containers in workshop of oil, grease, hydraulic fluid, spray cans of lubricant, paint, degreaser.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Parts washing stations.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Dry Vegetation, leaves, grass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Pallet storage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MUST BE SITE SPECIFIC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93</a:t>
            </a:fld>
            <a:endParaRPr lang="en-US"/>
          </a:p>
        </p:txBody>
      </p:sp>
    </p:spTree>
    <p:extLst>
      <p:ext uri="{BB962C8B-B14F-4D97-AF65-F5344CB8AC3E}">
        <p14:creationId xmlns:p14="http://schemas.microsoft.com/office/powerpoint/2010/main" val="29324082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FUEL SOURCES CHECKLIST: FIRE PLAN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Large Propane Storage tanks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cylinders – fork trucks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Hydraulic fluid in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Paper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Plastic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Tire piles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Acetylene tanks for burning &amp; welding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and/or Acetylene tanks for torching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Oily rags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Cardboard boxes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Scrap cars with gasoline, oil, grease, etc. not removed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Stored material removed from cars prepped for shredding.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Office supplies stored.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Fine particles of metals like aluminum, steel turnings, titanium, sodium, other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Combustible dusts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Unemptied trash cans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Circuit board shredder 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Containers in workshop of oil, grease, hydraulic fluid, spray cans of lubricant, paint, degreaser.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Parts washing stations.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Dry Vegetation, leaves, grass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Pallet storage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MUST BE SITE SPECIFIC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94</a:t>
            </a:fld>
            <a:endParaRPr lang="en-US"/>
          </a:p>
        </p:txBody>
      </p:sp>
    </p:spTree>
    <p:extLst>
      <p:ext uri="{BB962C8B-B14F-4D97-AF65-F5344CB8AC3E}">
        <p14:creationId xmlns:p14="http://schemas.microsoft.com/office/powerpoint/2010/main" val="35843514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FUEL SOURCES CHECKLIST: FIRE PLAN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Large Propane Storage tanks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cylinders – fork trucks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Hydraulic fluid in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Paper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Plastic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Tire piles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Acetylene tanks for burning &amp; welding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and/or Acetylene tanks for torching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Oily rags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Cardboard boxes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Scrap cars with gasoline, oil, grease, etc. not removed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Stored material removed from cars prepped for shredding.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Office supplies stored.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Fine particles of metals like aluminum, steel turnings, titanium, sodium, other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Combustible dusts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Unemptied trash cans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Circuit board shredder 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Containers in workshop of oil, grease, hydraulic fluid, spray cans of lubricant, paint, degreaser.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Parts washing stations.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Dry Vegetation, leaves, grass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Pallet storage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MUST BE SITE SPECIFIC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95</a:t>
            </a:fld>
            <a:endParaRPr lang="en-US"/>
          </a:p>
        </p:txBody>
      </p:sp>
    </p:spTree>
    <p:extLst>
      <p:ext uri="{BB962C8B-B14F-4D97-AF65-F5344CB8AC3E}">
        <p14:creationId xmlns:p14="http://schemas.microsoft.com/office/powerpoint/2010/main" val="3210220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FUEL SOURCES CHECKLIST: FIRE PLAN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Large Propane Storage tanks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cylinders – fork trucks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Hydraulic fluid in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Paper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Plastic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Tire piles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Acetylene tanks for burning &amp; welding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and/or Acetylene tanks for torching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Oily rags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Cardboard boxes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Scrap cars with gasoline, oil, grease, etc. not removed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Stored material removed from cars prepped for shredding.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Office supplies stored.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Fine particles of metals like aluminum, steel turnings, titanium, sodium, other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Combustible dusts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Unemptied trash cans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Circuit board shredder 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Containers in workshop of oil, grease, hydraulic fluid, spray cans of lubricant, paint, degreaser.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Parts washing stations.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Dry Vegetation, leaves, grass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Pallet storage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MUST BE SITE SPECIFIC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96</a:t>
            </a:fld>
            <a:endParaRPr lang="en-US"/>
          </a:p>
        </p:txBody>
      </p:sp>
    </p:spTree>
    <p:extLst>
      <p:ext uri="{BB962C8B-B14F-4D97-AF65-F5344CB8AC3E}">
        <p14:creationId xmlns:p14="http://schemas.microsoft.com/office/powerpoint/2010/main" val="27893605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97</a:t>
            </a:fld>
            <a:endParaRPr lang="en-US"/>
          </a:p>
        </p:txBody>
      </p:sp>
    </p:spTree>
    <p:extLst>
      <p:ext uri="{BB962C8B-B14F-4D97-AF65-F5344CB8AC3E}">
        <p14:creationId xmlns:p14="http://schemas.microsoft.com/office/powerpoint/2010/main" val="23795827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 storage creates safer environments</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98</a:t>
            </a:fld>
            <a:endParaRPr lang="en-US"/>
          </a:p>
        </p:txBody>
      </p:sp>
    </p:spTree>
    <p:extLst>
      <p:ext uri="{BB962C8B-B14F-4D97-AF65-F5344CB8AC3E}">
        <p14:creationId xmlns:p14="http://schemas.microsoft.com/office/powerpoint/2010/main" val="13515084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99</a:t>
            </a:fld>
            <a:endParaRPr lang="en-US"/>
          </a:p>
        </p:txBody>
      </p:sp>
    </p:spTree>
    <p:extLst>
      <p:ext uri="{BB962C8B-B14F-4D97-AF65-F5344CB8AC3E}">
        <p14:creationId xmlns:p14="http://schemas.microsoft.com/office/powerpoint/2010/main" val="329864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Fire doors can be propped or blocked </a:t>
            </a:r>
            <a:r>
              <a:rPr lang="en-US" dirty="0" smtClean="0"/>
              <a:t>open when the building is occupied.</a:t>
            </a:r>
            <a:endParaRPr lang="en-US" dirty="0"/>
          </a:p>
          <a:p>
            <a:pPr marL="0" indent="0" algn="l">
              <a:buNone/>
            </a:pPr>
            <a:r>
              <a:rPr lang="en-US" dirty="0"/>
              <a:t>True or </a:t>
            </a:r>
            <a:r>
              <a:rPr lang="en-US" b="1" u="sng" dirty="0"/>
              <a:t>False</a:t>
            </a:r>
            <a:endParaRPr lang="en-US"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a:t>
            </a:fld>
            <a:endParaRPr lang="en-US"/>
          </a:p>
        </p:txBody>
      </p:sp>
    </p:spTree>
    <p:extLst>
      <p:ext uri="{BB962C8B-B14F-4D97-AF65-F5344CB8AC3E}">
        <p14:creationId xmlns:p14="http://schemas.microsoft.com/office/powerpoint/2010/main" val="29246194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100</a:t>
            </a:fld>
            <a:endParaRPr lang="en-US"/>
          </a:p>
        </p:txBody>
      </p:sp>
    </p:spTree>
    <p:extLst>
      <p:ext uri="{BB962C8B-B14F-4D97-AF65-F5344CB8AC3E}">
        <p14:creationId xmlns:p14="http://schemas.microsoft.com/office/powerpoint/2010/main" val="29218143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All types of hot work are fire hazards irrespective of presence of any flammable material in the vicinity. </a:t>
            </a:r>
          </a:p>
          <a:p>
            <a:r>
              <a:rPr lang="en-US" sz="1200" b="0" i="0" kern="1200" dirty="0">
                <a:solidFill>
                  <a:schemeClr val="tx1"/>
                </a:solidFill>
                <a:effectLst/>
                <a:latin typeface="+mn-lt"/>
                <a:ea typeface="+mn-ea"/>
                <a:cs typeface="+mn-cs"/>
              </a:rPr>
              <a:t>Examples of potential hazardous areas are: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fuel tanks,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gas separators,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oil treating equipment or devices and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confined spaces.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A hot work permit is required for maintenance operations involving cutting, welding, brazing, soldering, grinding and open flames in any area. It is necessary to test for the presence of flammable gases in the work area before starting any hot work.</a:t>
            </a:r>
          </a:p>
          <a:p>
            <a:r>
              <a:rPr lang="en-US" sz="1200" b="0" i="0" kern="1200" dirty="0">
                <a:solidFill>
                  <a:schemeClr val="tx1"/>
                </a:solidFill>
                <a:effectLst/>
                <a:latin typeface="+mn-lt"/>
                <a:ea typeface="+mn-ea"/>
                <a:cs typeface="+mn-cs"/>
              </a:rPr>
              <a:t>The tools associated with the hot work include electric, oxyacetylene, laser or similar welding or cutting equipment, grinders, gas torches or blow lamps for brazing, soldering, thawing pipes, torch applied flooring or roofing materials or removal of any materials. The hot work permit system is utilized to ensure that the individuals performing the work are aware of the hazards associated with hot work and that they implement control measures to help mitigate risks. The hot work permit also provides a step by step check list for hot work and a reminder to employers and workers of their fire prevention responsibilities.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101</a:t>
            </a:fld>
            <a:endParaRPr lang="en-US"/>
          </a:p>
        </p:txBody>
      </p:sp>
    </p:spTree>
    <p:extLst>
      <p:ext uri="{BB962C8B-B14F-4D97-AF65-F5344CB8AC3E}">
        <p14:creationId xmlns:p14="http://schemas.microsoft.com/office/powerpoint/2010/main" val="8078426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CFR 1910.252 Welding,</a:t>
            </a:r>
            <a:r>
              <a:rPr lang="en-US" baseline="0" dirty="0"/>
              <a:t> Cutting, Brazing…</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102</a:t>
            </a:fld>
            <a:endParaRPr lang="en-US"/>
          </a:p>
        </p:txBody>
      </p:sp>
    </p:spTree>
    <p:extLst>
      <p:ext uri="{BB962C8B-B14F-4D97-AF65-F5344CB8AC3E}">
        <p14:creationId xmlns:p14="http://schemas.microsoft.com/office/powerpoint/2010/main" val="30393517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CFR 1910.252 Welding,</a:t>
            </a:r>
            <a:r>
              <a:rPr lang="en-US" baseline="0" dirty="0"/>
              <a:t> Cutting, Brazing…</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103</a:t>
            </a:fld>
            <a:endParaRPr lang="en-US"/>
          </a:p>
        </p:txBody>
      </p:sp>
    </p:spTree>
    <p:extLst>
      <p:ext uri="{BB962C8B-B14F-4D97-AF65-F5344CB8AC3E}">
        <p14:creationId xmlns:p14="http://schemas.microsoft.com/office/powerpoint/2010/main" val="12948313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Individuals performing the hot work play what is perhaps the most important role in the program.  They are responsible for:</a:t>
            </a:r>
          </a:p>
          <a:p>
            <a:pPr lvl="2"/>
            <a:r>
              <a:rPr lang="en-US" sz="1200" kern="1200" dirty="0">
                <a:solidFill>
                  <a:schemeClr val="tx1"/>
                </a:solidFill>
                <a:effectLst/>
                <a:latin typeface="+mn-lt"/>
                <a:ea typeface="+mn-ea"/>
                <a:cs typeface="+mn-cs"/>
              </a:rPr>
              <a:t>Obtaining written approval from their supervisor, facility management or authorized person for the hot work to be conducted.</a:t>
            </a:r>
          </a:p>
          <a:p>
            <a:pPr lvl="2"/>
            <a:r>
              <a:rPr lang="en-US" sz="1200" kern="1200" dirty="0">
                <a:solidFill>
                  <a:schemeClr val="tx1"/>
                </a:solidFill>
                <a:effectLst/>
                <a:latin typeface="+mn-lt"/>
                <a:ea typeface="+mn-ea"/>
                <a:cs typeface="+mn-cs"/>
              </a:rPr>
              <a:t>Ensuring that conditions are </a:t>
            </a:r>
            <a:r>
              <a:rPr lang="en-US" sz="1200" b="1" u="sng" kern="1200" dirty="0">
                <a:solidFill>
                  <a:schemeClr val="tx1"/>
                </a:solidFill>
                <a:effectLst/>
                <a:latin typeface="+mn-lt"/>
                <a:ea typeface="+mn-ea"/>
                <a:cs typeface="+mn-cs"/>
              </a:rPr>
              <a:t>safe and hazard free before commencing the hot work.</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Verifying automatic fire protection systems (e.g., sprinklers) are in service if provided.</a:t>
            </a:r>
          </a:p>
          <a:p>
            <a:pPr lvl="2"/>
            <a:r>
              <a:rPr lang="en-US" sz="1200" kern="1200" dirty="0">
                <a:solidFill>
                  <a:schemeClr val="tx1"/>
                </a:solidFill>
                <a:effectLst/>
                <a:latin typeface="+mn-lt"/>
                <a:ea typeface="+mn-ea"/>
                <a:cs typeface="+mn-cs"/>
              </a:rPr>
              <a:t>Verifying onsite water supplies serving fire protection systems are in service (e.g., pumps in automatic mode and suction tanks full), if provided.</a:t>
            </a:r>
          </a:p>
          <a:p>
            <a:pPr lvl="2"/>
            <a:r>
              <a:rPr lang="en-US" sz="1200" kern="1200" dirty="0">
                <a:solidFill>
                  <a:schemeClr val="tx1"/>
                </a:solidFill>
                <a:effectLst/>
                <a:latin typeface="+mn-lt"/>
                <a:ea typeface="+mn-ea"/>
                <a:cs typeface="+mn-cs"/>
              </a:rPr>
              <a:t>Verifying there are no active or planned fire protection system impairments near the hot work area scheduled to occur during work, or during the post-work fire watch and monitoring periods. If protection is impaired or not provided and hot work that requires a permit is unavoidable, do the following:</a:t>
            </a:r>
          </a:p>
          <a:p>
            <a:pPr lvl="3"/>
            <a:r>
              <a:rPr lang="en-US" sz="1200" kern="1200" dirty="0">
                <a:solidFill>
                  <a:schemeClr val="tx1"/>
                </a:solidFill>
                <a:effectLst/>
                <a:latin typeface="+mn-lt"/>
                <a:ea typeface="+mn-ea"/>
                <a:cs typeface="+mn-cs"/>
              </a:rPr>
              <a:t>Delay the work until protection is restored.</a:t>
            </a:r>
          </a:p>
          <a:p>
            <a:pPr lvl="3"/>
            <a:r>
              <a:rPr lang="en-US" sz="1200" kern="1200" dirty="0">
                <a:solidFill>
                  <a:schemeClr val="tx1"/>
                </a:solidFill>
                <a:effectLst/>
                <a:latin typeface="+mn-lt"/>
                <a:ea typeface="+mn-ea"/>
                <a:cs typeface="+mn-cs"/>
              </a:rPr>
              <a:t>Treat the unprotected area as a hot work high-risk area and provide additional required precautions, which may include extra measures to ensure combustibles have been identified and removed or isolated; laying charged firefighting hoses and stationing trained firefighting personnel in the hot work area; increasing post-work watch and monitoring periods from; and/or requiring permit authorization by senior management.</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105</a:t>
            </a:fld>
            <a:endParaRPr lang="en-US"/>
          </a:p>
        </p:txBody>
      </p:sp>
    </p:spTree>
    <p:extLst>
      <p:ext uri="{BB962C8B-B14F-4D97-AF65-F5344CB8AC3E}">
        <p14:creationId xmlns:p14="http://schemas.microsoft.com/office/powerpoint/2010/main" val="11576439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Individuals performing the hot work play what is perhaps the most important role in the program.  They are responsible for:</a:t>
            </a:r>
          </a:p>
          <a:p>
            <a:pPr lvl="2"/>
            <a:r>
              <a:rPr lang="en-US" sz="1200" kern="1200" dirty="0">
                <a:solidFill>
                  <a:schemeClr val="tx1"/>
                </a:solidFill>
                <a:effectLst/>
                <a:latin typeface="+mn-lt"/>
                <a:ea typeface="+mn-ea"/>
                <a:cs typeface="+mn-cs"/>
              </a:rPr>
              <a:t>Obtaining written approval from their supervisor, facility management or authorized person for the hot work to be conducted.</a:t>
            </a:r>
          </a:p>
          <a:p>
            <a:pPr lvl="2"/>
            <a:r>
              <a:rPr lang="en-US" sz="1200" kern="1200" dirty="0">
                <a:solidFill>
                  <a:schemeClr val="tx1"/>
                </a:solidFill>
                <a:effectLst/>
                <a:latin typeface="+mn-lt"/>
                <a:ea typeface="+mn-ea"/>
                <a:cs typeface="+mn-cs"/>
              </a:rPr>
              <a:t>Ensuring that conditions are </a:t>
            </a:r>
            <a:r>
              <a:rPr lang="en-US" sz="1200" b="1" u="sng" kern="1200" dirty="0">
                <a:solidFill>
                  <a:schemeClr val="tx1"/>
                </a:solidFill>
                <a:effectLst/>
                <a:latin typeface="+mn-lt"/>
                <a:ea typeface="+mn-ea"/>
                <a:cs typeface="+mn-cs"/>
              </a:rPr>
              <a:t>safe and hazard free before commencing the hot work.</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Verifying automatic fire protection systems (e.g., sprinklers) are in service if provided.</a:t>
            </a:r>
          </a:p>
          <a:p>
            <a:pPr lvl="2"/>
            <a:r>
              <a:rPr lang="en-US" sz="1200" kern="1200" dirty="0">
                <a:solidFill>
                  <a:schemeClr val="tx1"/>
                </a:solidFill>
                <a:effectLst/>
                <a:latin typeface="+mn-lt"/>
                <a:ea typeface="+mn-ea"/>
                <a:cs typeface="+mn-cs"/>
              </a:rPr>
              <a:t>Verifying onsite water supplies serving fire protection systems are in service (e.g., pumps in automatic mode and suction tanks full), if provided.</a:t>
            </a:r>
          </a:p>
          <a:p>
            <a:pPr lvl="2"/>
            <a:r>
              <a:rPr lang="en-US" sz="1200" kern="1200" dirty="0">
                <a:solidFill>
                  <a:schemeClr val="tx1"/>
                </a:solidFill>
                <a:effectLst/>
                <a:latin typeface="+mn-lt"/>
                <a:ea typeface="+mn-ea"/>
                <a:cs typeface="+mn-cs"/>
              </a:rPr>
              <a:t>Verifying there are no active or planned fire protection system impairments near the hot work area scheduled to occur during work, or during the post-work fire watch and monitoring periods. If protection is impaired or not provided and hot work that requires a permit is unavoidable, do the following:</a:t>
            </a:r>
          </a:p>
          <a:p>
            <a:pPr lvl="3"/>
            <a:r>
              <a:rPr lang="en-US" sz="1200" kern="1200" dirty="0">
                <a:solidFill>
                  <a:schemeClr val="tx1"/>
                </a:solidFill>
                <a:effectLst/>
                <a:latin typeface="+mn-lt"/>
                <a:ea typeface="+mn-ea"/>
                <a:cs typeface="+mn-cs"/>
              </a:rPr>
              <a:t>Delay the work until protection is restored.</a:t>
            </a:r>
          </a:p>
          <a:p>
            <a:pPr lvl="3"/>
            <a:r>
              <a:rPr lang="en-US" sz="1200" kern="1200" dirty="0">
                <a:solidFill>
                  <a:schemeClr val="tx1"/>
                </a:solidFill>
                <a:effectLst/>
                <a:latin typeface="+mn-lt"/>
                <a:ea typeface="+mn-ea"/>
                <a:cs typeface="+mn-cs"/>
              </a:rPr>
              <a:t>Treat the unprotected area as a hot work high-risk area and provide additional required precautions, which may include extra measures to ensure combustibles have been identified and removed or isolated; laying charged firefighting hoses and stationing trained firefighting personnel in the hot work area; increasing post-work watch and monitoring periods from; and/or requiring permit authorization by senior management.</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106</a:t>
            </a:fld>
            <a:endParaRPr lang="en-US"/>
          </a:p>
        </p:txBody>
      </p:sp>
    </p:spTree>
    <p:extLst>
      <p:ext uri="{BB962C8B-B14F-4D97-AF65-F5344CB8AC3E}">
        <p14:creationId xmlns:p14="http://schemas.microsoft.com/office/powerpoint/2010/main" val="31931465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Individuals performing the hot work play what is perhaps the most important role in the program.  They are responsible for:</a:t>
            </a:r>
          </a:p>
          <a:p>
            <a:pPr lvl="2"/>
            <a:r>
              <a:rPr lang="en-US" sz="1200" kern="1200" dirty="0">
                <a:solidFill>
                  <a:schemeClr val="tx1"/>
                </a:solidFill>
                <a:effectLst/>
                <a:latin typeface="+mn-lt"/>
                <a:ea typeface="+mn-ea"/>
                <a:cs typeface="+mn-cs"/>
              </a:rPr>
              <a:t>Being prepared to contact their supervisors should conditions change or warrant reassessment during the hot work project.</a:t>
            </a:r>
          </a:p>
          <a:p>
            <a:pPr lvl="2"/>
            <a:r>
              <a:rPr lang="en-US" sz="1200" kern="1200" dirty="0">
                <a:solidFill>
                  <a:schemeClr val="tx1"/>
                </a:solidFill>
                <a:effectLst/>
                <a:latin typeface="+mn-lt"/>
                <a:ea typeface="+mn-ea"/>
                <a:cs typeface="+mn-cs"/>
              </a:rPr>
              <a:t>Using appropriate personal protective equipment (PPE) while performing hot work (welding helmet, gloves, jackets, chaps, etc.)</a:t>
            </a:r>
          </a:p>
          <a:p>
            <a:pPr lvl="2"/>
            <a:r>
              <a:rPr lang="en-US" sz="1200" kern="1200" dirty="0">
                <a:solidFill>
                  <a:schemeClr val="tx1"/>
                </a:solidFill>
                <a:effectLst/>
                <a:latin typeface="+mn-lt"/>
                <a:ea typeface="+mn-ea"/>
                <a:cs typeface="+mn-cs"/>
              </a:rPr>
              <a:t>Completing the appropriate section(s) of the hot work permit.</a:t>
            </a:r>
          </a:p>
          <a:p>
            <a:pPr lvl="2"/>
            <a:r>
              <a:rPr lang="en-US" sz="1200" kern="1200" dirty="0">
                <a:solidFill>
                  <a:schemeClr val="tx1"/>
                </a:solidFill>
                <a:effectLst/>
                <a:latin typeface="+mn-lt"/>
                <a:ea typeface="+mn-ea"/>
                <a:cs typeface="+mn-cs"/>
              </a:rPr>
              <a:t>Returning the completed hot work permit to their supervisor.</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107</a:t>
            </a:fld>
            <a:endParaRPr lang="en-US"/>
          </a:p>
        </p:txBody>
      </p:sp>
    </p:spTree>
    <p:extLst>
      <p:ext uri="{BB962C8B-B14F-4D97-AF65-F5344CB8AC3E}">
        <p14:creationId xmlns:p14="http://schemas.microsoft.com/office/powerpoint/2010/main" val="11246536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Responsibilities</a:t>
            </a:r>
          </a:p>
          <a:p>
            <a:pPr marL="1257300" lvl="2" indent="-342900">
              <a:buFont typeface="Arial" panose="020B0604020202020204" pitchFamily="34" charset="0"/>
              <a:buChar char="•"/>
            </a:pPr>
            <a:r>
              <a:rPr lang="en-US" sz="2400" dirty="0"/>
              <a:t>Being aware of the inherent hazards involved in the hot work.</a:t>
            </a:r>
          </a:p>
          <a:p>
            <a:pPr marL="1257300" lvl="2" indent="-342900">
              <a:buFont typeface="Arial" panose="020B0604020202020204" pitchFamily="34" charset="0"/>
              <a:buChar char="•"/>
            </a:pPr>
            <a:r>
              <a:rPr lang="en-US" sz="2400" dirty="0"/>
              <a:t>Ensuring that safe conditions are maintained during the hot work.</a:t>
            </a:r>
          </a:p>
          <a:p>
            <a:pPr marL="1257300" lvl="2" indent="-342900">
              <a:buFont typeface="Arial" panose="020B0604020202020204" pitchFamily="34" charset="0"/>
              <a:buChar char="•"/>
            </a:pPr>
            <a:r>
              <a:rPr lang="en-US" sz="2400" dirty="0"/>
              <a:t>Ensuring that appropriate fire extinguishers are readily available.</a:t>
            </a:r>
          </a:p>
          <a:p>
            <a:pPr marL="1257300" lvl="2" indent="-342900">
              <a:buFont typeface="Arial" panose="020B0604020202020204" pitchFamily="34" charset="0"/>
              <a:buChar char="•"/>
            </a:pPr>
            <a:r>
              <a:rPr lang="en-US" sz="2400" dirty="0"/>
              <a:t>Knowing how to report a fire or other emergency situation.</a:t>
            </a:r>
          </a:p>
          <a:p>
            <a:pPr marL="1257300" lvl="2" indent="-342900">
              <a:buFont typeface="Arial" panose="020B0604020202020204" pitchFamily="34" charset="0"/>
              <a:buChar char="•"/>
            </a:pPr>
            <a:r>
              <a:rPr lang="en-US" sz="2400" dirty="0"/>
              <a:t>Maintaining the watch and monitoring period, after the work is completed.</a:t>
            </a:r>
          </a:p>
          <a:p>
            <a:pPr marL="1257300" lvl="2" indent="-342900">
              <a:buFont typeface="Arial" panose="020B0604020202020204" pitchFamily="34" charset="0"/>
              <a:buChar char="•"/>
            </a:pPr>
            <a:r>
              <a:rPr lang="en-US" sz="2400" dirty="0"/>
              <a:t>Using the appropriate PPE.</a:t>
            </a:r>
          </a:p>
          <a:p>
            <a:pPr marL="1257300" lvl="2" indent="-342900">
              <a:buFont typeface="Arial" panose="020B0604020202020204" pitchFamily="34" charset="0"/>
              <a:buChar char="•"/>
            </a:pPr>
            <a:r>
              <a:rPr lang="en-US" sz="2400" dirty="0"/>
              <a:t>Completion of the appropriate section of the hot work permit</a:t>
            </a:r>
            <a:r>
              <a:rPr lang="en-US" sz="2400" dirty="0" smtClean="0"/>
              <a: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Fire Watch shall be maintained for at least a half-hour after completion of welding or cutting operations to detect and extinguish possible smoldering fires.</a:t>
            </a:r>
          </a:p>
          <a:p>
            <a:pPr marL="1257300" lvl="2" indent="-342900">
              <a:buFont typeface="Arial" panose="020B0604020202020204" pitchFamily="34" charset="0"/>
              <a:buChar char="•"/>
            </a:pPr>
            <a:endParaRPr lang="en-US" sz="2400" dirty="0"/>
          </a:p>
          <a:p>
            <a:endParaRPr lang="en-US" dirty="0" smtClean="0"/>
          </a:p>
          <a:p>
            <a:r>
              <a:rPr lang="en-US" sz="1200" b="0" i="0" kern="1200" dirty="0" smtClean="0">
                <a:solidFill>
                  <a:schemeClr val="tx1"/>
                </a:solidFill>
                <a:effectLst/>
                <a:latin typeface="+mn-lt"/>
                <a:ea typeface="+mn-ea"/>
                <a:cs typeface="+mn-cs"/>
              </a:rPr>
              <a:t>1910.252(a)(2)(iii)Fire watch.</a:t>
            </a:r>
          </a:p>
          <a:p>
            <a:r>
              <a:rPr lang="en-US" sz="1200" b="0" i="0" kern="1200" dirty="0" smtClean="0">
                <a:solidFill>
                  <a:schemeClr val="tx1"/>
                </a:solidFill>
                <a:effectLst/>
                <a:latin typeface="+mn-lt"/>
                <a:ea typeface="+mn-ea"/>
                <a:cs typeface="+mn-cs"/>
              </a:rPr>
              <a:t>1910.252(a)(2)(iii)(A)Fire watchers shall be required whenever welding or cutting is performed in locations where other than a minor fire might develop, or any of the following conditions exist:</a:t>
            </a:r>
          </a:p>
          <a:p>
            <a:r>
              <a:rPr lang="en-US" sz="1200" b="0" i="0" kern="1200" dirty="0" smtClean="0">
                <a:solidFill>
                  <a:schemeClr val="tx1"/>
                </a:solidFill>
                <a:effectLst/>
                <a:latin typeface="+mn-lt"/>
                <a:ea typeface="+mn-ea"/>
                <a:cs typeface="+mn-cs"/>
              </a:rPr>
              <a:t>1910.252(a)(2)(iii)(A)(1)Appreciable combustible material, in building construction or contents, closer than 35 feet (10.7 m) to the point of operation.</a:t>
            </a:r>
          </a:p>
          <a:p>
            <a:r>
              <a:rPr lang="en-US" sz="1200" b="0" i="0" kern="1200" dirty="0" smtClean="0">
                <a:solidFill>
                  <a:schemeClr val="tx1"/>
                </a:solidFill>
                <a:effectLst/>
                <a:latin typeface="+mn-lt"/>
                <a:ea typeface="+mn-ea"/>
                <a:cs typeface="+mn-cs"/>
              </a:rPr>
              <a:t>1910.252(a)(2)(iii)(A)(2)Appreciable combustibles are more than 35 feet (10.7 m) away but are easily ignited by sparks.</a:t>
            </a:r>
          </a:p>
          <a:p>
            <a:r>
              <a:rPr lang="en-US" sz="1200" b="0" i="0" kern="1200" dirty="0" smtClean="0">
                <a:solidFill>
                  <a:schemeClr val="tx1"/>
                </a:solidFill>
                <a:effectLst/>
                <a:latin typeface="+mn-lt"/>
                <a:ea typeface="+mn-ea"/>
                <a:cs typeface="+mn-cs"/>
              </a:rPr>
              <a:t>1910.252(a)(2)(iii)(A)(3)Wall or floor openings within a 35-foot (10.7 m) radius expose combustible material in adjacent areas including concealed spaces in walls or floors.</a:t>
            </a:r>
          </a:p>
          <a:p>
            <a:r>
              <a:rPr lang="en-US" sz="1200" b="0" i="0" kern="1200" dirty="0" smtClean="0">
                <a:solidFill>
                  <a:schemeClr val="tx1"/>
                </a:solidFill>
                <a:effectLst/>
                <a:latin typeface="+mn-lt"/>
                <a:ea typeface="+mn-ea"/>
                <a:cs typeface="+mn-cs"/>
              </a:rPr>
              <a:t>1910.252(a)(2)(iii)(A)(4)Combustible materials are adjacent to the opposite side of metal partitions, walls, ceilings, or roofs and are likely to be ignited by conduction or radiation.</a:t>
            </a:r>
          </a:p>
          <a:p>
            <a:r>
              <a:rPr lang="en-US" sz="1200" b="0" i="0" kern="1200" dirty="0" smtClean="0">
                <a:solidFill>
                  <a:schemeClr val="tx1"/>
                </a:solidFill>
                <a:effectLst/>
                <a:latin typeface="+mn-lt"/>
                <a:ea typeface="+mn-ea"/>
                <a:cs typeface="+mn-cs"/>
              </a:rPr>
              <a:t>1910.252(a)(2)(iii)(B)Fire watchers shall have fire extinguishing equipment readily available and be trained in its use. They shall be familiar with facilities for sounding an alarm in the event of a fire. They shall watch for fires in all exposed areas, try to extinguish them only when obviously within the capacity of the equipment available, or otherwise sound the alarm. A fire watch shall be maintained for at least a half hour after completion of welding or cutting operations to detect and extinguish possible smoldering fires.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108</a:t>
            </a:fld>
            <a:endParaRPr lang="en-US"/>
          </a:p>
        </p:txBody>
      </p:sp>
    </p:spTree>
    <p:extLst>
      <p:ext uri="{BB962C8B-B14F-4D97-AF65-F5344CB8AC3E}">
        <p14:creationId xmlns:p14="http://schemas.microsoft.com/office/powerpoint/2010/main" val="28200188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Responsibilities</a:t>
            </a:r>
          </a:p>
          <a:p>
            <a:pPr marL="1257300" lvl="2" indent="-342900">
              <a:buFont typeface="Arial" panose="020B0604020202020204" pitchFamily="34" charset="0"/>
              <a:buChar char="•"/>
            </a:pPr>
            <a:r>
              <a:rPr lang="en-US" sz="2400" dirty="0"/>
              <a:t>Being aware of the inherent hazards involved in the hot work.</a:t>
            </a:r>
          </a:p>
          <a:p>
            <a:pPr marL="1257300" lvl="2" indent="-342900">
              <a:buFont typeface="Arial" panose="020B0604020202020204" pitchFamily="34" charset="0"/>
              <a:buChar char="•"/>
            </a:pPr>
            <a:r>
              <a:rPr lang="en-US" sz="2400" dirty="0"/>
              <a:t>Ensuring that safe conditions are maintained during the hot work.</a:t>
            </a:r>
          </a:p>
          <a:p>
            <a:pPr marL="1257300" lvl="2" indent="-342900">
              <a:buFont typeface="Arial" panose="020B0604020202020204" pitchFamily="34" charset="0"/>
              <a:buChar char="•"/>
            </a:pPr>
            <a:r>
              <a:rPr lang="en-US" sz="2400" dirty="0"/>
              <a:t>Ensuring that appropriate fire extinguishers are readily available.</a:t>
            </a:r>
          </a:p>
          <a:p>
            <a:pPr marL="1257300" lvl="2" indent="-342900">
              <a:buFont typeface="Arial" panose="020B0604020202020204" pitchFamily="34" charset="0"/>
              <a:buChar char="•"/>
            </a:pPr>
            <a:r>
              <a:rPr lang="en-US" sz="2400" dirty="0"/>
              <a:t>Knowing how to report a fire or other emergency situation.</a:t>
            </a:r>
          </a:p>
          <a:p>
            <a:pPr marL="1257300" lvl="2" indent="-342900">
              <a:buFont typeface="Arial" panose="020B0604020202020204" pitchFamily="34" charset="0"/>
              <a:buChar char="•"/>
            </a:pPr>
            <a:r>
              <a:rPr lang="en-US" sz="2400" dirty="0"/>
              <a:t>Maintaining the watch and monitoring period, after the work is completed.</a:t>
            </a:r>
          </a:p>
          <a:p>
            <a:pPr marL="1257300" lvl="2" indent="-342900">
              <a:buFont typeface="Arial" panose="020B0604020202020204" pitchFamily="34" charset="0"/>
              <a:buChar char="•"/>
            </a:pPr>
            <a:r>
              <a:rPr lang="en-US" sz="2400" dirty="0"/>
              <a:t>Using the appropriate PPE.</a:t>
            </a:r>
          </a:p>
          <a:p>
            <a:pPr marL="1257300" lvl="2" indent="-342900">
              <a:buFont typeface="Arial" panose="020B0604020202020204" pitchFamily="34" charset="0"/>
              <a:buChar char="•"/>
            </a:pPr>
            <a:r>
              <a:rPr lang="en-US" sz="2400" dirty="0"/>
              <a:t>Completion of the appropriate section of the hot work permit</a:t>
            </a:r>
            <a:r>
              <a:rPr lang="en-US" sz="2400" dirty="0" smtClean="0"/>
              <a: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t>Fire Watch shall be maintained for at least a half-hour after completion of welding or cutting operations to detect and extinguish possible smoldering fires.</a:t>
            </a:r>
          </a:p>
          <a:p>
            <a:pPr marL="1257300" lvl="2" indent="-342900">
              <a:buFont typeface="Arial" panose="020B0604020202020204" pitchFamily="34" charset="0"/>
              <a:buChar char="•"/>
            </a:pPr>
            <a:endParaRPr lang="en-US" sz="2400" dirty="0"/>
          </a:p>
          <a:p>
            <a:endParaRPr lang="en-US" dirty="0" smtClean="0"/>
          </a:p>
          <a:p>
            <a:r>
              <a:rPr lang="en-US" sz="1200" b="0" i="0" kern="1200" dirty="0" smtClean="0">
                <a:solidFill>
                  <a:schemeClr val="tx1"/>
                </a:solidFill>
                <a:effectLst/>
                <a:latin typeface="+mn-lt"/>
                <a:ea typeface="+mn-ea"/>
                <a:cs typeface="+mn-cs"/>
              </a:rPr>
              <a:t>1910.252(a)(2)(iii)Fire watch.</a:t>
            </a:r>
          </a:p>
          <a:p>
            <a:r>
              <a:rPr lang="en-US" sz="1200" b="0" i="0" kern="1200" dirty="0" smtClean="0">
                <a:solidFill>
                  <a:schemeClr val="tx1"/>
                </a:solidFill>
                <a:effectLst/>
                <a:latin typeface="+mn-lt"/>
                <a:ea typeface="+mn-ea"/>
                <a:cs typeface="+mn-cs"/>
              </a:rPr>
              <a:t>1910.252(a)(2)(iii)(A)Fire watchers shall be required whenever welding or cutting is performed in locations where other than a minor fire might develop, or any of the following conditions exist:</a:t>
            </a:r>
          </a:p>
          <a:p>
            <a:r>
              <a:rPr lang="en-US" sz="1200" b="0" i="0" kern="1200" dirty="0" smtClean="0">
                <a:solidFill>
                  <a:schemeClr val="tx1"/>
                </a:solidFill>
                <a:effectLst/>
                <a:latin typeface="+mn-lt"/>
                <a:ea typeface="+mn-ea"/>
                <a:cs typeface="+mn-cs"/>
              </a:rPr>
              <a:t>1910.252(a)(2)(iii)(A)(1)Appreciable combustible material, in building construction or contents, closer than 35 feet (10.7 m) to the point of operation.</a:t>
            </a:r>
          </a:p>
          <a:p>
            <a:r>
              <a:rPr lang="en-US" sz="1200" b="0" i="0" kern="1200" dirty="0" smtClean="0">
                <a:solidFill>
                  <a:schemeClr val="tx1"/>
                </a:solidFill>
                <a:effectLst/>
                <a:latin typeface="+mn-lt"/>
                <a:ea typeface="+mn-ea"/>
                <a:cs typeface="+mn-cs"/>
              </a:rPr>
              <a:t>1910.252(a)(2)(iii)(A)(2)Appreciable combustibles are more than 35 feet (10.7 m) away but are easily ignited by sparks.</a:t>
            </a:r>
          </a:p>
          <a:p>
            <a:r>
              <a:rPr lang="en-US" sz="1200" b="0" i="0" kern="1200" dirty="0" smtClean="0">
                <a:solidFill>
                  <a:schemeClr val="tx1"/>
                </a:solidFill>
                <a:effectLst/>
                <a:latin typeface="+mn-lt"/>
                <a:ea typeface="+mn-ea"/>
                <a:cs typeface="+mn-cs"/>
              </a:rPr>
              <a:t>1910.252(a)(2)(iii)(A)(3)Wall or floor openings within a 35-foot (10.7 m) radius expose combustible material in adjacent areas including concealed spaces in walls or floors.</a:t>
            </a:r>
          </a:p>
          <a:p>
            <a:r>
              <a:rPr lang="en-US" sz="1200" b="0" i="0" kern="1200" dirty="0" smtClean="0">
                <a:solidFill>
                  <a:schemeClr val="tx1"/>
                </a:solidFill>
                <a:effectLst/>
                <a:latin typeface="+mn-lt"/>
                <a:ea typeface="+mn-ea"/>
                <a:cs typeface="+mn-cs"/>
              </a:rPr>
              <a:t>1910.252(a)(2)(iii)(A)(4)Combustible materials are adjacent to the opposite side of metal partitions, walls, ceilings, or roofs and are likely to be ignited by conduction or radiation.</a:t>
            </a:r>
          </a:p>
          <a:p>
            <a:r>
              <a:rPr lang="en-US" sz="1200" b="0" i="0" kern="1200" dirty="0" smtClean="0">
                <a:solidFill>
                  <a:schemeClr val="tx1"/>
                </a:solidFill>
                <a:effectLst/>
                <a:latin typeface="+mn-lt"/>
                <a:ea typeface="+mn-ea"/>
                <a:cs typeface="+mn-cs"/>
              </a:rPr>
              <a:t>1910.252(a)(2)(iii)(B)Fire watchers shall have fire extinguishing equipment readily available and be trained in its use. They shall be familiar with facilities for sounding an alarm in the event of a fire. They shall watch for fires in all exposed areas, try to extinguish them only when obviously within the capacity of the equipment available, or otherwise sound the alarm. A fire watch shall be maintained for at least a half hour after completion of welding or cutting operations to detect and extinguish possible smoldering fires.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109</a:t>
            </a:fld>
            <a:endParaRPr lang="en-US"/>
          </a:p>
        </p:txBody>
      </p:sp>
    </p:spTree>
    <p:extLst>
      <p:ext uri="{BB962C8B-B14F-4D97-AF65-F5344CB8AC3E}">
        <p14:creationId xmlns:p14="http://schemas.microsoft.com/office/powerpoint/2010/main" val="40925769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Responsibilities</a:t>
            </a:r>
          </a:p>
          <a:p>
            <a:pPr marL="1257300" lvl="2" indent="-342900">
              <a:buFont typeface="Arial" panose="020B0604020202020204" pitchFamily="34" charset="0"/>
              <a:buChar char="•"/>
            </a:pPr>
            <a:r>
              <a:rPr lang="en-US" sz="2400" dirty="0"/>
              <a:t>Maintaining cutting or welding equipment in a safe operating condition.</a:t>
            </a:r>
          </a:p>
          <a:p>
            <a:pPr marL="1257300" lvl="2" indent="-342900">
              <a:buFont typeface="Arial" panose="020B0604020202020204" pitchFamily="34" charset="0"/>
              <a:buChar char="•"/>
            </a:pPr>
            <a:r>
              <a:rPr lang="en-US" sz="2400" dirty="0"/>
              <a:t>Ensuring the precautions listed on the Hot Work Permit is understood by the person(s) performing the permitted cutting, welding or brazing operations.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110</a:t>
            </a:fld>
            <a:endParaRPr lang="en-US"/>
          </a:p>
        </p:txBody>
      </p:sp>
    </p:spTree>
    <p:extLst>
      <p:ext uri="{BB962C8B-B14F-4D97-AF65-F5344CB8AC3E}">
        <p14:creationId xmlns:p14="http://schemas.microsoft.com/office/powerpoint/2010/main" val="91625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1918482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166183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787858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47417" y="1981200"/>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47417" y="4114800"/>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564217" y="6265863"/>
            <a:ext cx="2540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7752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9347200" y="6248400"/>
            <a:ext cx="2540000" cy="457200"/>
          </a:xfrm>
        </p:spPr>
        <p:txBody>
          <a:bodyPr/>
          <a:lstStyle>
            <a:lvl1pPr>
              <a:defRPr/>
            </a:lvl1pPr>
          </a:lstStyle>
          <a:p>
            <a:fld id="{D8DAFAE0-1E6F-4ED3-8E80-C63AB43D82E3}" type="slidenum">
              <a:rPr lang="en-US" altLang="en-US"/>
              <a:pPr/>
              <a:t>‹#›</a:t>
            </a:fld>
            <a:endParaRPr lang="en-US" altLang="en-US"/>
          </a:p>
        </p:txBody>
      </p:sp>
    </p:spTree>
    <p:extLst>
      <p:ext uri="{BB962C8B-B14F-4D97-AF65-F5344CB8AC3E}">
        <p14:creationId xmlns:p14="http://schemas.microsoft.com/office/powerpoint/2010/main" val="3432029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mparison 2">
    <p:spTree>
      <p:nvGrpSpPr>
        <p:cNvPr id="1" name=""/>
        <p:cNvGrpSpPr/>
        <p:nvPr/>
      </p:nvGrpSpPr>
      <p:grpSpPr>
        <a:xfrm>
          <a:off x="0" y="0"/>
          <a:ext cx="0" cy="0"/>
          <a:chOff x="0" y="0"/>
          <a:chExt cx="0" cy="0"/>
        </a:xfrm>
      </p:grpSpPr>
      <p:sp>
        <p:nvSpPr>
          <p:cNvPr id="7" name="Rectangle 6"/>
          <p:cNvSpPr/>
          <p:nvPr/>
        </p:nvSpPr>
        <p:spPr>
          <a:xfrm>
            <a:off x="477795" y="1358539"/>
            <a:ext cx="11079891" cy="4992835"/>
          </a:xfrm>
          <a:prstGeom prst="rect">
            <a:avLst/>
          </a:prstGeom>
          <a:solidFill>
            <a:srgbClr val="E6E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1350" dirty="0">
              <a:solidFill>
                <a:schemeClr val="tx1">
                  <a:lumMod val="65000"/>
                  <a:lumOff val="35000"/>
                </a:schemeClr>
              </a:solidFill>
            </a:endParaRPr>
          </a:p>
        </p:txBody>
      </p:sp>
      <p:sp>
        <p:nvSpPr>
          <p:cNvPr id="8" name="Date Placeholder 3"/>
          <p:cNvSpPr>
            <a:spLocks noGrp="1"/>
          </p:cNvSpPr>
          <p:nvPr>
            <p:ph type="dt" sz="half" idx="10"/>
          </p:nvPr>
        </p:nvSpPr>
        <p:spPr>
          <a:xfrm>
            <a:off x="319217" y="6356352"/>
            <a:ext cx="2743200" cy="365125"/>
          </a:xfrm>
        </p:spPr>
        <p:txBody>
          <a:bodyPr/>
          <a:lstStyle>
            <a:lvl1pPr>
              <a:defRPr sz="675">
                <a:solidFill>
                  <a:schemeClr val="tx1">
                    <a:lumMod val="65000"/>
                    <a:lumOff val="35000"/>
                  </a:schemeClr>
                </a:solidFill>
              </a:defRPr>
            </a:lvl1pPr>
          </a:lstStyle>
          <a:p>
            <a:pPr defTabSz="457200" fontAlgn="base">
              <a:spcBef>
                <a:spcPct val="0"/>
              </a:spcBef>
              <a:spcAft>
                <a:spcPct val="0"/>
              </a:spcAft>
              <a:defRPr/>
            </a:pPr>
            <a:fld id="{DC955B40-983A-489B-9595-B5387E789F66}" type="datetime1">
              <a:rPr lang="en-US" smtClean="0">
                <a:solidFill>
                  <a:prstClr val="black">
                    <a:tint val="75000"/>
                  </a:prstClr>
                </a:solidFill>
                <a:latin typeface="Arial" charset="0"/>
              </a:rPr>
              <a:pPr defTabSz="457200" fontAlgn="base">
                <a:spcBef>
                  <a:spcPct val="0"/>
                </a:spcBef>
                <a:spcAft>
                  <a:spcPct val="0"/>
                </a:spcAft>
                <a:defRPr/>
              </a:pPr>
              <a:t>1/26/2022</a:t>
            </a:fld>
            <a:endParaRPr lang="en-US" dirty="0">
              <a:solidFill>
                <a:prstClr val="black">
                  <a:tint val="75000"/>
                </a:prstClr>
              </a:solidFill>
              <a:latin typeface="Arial" charset="0"/>
            </a:endParaRPr>
          </a:p>
        </p:txBody>
      </p:sp>
      <p:sp>
        <p:nvSpPr>
          <p:cNvPr id="9" name="Footer Placeholder 4"/>
          <p:cNvSpPr>
            <a:spLocks noGrp="1"/>
          </p:cNvSpPr>
          <p:nvPr>
            <p:ph type="ftr" sz="quarter" idx="11"/>
          </p:nvPr>
        </p:nvSpPr>
        <p:spPr>
          <a:xfrm>
            <a:off x="4038600" y="6356352"/>
            <a:ext cx="4114800" cy="365125"/>
          </a:xfrm>
        </p:spPr>
        <p:txBody>
          <a:bodyPr/>
          <a:lstStyle>
            <a:lvl1pPr>
              <a:defRPr sz="675">
                <a:solidFill>
                  <a:schemeClr val="tx1">
                    <a:lumMod val="65000"/>
                    <a:lumOff val="35000"/>
                  </a:schemeClr>
                </a:solidFill>
              </a:defRPr>
            </a:lvl1pPr>
          </a:lstStyle>
          <a:p>
            <a:pPr defTabSz="457200" fontAlgn="base">
              <a:spcBef>
                <a:spcPct val="0"/>
              </a:spcBef>
              <a:spcAft>
                <a:spcPct val="0"/>
              </a:spcAft>
              <a:defRPr/>
            </a:pPr>
            <a:endParaRPr lang="en-US" dirty="0">
              <a:solidFill>
                <a:prstClr val="black">
                  <a:tint val="75000"/>
                </a:prstClr>
              </a:solidFill>
              <a:latin typeface="Arial" charset="0"/>
            </a:endParaRPr>
          </a:p>
        </p:txBody>
      </p:sp>
      <p:sp>
        <p:nvSpPr>
          <p:cNvPr id="10" name="Slide Number Placeholder 5"/>
          <p:cNvSpPr>
            <a:spLocks noGrp="1"/>
          </p:cNvSpPr>
          <p:nvPr>
            <p:ph type="sldNum" sz="quarter" idx="12"/>
          </p:nvPr>
        </p:nvSpPr>
        <p:spPr>
          <a:xfrm>
            <a:off x="8610600" y="6356352"/>
            <a:ext cx="2743200" cy="365125"/>
          </a:xfrm>
        </p:spPr>
        <p:txBody>
          <a:bodyPr/>
          <a:lstStyle>
            <a:lvl1pPr>
              <a:defRPr/>
            </a:lvl1pPr>
          </a:lstStyle>
          <a:p>
            <a:pPr defTabSz="457200" fontAlgn="base">
              <a:spcBef>
                <a:spcPct val="0"/>
              </a:spcBef>
              <a:spcAft>
                <a:spcPct val="0"/>
              </a:spcAft>
              <a:defRPr/>
            </a:pPr>
            <a:fld id="{C9062C6E-31DB-4404-B55C-49A7D76044BD}" type="slidenum">
              <a:rPr lang="en-US" smtClean="0">
                <a:solidFill>
                  <a:prstClr val="black">
                    <a:tint val="75000"/>
                  </a:prstClr>
                </a:solidFill>
                <a:latin typeface="Arial" charset="0"/>
              </a:rPr>
              <a:pPr defTabSz="457200" fontAlgn="base">
                <a:spcBef>
                  <a:spcPct val="0"/>
                </a:spcBef>
                <a:spcAft>
                  <a:spcPct val="0"/>
                </a:spcAft>
                <a:defRPr/>
              </a:pPr>
              <a:t>‹#›</a:t>
            </a:fld>
            <a:endParaRPr lang="en-US" dirty="0">
              <a:solidFill>
                <a:prstClr val="black">
                  <a:tint val="75000"/>
                </a:prstClr>
              </a:solidFill>
              <a:latin typeface="Arial" charset="0"/>
            </a:endParaRPr>
          </a:p>
        </p:txBody>
      </p:sp>
      <p:cxnSp>
        <p:nvCxnSpPr>
          <p:cNvPr id="11" name="Straight Connector 10"/>
          <p:cNvCxnSpPr/>
          <p:nvPr/>
        </p:nvCxnSpPr>
        <p:spPr>
          <a:xfrm>
            <a:off x="408216" y="6435270"/>
            <a:ext cx="1117418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2" cstate="email">
            <a:extLst>
              <a:ext uri="{28A0092B-C50C-407E-A947-70E740481C1C}">
                <a14:useLocalDpi xmlns:a14="http://schemas.microsoft.com/office/drawing/2010/main" val="0"/>
              </a:ext>
            </a:extLst>
          </a:blip>
          <a:srcRect l="25758" r="30485"/>
          <a:stretch/>
        </p:blipFill>
        <p:spPr>
          <a:xfrm>
            <a:off x="9790176" y="233368"/>
            <a:ext cx="1780032" cy="688809"/>
          </a:xfrm>
          <a:prstGeom prst="rect">
            <a:avLst/>
          </a:prstGeom>
        </p:spPr>
      </p:pic>
      <p:cxnSp>
        <p:nvCxnSpPr>
          <p:cNvPr id="17" name="Straight Connector 16"/>
          <p:cNvCxnSpPr/>
          <p:nvPr/>
        </p:nvCxnSpPr>
        <p:spPr>
          <a:xfrm>
            <a:off x="394607" y="971552"/>
            <a:ext cx="1117418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3"/>
          </p:nvPr>
        </p:nvSpPr>
        <p:spPr>
          <a:xfrm>
            <a:off x="1696041" y="233365"/>
            <a:ext cx="8172451" cy="738187"/>
          </a:xfrm>
        </p:spPr>
        <p:txBody>
          <a:bodyPr>
            <a:normAutofit/>
          </a:bodyPr>
          <a:lstStyle>
            <a:lvl1pPr marL="0" indent="0">
              <a:buFontTx/>
              <a:buNone/>
              <a:defRPr sz="33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1" name="Content Placeholder 20"/>
          <p:cNvSpPr>
            <a:spLocks noGrp="1"/>
          </p:cNvSpPr>
          <p:nvPr>
            <p:ph sz="quarter" idx="14"/>
          </p:nvPr>
        </p:nvSpPr>
        <p:spPr>
          <a:xfrm>
            <a:off x="744538" y="1516065"/>
            <a:ext cx="10609263"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4608" y="236766"/>
            <a:ext cx="1222637" cy="718457"/>
          </a:xfrm>
          <a:prstGeom prst="rect">
            <a:avLst/>
          </a:prstGeom>
        </p:spPr>
      </p:pic>
      <p:cxnSp>
        <p:nvCxnSpPr>
          <p:cNvPr id="23" name="Straight Connector 22"/>
          <p:cNvCxnSpPr/>
          <p:nvPr/>
        </p:nvCxnSpPr>
        <p:spPr>
          <a:xfrm>
            <a:off x="1690007" y="302081"/>
            <a:ext cx="0" cy="579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8696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67097"/>
            <a:ext cx="5181600" cy="4909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67097"/>
            <a:ext cx="5181600" cy="4909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fontAlgn="base">
              <a:spcBef>
                <a:spcPct val="0"/>
              </a:spcBef>
              <a:spcAft>
                <a:spcPct val="0"/>
              </a:spcAft>
              <a:defRPr/>
            </a:pPr>
            <a:fld id="{DC955B40-983A-489B-9595-B5387E789F66}" type="datetime1">
              <a:rPr lang="en-US" smtClean="0">
                <a:solidFill>
                  <a:prstClr val="black">
                    <a:tint val="75000"/>
                  </a:prstClr>
                </a:solidFill>
                <a:latin typeface="Arial" charset="0"/>
              </a:rPr>
              <a:pPr defTabSz="457200" fontAlgn="base">
                <a:spcBef>
                  <a:spcPct val="0"/>
                </a:spcBef>
                <a:spcAft>
                  <a:spcPct val="0"/>
                </a:spcAft>
                <a:defRPr/>
              </a:pPr>
              <a:t>1/26/2022</a:t>
            </a:fld>
            <a:endParaRPr lang="en-US" dirty="0">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defRPr/>
            </a:pPr>
            <a:endParaRPr lang="en-US" dirty="0">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defRPr/>
            </a:pPr>
            <a:fld id="{C9062C6E-31DB-4404-B55C-49A7D76044BD}" type="slidenum">
              <a:rPr lang="en-US" smtClean="0">
                <a:solidFill>
                  <a:prstClr val="black">
                    <a:tint val="75000"/>
                  </a:prstClr>
                </a:solidFill>
                <a:latin typeface="Arial" charset="0"/>
              </a:rPr>
              <a:pPr defTabSz="457200" fontAlgn="base">
                <a:spcBef>
                  <a:spcPct val="0"/>
                </a:spcBef>
                <a:spcAft>
                  <a:spcPct val="0"/>
                </a:spcAft>
                <a:defRPr/>
              </a:pPr>
              <a:t>‹#›</a:t>
            </a:fld>
            <a:endParaRPr lang="en-US" dirty="0">
              <a:solidFill>
                <a:prstClr val="black">
                  <a:tint val="75000"/>
                </a:prstClr>
              </a:solidFill>
              <a:latin typeface="Arial" charset="0"/>
            </a:endParaRPr>
          </a:p>
        </p:txBody>
      </p:sp>
      <p:cxnSp>
        <p:nvCxnSpPr>
          <p:cNvPr id="9" name="Straight Connector 8"/>
          <p:cNvCxnSpPr/>
          <p:nvPr/>
        </p:nvCxnSpPr>
        <p:spPr>
          <a:xfrm>
            <a:off x="394607" y="971552"/>
            <a:ext cx="11174187"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cstate="email">
            <a:extLst>
              <a:ext uri="{28A0092B-C50C-407E-A947-70E740481C1C}">
                <a14:useLocalDpi xmlns:a14="http://schemas.microsoft.com/office/drawing/2010/main" val="0"/>
              </a:ext>
            </a:extLst>
          </a:blip>
          <a:srcRect l="25758" r="30485"/>
          <a:stretch/>
        </p:blipFill>
        <p:spPr>
          <a:xfrm>
            <a:off x="9790176" y="233368"/>
            <a:ext cx="1780032" cy="688809"/>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4608" y="236766"/>
            <a:ext cx="1222637" cy="718457"/>
          </a:xfrm>
          <a:prstGeom prst="rect">
            <a:avLst/>
          </a:prstGeom>
        </p:spPr>
      </p:pic>
      <p:cxnSp>
        <p:nvCxnSpPr>
          <p:cNvPr id="13" name="Straight Connector 12"/>
          <p:cNvCxnSpPr/>
          <p:nvPr/>
        </p:nvCxnSpPr>
        <p:spPr>
          <a:xfrm>
            <a:off x="1690007" y="302081"/>
            <a:ext cx="0" cy="579665"/>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Placeholder 18"/>
          <p:cNvSpPr>
            <a:spLocks noGrp="1"/>
          </p:cNvSpPr>
          <p:nvPr>
            <p:ph type="body" sz="quarter" idx="13"/>
          </p:nvPr>
        </p:nvSpPr>
        <p:spPr>
          <a:xfrm>
            <a:off x="1696041" y="233365"/>
            <a:ext cx="8172451" cy="738187"/>
          </a:xfrm>
        </p:spPr>
        <p:txBody>
          <a:bodyPr>
            <a:normAutofit/>
          </a:bodyPr>
          <a:lstStyle>
            <a:lvl1pPr marL="0" indent="0">
              <a:buFontTx/>
              <a:buNone/>
              <a:defRPr sz="33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166674613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7" name="Straight Connector 16"/>
          <p:cNvCxnSpPr/>
          <p:nvPr userDrawn="1"/>
        </p:nvCxnSpPr>
        <p:spPr>
          <a:xfrm>
            <a:off x="408216" y="6435270"/>
            <a:ext cx="11174187"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val="0"/>
              </a:ext>
            </a:extLst>
          </a:blip>
          <a:srcRect l="25758" r="30485"/>
          <a:stretch/>
        </p:blipFill>
        <p:spPr>
          <a:xfrm>
            <a:off x="9790176" y="233368"/>
            <a:ext cx="1780032" cy="688809"/>
          </a:xfrm>
          <a:prstGeom prst="rect">
            <a:avLst/>
          </a:prstGeom>
        </p:spPr>
      </p:pic>
      <p:cxnSp>
        <p:nvCxnSpPr>
          <p:cNvPr id="19" name="Straight Connector 18"/>
          <p:cNvCxnSpPr/>
          <p:nvPr userDrawn="1"/>
        </p:nvCxnSpPr>
        <p:spPr>
          <a:xfrm>
            <a:off x="394607" y="971552"/>
            <a:ext cx="11174187"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 Placeholder 18"/>
          <p:cNvSpPr>
            <a:spLocks noGrp="1"/>
          </p:cNvSpPr>
          <p:nvPr>
            <p:ph type="body" sz="quarter" idx="13"/>
          </p:nvPr>
        </p:nvSpPr>
        <p:spPr>
          <a:xfrm>
            <a:off x="1696041" y="233365"/>
            <a:ext cx="8172451" cy="738187"/>
          </a:xfrm>
        </p:spPr>
        <p:txBody>
          <a:bodyPr>
            <a:normAutofit/>
          </a:bodyPr>
          <a:lstStyle>
            <a:lvl1pPr marL="0" indent="0">
              <a:buFontTx/>
              <a:buNone/>
              <a:defRPr sz="33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1" name="Content Placeholder 20"/>
          <p:cNvSpPr>
            <a:spLocks noGrp="1"/>
          </p:cNvSpPr>
          <p:nvPr>
            <p:ph sz="quarter" idx="14"/>
          </p:nvPr>
        </p:nvSpPr>
        <p:spPr>
          <a:xfrm>
            <a:off x="744538" y="1516065"/>
            <a:ext cx="10609263"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94608" y="236766"/>
            <a:ext cx="1222637" cy="718457"/>
          </a:xfrm>
          <a:prstGeom prst="rect">
            <a:avLst/>
          </a:prstGeom>
        </p:spPr>
      </p:pic>
      <p:cxnSp>
        <p:nvCxnSpPr>
          <p:cNvPr id="23" name="Straight Connector 22"/>
          <p:cNvCxnSpPr/>
          <p:nvPr userDrawn="1"/>
        </p:nvCxnSpPr>
        <p:spPr>
          <a:xfrm>
            <a:off x="1690007" y="302081"/>
            <a:ext cx="0" cy="579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93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
        <p:nvSpPr>
          <p:cNvPr id="10" name="Picture Placeholder 9"/>
          <p:cNvSpPr>
            <a:spLocks noGrp="1"/>
          </p:cNvSpPr>
          <p:nvPr>
            <p:ph type="pic" sz="quarter" idx="13"/>
          </p:nvPr>
        </p:nvSpPr>
        <p:spPr>
          <a:xfrm>
            <a:off x="1595438" y="3975100"/>
            <a:ext cx="2938462" cy="1614488"/>
          </a:xfrm>
        </p:spPr>
        <p:txBody>
          <a:bodyPr/>
          <a:lstStyle/>
          <a:p>
            <a:endParaRPr lang="en-US"/>
          </a:p>
        </p:txBody>
      </p:sp>
      <p:sp>
        <p:nvSpPr>
          <p:cNvPr id="12" name="Picture Placeholder 11"/>
          <p:cNvSpPr>
            <a:spLocks noGrp="1"/>
          </p:cNvSpPr>
          <p:nvPr>
            <p:ph type="pic" sz="quarter" idx="14"/>
          </p:nvPr>
        </p:nvSpPr>
        <p:spPr>
          <a:xfrm>
            <a:off x="7697788" y="3527425"/>
            <a:ext cx="3284537" cy="2211388"/>
          </a:xfrm>
        </p:spPr>
        <p:txBody>
          <a:bodyPr/>
          <a:lstStyle/>
          <a:p>
            <a:endParaRPr lang="en-US"/>
          </a:p>
        </p:txBody>
      </p:sp>
    </p:spTree>
    <p:extLst>
      <p:ext uri="{BB962C8B-B14F-4D97-AF65-F5344CB8AC3E}">
        <p14:creationId xmlns:p14="http://schemas.microsoft.com/office/powerpoint/2010/main" val="41988413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77076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B5E50B-6324-40E9-A809-2C2E3071A250}"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109561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B5E50B-6324-40E9-A809-2C2E3071A250}"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543476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B5E50B-6324-40E9-A809-2C2E3071A250}"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91830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B5E50B-6324-40E9-A809-2C2E3071A250}"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04352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B5E50B-6324-40E9-A809-2C2E3071A250}"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41593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B5E50B-6324-40E9-A809-2C2E3071A250}"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413332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5E50B-6324-40E9-A809-2C2E3071A250}" type="datetimeFigureOut">
              <a:rPr lang="en-US" smtClean="0"/>
              <a:t>1/26/2022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7D3B0-FABF-4750-9868-CC5A461E93D2}" type="slidenum">
              <a:rPr lang="en-US" smtClean="0"/>
              <a:t>‹#›</a:t>
            </a:fld>
            <a:endParaRPr lang="en-US"/>
          </a:p>
        </p:txBody>
      </p:sp>
    </p:spTree>
    <p:extLst>
      <p:ext uri="{BB962C8B-B14F-4D97-AF65-F5344CB8AC3E}">
        <p14:creationId xmlns:p14="http://schemas.microsoft.com/office/powerpoint/2010/main" val="60613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osha.gov/laws-regs/regulations/standardnumber/1910/1910.252"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youtu.be/ejEJGNLTo84"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1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62.jfif"/><Relationship Id="rId2" Type="http://schemas.openxmlformats.org/officeDocument/2006/relationships/image" Target="../media/image61.jf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hyperlink" Target="https://www.osha.gov/pls/oshaweb/owadisp.show_document?p_id=9752&amp;p_table=standards"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1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156.xml.rels><?xml version="1.0" encoding="UTF-8" standalone="yes"?>
<Relationships xmlns="http://schemas.openxmlformats.org/package/2006/relationships"><Relationship Id="rId3" Type="http://schemas.openxmlformats.org/officeDocument/2006/relationships/hyperlink" Target="https://docs.google.com/viewer?url=https://www.osha.gov/sites/default/files/publications/OSHA3885.pdf" TargetMode="External"/><Relationship Id="rId2" Type="http://schemas.openxmlformats.org/officeDocument/2006/relationships/hyperlink" Target="https://docs.google.com/viewer?url=https://www.osha.gov/sites/default/files/publications/osha2254.pdf" TargetMode="External"/><Relationship Id="rId1" Type="http://schemas.openxmlformats.org/officeDocument/2006/relationships/slideLayout" Target="../slideLayouts/slideLayout2.xml"/><Relationship Id="rId5" Type="http://schemas.openxmlformats.org/officeDocument/2006/relationships/hyperlink" Target="https://docs.google.com/viewer?url=https://www.osha.gov/sites/default/files/publications/3439at-a-glance.pdf" TargetMode="External"/><Relationship Id="rId4" Type="http://schemas.openxmlformats.org/officeDocument/2006/relationships/hyperlink" Target="https://docs.google.com/viewer?url=https://www.osha.gov/sites/default/files/publications/osha3824.pdf"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docs.google.com/viewer?url=https://www.osha.gov/sites/default/files/publications/emergency-exit-routes-factsheet.pdf"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hyperlink" Target="https://docs.google.com/viewer?url=https://www.osha.gov/sites/default/files/publications/OSHA3256.pdf" TargetMode="External"/><Relationship Id="rId5" Type="http://schemas.openxmlformats.org/officeDocument/2006/relationships/hyperlink" Target="https://www.osha.gov/sites/default/files/publications/OSHA3527.pdf" TargetMode="External"/><Relationship Id="rId4" Type="http://schemas.openxmlformats.org/officeDocument/2006/relationships/hyperlink" Target="https://docs.google.com/viewer?url=https://www.osha.gov/sites/default/files/publications/factsheet-workplaceevergencies.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whistleblowers.gov/"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whistleblowers.gov/whistleblower_acts-desk_referenc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hyperlink" Target="http://www.osha.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osha.gov/laws-regs/regulations/standardnumber/1910/1910.38#1910.38(b)"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osha.gov/laws-regs/regulations/standardnumber/1910/1910.39#1910.39(b)"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osha.gov/etools/evacuation-plans-procedures/emergency-standards/portable-extinguisher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hyperlink" Target="https://www.osha.gov/etools/evacuation-plans-procedures/emergency-standards/maintenance-safeguards-features"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comments" Target="../comments/comment9.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gT9C-d-BfPk"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www.osha.gov/etools/evacuation-plans-procedures/emergency-standards/portable-extinguishers/about#accordion-74776-collapse2"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www.osha.gov/etools/evacuation-plans-procedures/emergency-standards/portable-extinguishers/about#water" TargetMode="External"/><Relationship Id="rId7" Type="http://schemas.openxmlformats.org/officeDocument/2006/relationships/image" Target="../media/image22.jpe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21.gif"/><Relationship Id="rId5" Type="http://schemas.openxmlformats.org/officeDocument/2006/relationships/image" Target="../media/image20.gif"/><Relationship Id="rId10" Type="http://schemas.openxmlformats.org/officeDocument/2006/relationships/image" Target="../media/image25.jpeg"/><Relationship Id="rId4" Type="http://schemas.openxmlformats.org/officeDocument/2006/relationships/hyperlink" Target="https://www.osha.gov/etools/evacuation-plans-procedures/emergency-standards/portable-extinguishers/about#co2" TargetMode="External"/><Relationship Id="rId9" Type="http://schemas.openxmlformats.org/officeDocument/2006/relationships/image" Target="../media/image24.gif"/></Relationships>
</file>

<file path=ppt/slides/_rels/slide71.xml.rels><?xml version="1.0" encoding="UTF-8" standalone="yes"?>
<Relationships xmlns="http://schemas.openxmlformats.org/package/2006/relationships"><Relationship Id="rId3" Type="http://schemas.openxmlformats.org/officeDocument/2006/relationships/hyperlink" Target="https://www.osha.gov/etools/evacuation-plans-procedures/emergency-standards/portable-extinguishers/about#drychem" TargetMode="External"/><Relationship Id="rId7" Type="http://schemas.openxmlformats.org/officeDocument/2006/relationships/image" Target="../media/image28.jpe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hyperlink" Target="https://www.osha.gov/etools/evacuation-plans-procedures/emergency-standards/portable-extinguishers/about#class_k"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30.gif"/></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32.gif"/></Relationships>
</file>

<file path=ppt/slides/_rels/slide7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32.gif"/><Relationship Id="rId4" Type="http://schemas.openxmlformats.org/officeDocument/2006/relationships/image" Target="../media/image27.gi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75_f6CjIcz8"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7000" y="4466134"/>
            <a:ext cx="6858000" cy="1195114"/>
          </a:xfrm>
        </p:spPr>
        <p:txBody>
          <a:bodyPr>
            <a:normAutofit/>
          </a:bodyPr>
          <a:lstStyle/>
          <a:p>
            <a:r>
              <a:rPr lang="en-US" sz="2000" dirty="0"/>
              <a:t>Susan Harwood Training Grant </a:t>
            </a:r>
          </a:p>
          <a:p>
            <a:r>
              <a:rPr lang="en-US" sz="2000" dirty="0"/>
              <a:t>SH-99014-SH0</a:t>
            </a:r>
          </a:p>
        </p:txBody>
      </p:sp>
      <p:sp>
        <p:nvSpPr>
          <p:cNvPr id="4" name="TextBox 3"/>
          <p:cNvSpPr txBox="1"/>
          <p:nvPr/>
        </p:nvSpPr>
        <p:spPr>
          <a:xfrm>
            <a:off x="3755740" y="3837606"/>
            <a:ext cx="4680520" cy="523220"/>
          </a:xfrm>
          <a:prstGeom prst="rect">
            <a:avLst/>
          </a:prstGeom>
          <a:noFill/>
        </p:spPr>
        <p:txBody>
          <a:bodyPr wrap="square" rtlCol="0">
            <a:spAutoFit/>
          </a:bodyPr>
          <a:lstStyle/>
          <a:p>
            <a:pPr algn="ctr"/>
            <a:r>
              <a:rPr lang="en-US" sz="2800" dirty="0"/>
              <a:t>Fire Safety and Prevention</a:t>
            </a:r>
          </a:p>
        </p:txBody>
      </p:sp>
      <p:sp>
        <p:nvSpPr>
          <p:cNvPr id="2" name="Title 1"/>
          <p:cNvSpPr>
            <a:spLocks noGrp="1"/>
          </p:cNvSpPr>
          <p:nvPr>
            <p:ph type="ctrTitle"/>
          </p:nvPr>
        </p:nvSpPr>
        <p:spPr>
          <a:xfrm>
            <a:off x="2651199" y="1190810"/>
            <a:ext cx="6858000" cy="2387600"/>
          </a:xfrm>
        </p:spPr>
        <p:txBody>
          <a:bodyPr>
            <a:noAutofit/>
          </a:bodyPr>
          <a:lstStyle/>
          <a:p>
            <a:pPr algn="ctr"/>
            <a:r>
              <a:rPr lang="en-GB" sz="5400" b="1" dirty="0"/>
              <a:t>Hazard Recognition</a:t>
            </a:r>
            <a:br>
              <a:rPr lang="en-GB" sz="5400" b="1" dirty="0"/>
            </a:br>
            <a:r>
              <a:rPr lang="en-GB" sz="5400" b="1" dirty="0"/>
              <a:t>in </a:t>
            </a:r>
            <a:br>
              <a:rPr lang="en-GB" sz="5400" b="1" dirty="0"/>
            </a:br>
            <a:r>
              <a:rPr lang="en-GB" sz="5400" b="1" dirty="0"/>
              <a:t>Scrap Recycling</a:t>
            </a:r>
          </a:p>
        </p:txBody>
      </p:sp>
    </p:spTree>
    <p:extLst>
      <p:ext uri="{BB962C8B-B14F-4D97-AF65-F5344CB8AC3E}">
        <p14:creationId xmlns:p14="http://schemas.microsoft.com/office/powerpoint/2010/main" val="35882033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9637" y="3278692"/>
            <a:ext cx="6832721" cy="1988093"/>
          </a:xfrm>
        </p:spPr>
        <p:txBody>
          <a:bodyPr>
            <a:normAutofit/>
          </a:bodyPr>
          <a:lstStyle/>
          <a:p>
            <a:pPr marL="0" lvl="0" indent="0" algn="ctr">
              <a:buNone/>
            </a:pPr>
            <a:r>
              <a:rPr lang="en-US" dirty="0"/>
              <a:t>Fire doors can be propped or blocked </a:t>
            </a:r>
            <a:r>
              <a:rPr lang="en-US" dirty="0" smtClean="0"/>
              <a:t>open when the building is occupied.</a:t>
            </a:r>
            <a:endParaRPr lang="en-US" dirty="0"/>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5279284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Work</a:t>
            </a:r>
          </a:p>
        </p:txBody>
      </p:sp>
      <p:sp>
        <p:nvSpPr>
          <p:cNvPr id="3" name="Content Placeholder 2"/>
          <p:cNvSpPr>
            <a:spLocks noGrp="1"/>
          </p:cNvSpPr>
          <p:nvPr>
            <p:ph idx="1"/>
          </p:nvPr>
        </p:nvSpPr>
        <p:spPr/>
        <p:txBody>
          <a:bodyPr/>
          <a:lstStyle/>
          <a:p>
            <a:r>
              <a:rPr lang="en-US" dirty="0"/>
              <a:t>What is hot work and hot work permitting?</a:t>
            </a:r>
          </a:p>
          <a:p>
            <a:pPr lvl="1"/>
            <a:r>
              <a:rPr lang="en-US" dirty="0"/>
              <a:t>Welding, cutting, grinding, or torching – these processes create sparks that have the potential to start a fire.</a:t>
            </a:r>
          </a:p>
          <a:p>
            <a:pPr lvl="1"/>
            <a:r>
              <a:rPr lang="en-US" dirty="0"/>
              <a:t>Hot work permitting helps the tradesperson to see the potential risk and mitigate it before beginning the hot work process. </a:t>
            </a:r>
          </a:p>
          <a:p>
            <a:pPr marL="0" indent="0">
              <a:buNone/>
            </a:pPr>
            <a:endParaRPr lang="en-US" dirty="0"/>
          </a:p>
          <a:p>
            <a:endParaRPr lang="en-US" dirty="0"/>
          </a:p>
        </p:txBody>
      </p:sp>
    </p:spTree>
    <p:extLst>
      <p:ext uri="{BB962C8B-B14F-4D97-AF65-F5344CB8AC3E}">
        <p14:creationId xmlns:p14="http://schemas.microsoft.com/office/powerpoint/2010/main" val="39047955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title="Description of Hot Work"/>
          <p:cNvSpPr>
            <a:spLocks noGrp="1"/>
          </p:cNvSpPr>
          <p:nvPr>
            <p:ph idx="1"/>
          </p:nvPr>
        </p:nvSpPr>
        <p:spPr/>
        <p:txBody>
          <a:bodyPr/>
          <a:lstStyle/>
          <a:p>
            <a:pPr marL="0" indent="0">
              <a:buNone/>
            </a:pPr>
            <a:endParaRPr lang="en-US" dirty="0"/>
          </a:p>
          <a:p>
            <a:endParaRPr lang="en-US" dirty="0"/>
          </a:p>
        </p:txBody>
      </p:sp>
      <p:sp>
        <p:nvSpPr>
          <p:cNvPr id="4" name="Rectangle 1"/>
          <p:cNvSpPr>
            <a:spLocks noChangeArrowheads="1"/>
          </p:cNvSpPr>
          <p:nvPr/>
        </p:nvSpPr>
        <p:spPr bwMode="auto">
          <a:xfrm>
            <a:off x="1816343" y="1825625"/>
            <a:ext cx="8559314" cy="45397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sng" strike="noStrike" cap="none" normalizeH="0" baseline="0" dirty="0">
                <a:ln>
                  <a:noFill/>
                </a:ln>
                <a:solidFill>
                  <a:srgbClr val="424242"/>
                </a:solidFill>
                <a:effectLst/>
                <a:latin typeface="+mn-lt"/>
              </a:rPr>
              <a:t>Hot work </a:t>
            </a:r>
            <a:r>
              <a:rPr kumimoji="0" lang="en-US" sz="2800" b="0" i="0" u="none" strike="noStrike" cap="none" normalizeH="0" baseline="0" dirty="0">
                <a:ln>
                  <a:noFill/>
                </a:ln>
                <a:solidFill>
                  <a:srgbClr val="424242"/>
                </a:solidFill>
                <a:effectLst/>
                <a:latin typeface="+mn-lt"/>
              </a:rPr>
              <a:t>is a process that involves welding, soldering, brazing, cutting, grinding, drilling and burning or melting metals or other substances such as glass. Use of open flame in the furnace or sparks or such ignition tools are considered hot work procedures. These types of work are fire hazards when flammable material is present or not. Hot work procedures may require the use of a hot work permit before the workers begin. </a:t>
            </a:r>
            <a:r>
              <a:rPr lang="en-US" sz="2800" dirty="0">
                <a:solidFill>
                  <a:srgbClr val="424242"/>
                </a:solidFill>
                <a:latin typeface="+mn-lt"/>
              </a:rPr>
              <a:t>Facility management will determine the need.</a:t>
            </a:r>
            <a:endParaRPr kumimoji="0" lang="en-US" sz="28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24242"/>
              </a:solidFill>
              <a:effectLst/>
              <a:latin typeface="Montserrat" panose="000005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p:cNvSpPr>
            <a:spLocks noGrp="1"/>
          </p:cNvSpPr>
          <p:nvPr>
            <p:ph type="title"/>
          </p:nvPr>
        </p:nvSpPr>
        <p:spPr/>
        <p:txBody>
          <a:bodyPr/>
          <a:lstStyle/>
          <a:p>
            <a:r>
              <a:rPr lang="en-US" dirty="0"/>
              <a:t>Hot Work</a:t>
            </a:r>
          </a:p>
        </p:txBody>
      </p:sp>
    </p:spTree>
    <p:extLst>
      <p:ext uri="{BB962C8B-B14F-4D97-AF65-F5344CB8AC3E}">
        <p14:creationId xmlns:p14="http://schemas.microsoft.com/office/powerpoint/2010/main" val="33423604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title="Hot Work Permi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96347" y="1387247"/>
            <a:ext cx="4910590" cy="5029587"/>
          </a:xfrm>
          <a:prstGeom prst="rect">
            <a:avLst/>
          </a:prstGeom>
        </p:spPr>
      </p:pic>
      <p:sp>
        <p:nvSpPr>
          <p:cNvPr id="2" name="Title 1"/>
          <p:cNvSpPr>
            <a:spLocks noGrp="1"/>
          </p:cNvSpPr>
          <p:nvPr>
            <p:ph type="title"/>
          </p:nvPr>
        </p:nvSpPr>
        <p:spPr>
          <a:xfrm>
            <a:off x="838200" y="165833"/>
            <a:ext cx="10515600" cy="1325563"/>
          </a:xfrm>
        </p:spPr>
        <p:txBody>
          <a:bodyPr/>
          <a:lstStyle/>
          <a:p>
            <a:r>
              <a:rPr lang="en-US" dirty="0"/>
              <a:t>Hot Work Permit example</a:t>
            </a:r>
          </a:p>
        </p:txBody>
      </p:sp>
    </p:spTree>
    <p:extLst>
      <p:ext uri="{BB962C8B-B14F-4D97-AF65-F5344CB8AC3E}">
        <p14:creationId xmlns:p14="http://schemas.microsoft.com/office/powerpoint/2010/main" val="125186727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title="Hot Work Permi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21899" y="1491396"/>
            <a:ext cx="5809322" cy="4864799"/>
          </a:xfrm>
          <a:prstGeom prst="rect">
            <a:avLst/>
          </a:prstGeom>
        </p:spPr>
      </p:pic>
      <p:sp>
        <p:nvSpPr>
          <p:cNvPr id="2" name="Title 1"/>
          <p:cNvSpPr>
            <a:spLocks noGrp="1"/>
          </p:cNvSpPr>
          <p:nvPr>
            <p:ph type="title"/>
          </p:nvPr>
        </p:nvSpPr>
        <p:spPr>
          <a:xfrm>
            <a:off x="838200" y="165833"/>
            <a:ext cx="10515600" cy="1325563"/>
          </a:xfrm>
        </p:spPr>
        <p:txBody>
          <a:bodyPr/>
          <a:lstStyle/>
          <a:p>
            <a:r>
              <a:rPr lang="en-US" dirty="0"/>
              <a:t>Hot Work Permit example</a:t>
            </a:r>
          </a:p>
        </p:txBody>
      </p:sp>
    </p:spTree>
    <p:extLst>
      <p:ext uri="{BB962C8B-B14F-4D97-AF65-F5344CB8AC3E}">
        <p14:creationId xmlns:p14="http://schemas.microsoft.com/office/powerpoint/2010/main" val="27073534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78523"/>
          </a:xfrm>
        </p:spPr>
        <p:txBody>
          <a:bodyPr>
            <a:normAutofit/>
          </a:bodyPr>
          <a:lstStyle/>
          <a:p>
            <a:r>
              <a:rPr lang="en-US" sz="4000" dirty="0"/>
              <a:t>Hot Work Permit</a:t>
            </a:r>
          </a:p>
        </p:txBody>
      </p:sp>
      <p:pic>
        <p:nvPicPr>
          <p:cNvPr id="4" name="Content Placeholder 3" title="Hot Work Permit"/>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l="21475" r="21475"/>
          <a:stretch>
            <a:fillRect/>
          </a:stretch>
        </p:blipFill>
        <p:spPr>
          <a:xfrm rot="5400000">
            <a:off x="5687280" y="928811"/>
            <a:ext cx="6172200" cy="4873625"/>
          </a:xfrm>
        </p:spPr>
      </p:pic>
      <p:sp>
        <p:nvSpPr>
          <p:cNvPr id="5" name="Text Placeholder 4"/>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Everyone should know their responsibilities with hot work operations</a:t>
            </a:r>
          </a:p>
          <a:p>
            <a:pPr marL="285750" indent="-285750">
              <a:buFont typeface="Arial" panose="020B0604020202020204" pitchFamily="34" charset="0"/>
              <a:buChar char="•"/>
            </a:pPr>
            <a:r>
              <a:rPr lang="en-US" sz="2400" dirty="0"/>
              <a:t>Consider placing them where they are easily accessible</a:t>
            </a:r>
          </a:p>
          <a:p>
            <a:pPr marL="285750" indent="-285750">
              <a:buFont typeface="Arial" panose="020B0604020202020204" pitchFamily="34" charset="0"/>
              <a:buChar char="•"/>
            </a:pPr>
            <a:r>
              <a:rPr lang="en-US" sz="2400" dirty="0"/>
              <a:t>Have a </a:t>
            </a:r>
            <a:r>
              <a:rPr lang="en-US" sz="2400" dirty="0" smtClean="0"/>
              <a:t>Fire Watch </a:t>
            </a:r>
            <a:r>
              <a:rPr lang="en-US" sz="2400" dirty="0"/>
              <a:t>and </a:t>
            </a:r>
            <a:r>
              <a:rPr lang="en-US" sz="2400" dirty="0" smtClean="0"/>
              <a:t>a job </a:t>
            </a:r>
            <a:r>
              <a:rPr lang="en-US" sz="2400" dirty="0"/>
              <a:t>Supervisor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65760386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Work: Individuals</a:t>
            </a:r>
          </a:p>
        </p:txBody>
      </p:sp>
      <p:sp>
        <p:nvSpPr>
          <p:cNvPr id="3" name="Content Placeholder 2"/>
          <p:cNvSpPr>
            <a:spLocks noGrp="1"/>
          </p:cNvSpPr>
          <p:nvPr>
            <p:ph idx="1"/>
          </p:nvPr>
        </p:nvSpPr>
        <p:spPr>
          <a:xfrm>
            <a:off x="838200" y="1825625"/>
            <a:ext cx="9878122" cy="4351338"/>
          </a:xfrm>
        </p:spPr>
        <p:txBody>
          <a:bodyPr>
            <a:normAutofit/>
          </a:bodyPr>
          <a:lstStyle/>
          <a:p>
            <a:pPr marL="0" indent="0">
              <a:buNone/>
            </a:pPr>
            <a:r>
              <a:rPr lang="en-US" dirty="0"/>
              <a:t>Responsibilities</a:t>
            </a:r>
          </a:p>
          <a:p>
            <a:pPr lvl="2"/>
            <a:r>
              <a:rPr lang="en-US" sz="2400" dirty="0"/>
              <a:t>Ensuring that conditions are </a:t>
            </a:r>
            <a:r>
              <a:rPr lang="en-US" sz="2400" b="1" u="sng" dirty="0"/>
              <a:t>safe and hazard free before commencing the hot work.</a:t>
            </a:r>
            <a:endParaRPr lang="en-US" sz="2400" dirty="0"/>
          </a:p>
          <a:p>
            <a:pPr lvl="2"/>
            <a:r>
              <a:rPr lang="en-US" sz="2400" dirty="0"/>
              <a:t>Verifying automatic fire protection systems (e.g., sprinklers) are in service if provided.</a:t>
            </a:r>
          </a:p>
          <a:p>
            <a:pPr lvl="2"/>
            <a:r>
              <a:rPr lang="en-US" sz="2400" dirty="0"/>
              <a:t>Verifying onsite water supplies serving fire protection systems are in service (e.g., pumps in automatic mode and suction tanks full), if provided.</a:t>
            </a:r>
          </a:p>
          <a:p>
            <a:pPr marL="0" indent="0">
              <a:buNone/>
            </a:pPr>
            <a:endParaRPr lang="en-US" dirty="0"/>
          </a:p>
          <a:p>
            <a:endParaRPr lang="en-US" dirty="0"/>
          </a:p>
        </p:txBody>
      </p:sp>
    </p:spTree>
    <p:extLst>
      <p:ext uri="{BB962C8B-B14F-4D97-AF65-F5344CB8AC3E}">
        <p14:creationId xmlns:p14="http://schemas.microsoft.com/office/powerpoint/2010/main" val="36362121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Responsibilities</a:t>
            </a:r>
          </a:p>
          <a:p>
            <a:pPr lvl="2"/>
            <a:r>
              <a:rPr lang="en-US" sz="2400" dirty="0" smtClean="0"/>
              <a:t>Verifying </a:t>
            </a:r>
            <a:r>
              <a:rPr lang="en-US" sz="2400" dirty="0"/>
              <a:t>there are no active or planned fire protection system impairments near the hot work area scheduled to occur during work, or during the post-work fire watch and monitoring periods. If protection is impaired or not provided and hot work that requires a permit is unavoidable, do the following:</a:t>
            </a:r>
          </a:p>
          <a:p>
            <a:pPr lvl="3"/>
            <a:r>
              <a:rPr lang="en-US" sz="2000" dirty="0"/>
              <a:t>Delay the work until protection is restored.</a:t>
            </a:r>
          </a:p>
          <a:p>
            <a:pPr lvl="3"/>
            <a:r>
              <a:rPr lang="en-US" sz="2000" dirty="0"/>
              <a:t>Treat the unprotected area as a hot work high-risk area and provide additional required precautions, which may include extra measures to ensure combustibles have been identified and removed or isolated; laying charged firefighting hoses and stationing trained firefighting personnel in the hot work area; increasing post-work watch and monitoring periods from; and/or requiring permit authorization by senior management.</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a:t>Hot Work: Individuals</a:t>
            </a:r>
          </a:p>
        </p:txBody>
      </p:sp>
    </p:spTree>
    <p:extLst>
      <p:ext uri="{BB962C8B-B14F-4D97-AF65-F5344CB8AC3E}">
        <p14:creationId xmlns:p14="http://schemas.microsoft.com/office/powerpoint/2010/main" val="23132251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Responsibilities</a:t>
            </a:r>
          </a:p>
          <a:p>
            <a:pPr lvl="2"/>
            <a:r>
              <a:rPr lang="en-US" dirty="0"/>
              <a:t>Being prepared to contact their supervisors should conditions change or warrant reassessment during the hot work project.</a:t>
            </a:r>
          </a:p>
          <a:p>
            <a:pPr lvl="2"/>
            <a:r>
              <a:rPr lang="en-US" dirty="0"/>
              <a:t>Using appropriate personal protective equipment (PPE) while performing hot work (welding helmet, gloves, jackets, chaps, etc.)</a:t>
            </a:r>
          </a:p>
          <a:p>
            <a:pPr lvl="2"/>
            <a:r>
              <a:rPr lang="en-US" dirty="0"/>
              <a:t>Completing the appropriate section(s) of the hot work permit.</a:t>
            </a:r>
          </a:p>
          <a:p>
            <a:pPr lvl="2"/>
            <a:r>
              <a:rPr lang="en-US" dirty="0"/>
              <a:t>Returning the completed hot work permit to their supervisor.</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a:t>Hot Work: Individuals</a:t>
            </a:r>
          </a:p>
        </p:txBody>
      </p:sp>
    </p:spTree>
    <p:extLst>
      <p:ext uri="{BB962C8B-B14F-4D97-AF65-F5344CB8AC3E}">
        <p14:creationId xmlns:p14="http://schemas.microsoft.com/office/powerpoint/2010/main" val="35050932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0949"/>
            <a:ext cx="10515600" cy="1325563"/>
          </a:xfrm>
        </p:spPr>
        <p:txBody>
          <a:bodyPr/>
          <a:lstStyle/>
          <a:p>
            <a:r>
              <a:rPr lang="en-US" dirty="0"/>
              <a:t>Hot Work: Firewatchers</a:t>
            </a:r>
          </a:p>
        </p:txBody>
      </p:sp>
      <p:sp>
        <p:nvSpPr>
          <p:cNvPr id="3" name="Content Placeholder 2"/>
          <p:cNvSpPr>
            <a:spLocks noGrp="1"/>
          </p:cNvSpPr>
          <p:nvPr>
            <p:ph idx="1"/>
          </p:nvPr>
        </p:nvSpPr>
        <p:spPr>
          <a:xfrm>
            <a:off x="838200" y="1651449"/>
            <a:ext cx="9253654" cy="4719108"/>
          </a:xfrm>
        </p:spPr>
        <p:txBody>
          <a:bodyPr>
            <a:normAutofit/>
          </a:bodyPr>
          <a:lstStyle/>
          <a:p>
            <a:pPr marL="0" indent="0">
              <a:buNone/>
            </a:pPr>
            <a:r>
              <a:rPr lang="en-US" dirty="0"/>
              <a:t>Responsibilities</a:t>
            </a:r>
          </a:p>
          <a:p>
            <a:pPr lvl="2"/>
            <a:r>
              <a:rPr lang="en-US" sz="2800" dirty="0"/>
              <a:t>Being aware of the inherent hazards involved in the hot work.</a:t>
            </a:r>
          </a:p>
          <a:p>
            <a:pPr lvl="2"/>
            <a:r>
              <a:rPr lang="en-US" sz="2800" dirty="0"/>
              <a:t>Ensuring that safe conditions are maintained during the hot work.</a:t>
            </a:r>
          </a:p>
          <a:p>
            <a:pPr lvl="2"/>
            <a:r>
              <a:rPr lang="en-US" sz="2800" dirty="0"/>
              <a:t>Ensuring that appropriate fire extinguishers are readily available.</a:t>
            </a:r>
          </a:p>
          <a:p>
            <a:pPr lvl="2"/>
            <a:r>
              <a:rPr lang="en-US" sz="2800" dirty="0"/>
              <a:t>Knowing how to report a fire or other emergency situation.</a:t>
            </a:r>
          </a:p>
          <a:p>
            <a:pPr marL="0" indent="0">
              <a:buNone/>
            </a:pPr>
            <a:endParaRPr lang="en-US" dirty="0"/>
          </a:p>
          <a:p>
            <a:endParaRPr lang="en-US" dirty="0"/>
          </a:p>
        </p:txBody>
      </p:sp>
    </p:spTree>
    <p:extLst>
      <p:ext uri="{BB962C8B-B14F-4D97-AF65-F5344CB8AC3E}">
        <p14:creationId xmlns:p14="http://schemas.microsoft.com/office/powerpoint/2010/main" val="21910247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51449"/>
            <a:ext cx="10515600" cy="4719108"/>
          </a:xfrm>
        </p:spPr>
        <p:txBody>
          <a:bodyPr>
            <a:normAutofit/>
          </a:bodyPr>
          <a:lstStyle/>
          <a:p>
            <a:pPr marL="0" indent="0">
              <a:buNone/>
            </a:pPr>
            <a:r>
              <a:rPr lang="en-US" dirty="0"/>
              <a:t>Responsibilities</a:t>
            </a:r>
          </a:p>
          <a:p>
            <a:pPr lvl="2"/>
            <a:r>
              <a:rPr lang="en-US" sz="2800" dirty="0" smtClean="0"/>
              <a:t>Maintaining </a:t>
            </a:r>
            <a:r>
              <a:rPr lang="en-US" sz="2800" dirty="0"/>
              <a:t>the watch and monitoring period, after the work is completed.</a:t>
            </a:r>
          </a:p>
          <a:p>
            <a:pPr lvl="2"/>
            <a:r>
              <a:rPr lang="en-US" sz="2800" dirty="0"/>
              <a:t>Using the appropriate PPE.</a:t>
            </a:r>
          </a:p>
          <a:p>
            <a:pPr lvl="2"/>
            <a:r>
              <a:rPr lang="en-US" sz="2800" dirty="0"/>
              <a:t>Completion of the appropriate section of the hot work permit</a:t>
            </a:r>
            <a:r>
              <a:rPr lang="en-US" sz="2800" dirty="0" smtClean="0"/>
              <a:t>.</a:t>
            </a:r>
          </a:p>
          <a:p>
            <a:pPr lvl="2"/>
            <a:r>
              <a:rPr lang="en-US" sz="2800" dirty="0" smtClean="0"/>
              <a:t>Fire Watch shall be maintained for at least a half-hour after completion of welding or cutting operations to detect and extinguish possible smoldering fires. See OSHA 1910.252(a)(2)(iii) </a:t>
            </a:r>
            <a:r>
              <a:rPr lang="en-US" sz="2800" dirty="0"/>
              <a:t>- </a:t>
            </a:r>
            <a:r>
              <a:rPr lang="en-US" sz="2400" dirty="0" smtClean="0">
                <a:hlinkClick r:id="rId3"/>
              </a:rPr>
              <a:t>OSHA Fire Watch regulation</a:t>
            </a:r>
            <a:r>
              <a:rPr lang="en-US" sz="2400" dirty="0" smtClean="0"/>
              <a:t> </a:t>
            </a:r>
            <a:endParaRPr lang="en-US" sz="2400" dirty="0"/>
          </a:p>
          <a:p>
            <a:pPr marL="0" indent="0">
              <a:buNone/>
            </a:pPr>
            <a:endParaRPr lang="en-US" dirty="0"/>
          </a:p>
          <a:p>
            <a:endParaRPr lang="en-US" dirty="0"/>
          </a:p>
        </p:txBody>
      </p:sp>
      <p:sp>
        <p:nvSpPr>
          <p:cNvPr id="2" name="Title 1"/>
          <p:cNvSpPr>
            <a:spLocks noGrp="1"/>
          </p:cNvSpPr>
          <p:nvPr>
            <p:ph type="title"/>
          </p:nvPr>
        </p:nvSpPr>
        <p:spPr>
          <a:xfrm>
            <a:off x="838200" y="190949"/>
            <a:ext cx="10515600" cy="1325563"/>
          </a:xfrm>
        </p:spPr>
        <p:txBody>
          <a:bodyPr/>
          <a:lstStyle/>
          <a:p>
            <a:r>
              <a:rPr lang="en-US" dirty="0"/>
              <a:t>Hot Work: Firewatchers</a:t>
            </a:r>
          </a:p>
        </p:txBody>
      </p:sp>
    </p:spTree>
    <p:extLst>
      <p:ext uri="{BB962C8B-B14F-4D97-AF65-F5344CB8AC3E}">
        <p14:creationId xmlns:p14="http://schemas.microsoft.com/office/powerpoint/2010/main" val="826017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n-US" dirty="0"/>
              <a:t>Exit pathways only need to be clear and accessible during business hours.</a:t>
            </a:r>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8280104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Work: Supervisors</a:t>
            </a:r>
          </a:p>
        </p:txBody>
      </p:sp>
      <p:sp>
        <p:nvSpPr>
          <p:cNvPr id="3" name="Content Placeholder 2"/>
          <p:cNvSpPr>
            <a:spLocks noGrp="1"/>
          </p:cNvSpPr>
          <p:nvPr>
            <p:ph idx="1"/>
          </p:nvPr>
        </p:nvSpPr>
        <p:spPr/>
        <p:txBody>
          <a:bodyPr/>
          <a:lstStyle/>
          <a:p>
            <a:r>
              <a:rPr lang="en-US" dirty="0"/>
              <a:t>Responsibilities</a:t>
            </a:r>
          </a:p>
          <a:p>
            <a:pPr lvl="2"/>
            <a:r>
              <a:rPr lang="en-US" sz="2400" dirty="0"/>
              <a:t>Maintaining cutting or welding equipment in a safe operating condition.</a:t>
            </a:r>
          </a:p>
          <a:p>
            <a:pPr lvl="2"/>
            <a:r>
              <a:rPr lang="en-US" sz="2400" dirty="0"/>
              <a:t>Ensuring the precautions listed on the Hot Work Permit is understood by the person(s) performing the permitted cutting, welding or brazing operations.</a:t>
            </a:r>
          </a:p>
          <a:p>
            <a:pPr marL="0" indent="0">
              <a:buNone/>
            </a:pPr>
            <a:endParaRPr lang="en-US" dirty="0"/>
          </a:p>
          <a:p>
            <a:endParaRPr lang="en-US" dirty="0"/>
          </a:p>
        </p:txBody>
      </p:sp>
    </p:spTree>
    <p:extLst>
      <p:ext uri="{BB962C8B-B14F-4D97-AF65-F5344CB8AC3E}">
        <p14:creationId xmlns:p14="http://schemas.microsoft.com/office/powerpoint/2010/main" val="35157047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3932" y="5948363"/>
            <a:ext cx="4284134" cy="646331"/>
          </a:xfrm>
          <a:prstGeom prst="rect">
            <a:avLst/>
          </a:prstGeom>
          <a:noFill/>
        </p:spPr>
        <p:txBody>
          <a:bodyPr wrap="square" rtlCol="0">
            <a:spAutoFit/>
          </a:bodyPr>
          <a:lstStyle/>
          <a:p>
            <a:pPr algn="ctr"/>
            <a:r>
              <a:rPr lang="en-US" u="sng" dirty="0" smtClean="0">
                <a:hlinkClick r:id="rId3"/>
              </a:rPr>
              <a:t>Video Link</a:t>
            </a:r>
            <a:endParaRPr lang="en-US" dirty="0"/>
          </a:p>
          <a:p>
            <a:pPr algn="ctr"/>
            <a:r>
              <a:rPr lang="en-US" dirty="0" smtClean="0"/>
              <a:t>Compressed Gas Cylinder Safety</a:t>
            </a:r>
            <a:endParaRPr lang="en-US" dirty="0"/>
          </a:p>
        </p:txBody>
      </p:sp>
      <p:pic>
        <p:nvPicPr>
          <p:cNvPr id="5" name="Picture 4" title="Compressed Gas Cylinder Safet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3666" y="1804988"/>
            <a:ext cx="5164667" cy="3873500"/>
          </a:xfrm>
          <a:prstGeom prst="rect">
            <a:avLst/>
          </a:prstGeom>
        </p:spPr>
      </p:pic>
      <p:sp>
        <p:nvSpPr>
          <p:cNvPr id="2" name="Title 1"/>
          <p:cNvSpPr>
            <a:spLocks noGrp="1"/>
          </p:cNvSpPr>
          <p:nvPr>
            <p:ph type="title"/>
          </p:nvPr>
        </p:nvSpPr>
        <p:spPr/>
        <p:txBody>
          <a:bodyPr/>
          <a:lstStyle/>
          <a:p>
            <a:pPr algn="ctr"/>
            <a:r>
              <a:rPr lang="en-US" dirty="0"/>
              <a:t>Compressed Gas Cylinder </a:t>
            </a:r>
            <a:r>
              <a:rPr lang="en-US" dirty="0" smtClean="0"/>
              <a:t>Safety and Storage</a:t>
            </a:r>
            <a:endParaRPr lang="en-US" dirty="0">
              <a:solidFill>
                <a:srgbClr val="FF0000"/>
              </a:solidFill>
            </a:endParaRPr>
          </a:p>
        </p:txBody>
      </p:sp>
    </p:spTree>
    <p:extLst>
      <p:ext uri="{BB962C8B-B14F-4D97-AF65-F5344CB8AC3E}">
        <p14:creationId xmlns:p14="http://schemas.microsoft.com/office/powerpoint/2010/main" val="42300175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lnSpcReduction="10000"/>
          </a:bodyPr>
          <a:lstStyle/>
          <a:p>
            <a:r>
              <a:rPr lang="en-US" dirty="0" smtClean="0"/>
              <a:t>Always wear personal protective equipment (gloves, safety glasses, and safety shoes).</a:t>
            </a:r>
          </a:p>
          <a:p>
            <a:r>
              <a:rPr lang="en-US" dirty="0" smtClean="0"/>
              <a:t>Always use carts or hand trucks to move cylinders.</a:t>
            </a:r>
          </a:p>
          <a:p>
            <a:r>
              <a:rPr lang="en-US" dirty="0" smtClean="0"/>
              <a:t>Never lift cylinders by the cap.</a:t>
            </a:r>
          </a:p>
          <a:p>
            <a:r>
              <a:rPr lang="en-US" dirty="0" smtClean="0"/>
              <a:t>Keep cylinders stored out of high traffic areas or in areas where there are activities that could damage or contaminate the cylinders.</a:t>
            </a:r>
            <a:endParaRPr lang="en-US" dirty="0"/>
          </a:p>
        </p:txBody>
      </p:sp>
      <p:pic>
        <p:nvPicPr>
          <p:cNvPr id="4" name="Content Placeholder 3" title="Compressed Gas Cylinder Safety"/>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480767"/>
            <a:ext cx="5181600" cy="3041053"/>
          </a:xfrm>
        </p:spPr>
      </p:pic>
      <p:sp>
        <p:nvSpPr>
          <p:cNvPr id="2" name="Title 1"/>
          <p:cNvSpPr>
            <a:spLocks noGrp="1"/>
          </p:cNvSpPr>
          <p:nvPr>
            <p:ph type="title"/>
          </p:nvPr>
        </p:nvSpPr>
        <p:spPr/>
        <p:txBody>
          <a:bodyPr/>
          <a:lstStyle/>
          <a:p>
            <a:pPr algn="ctr"/>
            <a:r>
              <a:rPr lang="en-US" dirty="0"/>
              <a:t>Compressed Gas Cylinder </a:t>
            </a:r>
            <a:r>
              <a:rPr lang="en-US" dirty="0" smtClean="0"/>
              <a:t>Safety and Storage</a:t>
            </a:r>
            <a:endParaRPr lang="en-US" dirty="0">
              <a:solidFill>
                <a:srgbClr val="FF0000"/>
              </a:solidFill>
            </a:endParaRPr>
          </a:p>
        </p:txBody>
      </p:sp>
    </p:spTree>
    <p:extLst>
      <p:ext uri="{BB962C8B-B14F-4D97-AF65-F5344CB8AC3E}">
        <p14:creationId xmlns:p14="http://schemas.microsoft.com/office/powerpoint/2010/main" val="8940429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General </a:t>
            </a:r>
            <a:r>
              <a:rPr lang="en-US" sz="3600" b="1" u="sng" dirty="0"/>
              <a:t>Housekeeping, storage, &amp; misc</a:t>
            </a:r>
            <a:endParaRPr lang="en-US" sz="1900" b="1" dirty="0"/>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43982562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Housekeeping, Storage, &amp; Misc</a:t>
            </a:r>
          </a:p>
        </p:txBody>
      </p:sp>
      <p:sp>
        <p:nvSpPr>
          <p:cNvPr id="3" name="Content Placeholder 2"/>
          <p:cNvSpPr>
            <a:spLocks noGrp="1"/>
          </p:cNvSpPr>
          <p:nvPr>
            <p:ph sz="half" idx="1"/>
          </p:nvPr>
        </p:nvSpPr>
        <p:spPr>
          <a:xfrm>
            <a:off x="1676400" y="2653503"/>
            <a:ext cx="2501900" cy="2695575"/>
          </a:xfrm>
        </p:spPr>
        <p:txBody>
          <a:bodyPr/>
          <a:lstStyle/>
          <a:p>
            <a:pPr marL="0" indent="0" algn="ctr">
              <a:buNone/>
            </a:pPr>
            <a:r>
              <a:rPr lang="en-US" sz="3600" dirty="0"/>
              <a:t>Is storage at least 18” from sprinkler systems?</a:t>
            </a:r>
          </a:p>
          <a:p>
            <a:pPr marL="0" indent="0">
              <a:buNone/>
            </a:pPr>
            <a:endParaRPr lang="en-US" dirty="0"/>
          </a:p>
          <a:p>
            <a:endParaRPr lang="en-US" dirty="0"/>
          </a:p>
        </p:txBody>
      </p:sp>
      <p:pic>
        <p:nvPicPr>
          <p:cNvPr id="5" name="Content Placeholder 4" title="Housekeeping and Storage"/>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5867400" y="2280839"/>
            <a:ext cx="5181600" cy="3440905"/>
          </a:xfrm>
        </p:spPr>
      </p:pic>
    </p:spTree>
    <p:extLst>
      <p:ext uri="{BB962C8B-B14F-4D97-AF65-F5344CB8AC3E}">
        <p14:creationId xmlns:p14="http://schemas.microsoft.com/office/powerpoint/2010/main" val="17569184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565582" y="6232136"/>
            <a:ext cx="3713356" cy="369332"/>
          </a:xfrm>
          <a:prstGeom prst="rect">
            <a:avLst/>
          </a:prstGeom>
          <a:noFill/>
        </p:spPr>
        <p:txBody>
          <a:bodyPr wrap="square" rtlCol="0">
            <a:spAutoFit/>
          </a:bodyPr>
          <a:lstStyle/>
          <a:p>
            <a:pPr algn="ctr"/>
            <a:r>
              <a:rPr lang="en-US" dirty="0" smtClean="0"/>
              <a:t>Poor Housekeeping Examples</a:t>
            </a:r>
            <a:endParaRPr lang="en-US" dirty="0"/>
          </a:p>
        </p:txBody>
      </p:sp>
      <p:cxnSp>
        <p:nvCxnSpPr>
          <p:cNvPr id="12" name="Straight Connector 11" title="X through photo for non compliance"/>
          <p:cNvCxnSpPr/>
          <p:nvPr/>
        </p:nvCxnSpPr>
        <p:spPr>
          <a:xfrm>
            <a:off x="6456556" y="4337825"/>
            <a:ext cx="3822382" cy="158037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title="X through photo for non compliance"/>
          <p:cNvCxnSpPr/>
          <p:nvPr/>
        </p:nvCxnSpPr>
        <p:spPr>
          <a:xfrm flipV="1">
            <a:off x="6456556" y="4337825"/>
            <a:ext cx="3822382" cy="158037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9" name="Content Placeholder 8" title="poor housekeeping"/>
          <p:cNvPicPr>
            <a:picLocks noGrp="1" noChangeAspect="1"/>
          </p:cNvPicPr>
          <p:nvPr>
            <p:ph sz="quarter" idx="3"/>
          </p:nvPr>
        </p:nvPicPr>
        <p:blipFill>
          <a:blip r:embed="rId3" cstate="email">
            <a:extLst>
              <a:ext uri="{28A0092B-C50C-407E-A947-70E740481C1C}">
                <a14:useLocalDpi xmlns:a14="http://schemas.microsoft.com/office/drawing/2010/main" val="0"/>
              </a:ext>
            </a:extLst>
          </a:blip>
          <a:stretch>
            <a:fillRect/>
          </a:stretch>
        </p:blipFill>
        <p:spPr>
          <a:xfrm>
            <a:off x="6196894" y="4127500"/>
            <a:ext cx="4413557" cy="1987852"/>
          </a:xfrm>
        </p:spPr>
      </p:pic>
      <p:cxnSp>
        <p:nvCxnSpPr>
          <p:cNvPr id="5" name="Straight Connector 4" title="X through photo for non compliance"/>
          <p:cNvCxnSpPr/>
          <p:nvPr/>
        </p:nvCxnSpPr>
        <p:spPr>
          <a:xfrm>
            <a:off x="6411951" y="1803400"/>
            <a:ext cx="3866987" cy="167578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title="X through photo for non compliance"/>
          <p:cNvCxnSpPr/>
          <p:nvPr/>
        </p:nvCxnSpPr>
        <p:spPr>
          <a:xfrm flipV="1">
            <a:off x="6456556" y="1981200"/>
            <a:ext cx="3822382" cy="146452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10" name="Picture 9" title="poor housekeeping examples"/>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96894" y="1682448"/>
            <a:ext cx="4413557" cy="1987852"/>
          </a:xfrm>
          <a:prstGeom prst="rect">
            <a:avLst/>
          </a:prstGeom>
        </p:spPr>
      </p:pic>
      <p:sp>
        <p:nvSpPr>
          <p:cNvPr id="7" name="Text Placeholder 6"/>
          <p:cNvSpPr>
            <a:spLocks noGrp="1"/>
          </p:cNvSpPr>
          <p:nvPr>
            <p:ph type="body" sz="half" idx="1"/>
          </p:nvPr>
        </p:nvSpPr>
        <p:spPr>
          <a:xfrm>
            <a:off x="1373717" y="1803400"/>
            <a:ext cx="3579283" cy="4114800"/>
          </a:xfrm>
        </p:spPr>
        <p:txBody>
          <a:bodyPr/>
          <a:lstStyle/>
          <a:p>
            <a:pPr marL="0" indent="0" algn="ctr">
              <a:buNone/>
            </a:pPr>
            <a:r>
              <a:rPr lang="en-US" sz="3600" dirty="0"/>
              <a:t>Are flammable and/or combustible liquids and aerosols kept in approved cabinets or stored outside?</a:t>
            </a:r>
          </a:p>
          <a:p>
            <a:endParaRPr lang="en-US" dirty="0"/>
          </a:p>
        </p:txBody>
      </p:sp>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402824584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title="Flammable storage cabinet"/>
          <p:cNvSpPr>
            <a:spLocks noGrp="1"/>
          </p:cNvSpPr>
          <p:nvPr>
            <p:ph sz="half" idx="1"/>
          </p:nvPr>
        </p:nvSpPr>
        <p:spPr/>
        <p:txBody>
          <a:bodyPr>
            <a:normAutofit/>
          </a:bodyPr>
          <a:lstStyle/>
          <a:p>
            <a:pPr marL="0" indent="0">
              <a:buNone/>
            </a:pPr>
            <a:endParaRPr lang="en-US" dirty="0"/>
          </a:p>
          <a:p>
            <a:endParaRPr lang="en-US" dirty="0"/>
          </a:p>
        </p:txBody>
      </p:sp>
      <p:sp>
        <p:nvSpPr>
          <p:cNvPr id="7" name="Text Placeholder 6"/>
          <p:cNvSpPr>
            <a:spLocks noGrp="1"/>
          </p:cNvSpPr>
          <p:nvPr>
            <p:ph sz="half" idx="2"/>
          </p:nvPr>
        </p:nvSpPr>
        <p:spPr>
          <a:xfrm>
            <a:off x="6769099" y="1825625"/>
            <a:ext cx="4262315" cy="3825875"/>
          </a:xfrm>
        </p:spPr>
        <p:txBody>
          <a:bodyPr>
            <a:normAutofit/>
          </a:bodyPr>
          <a:lstStyle/>
          <a:p>
            <a:pPr marL="0" indent="0" algn="ctr">
              <a:buNone/>
            </a:pPr>
            <a:r>
              <a:rPr lang="en-US" sz="3600" dirty="0"/>
              <a:t>Do you have an approved cabinet  to store flammable and/or combustible liquids and aerosols or are they stored outside?</a:t>
            </a:r>
          </a:p>
          <a:p>
            <a:endParaRPr lang="en-US" dirty="0"/>
          </a:p>
        </p:txBody>
      </p:sp>
      <p:pic>
        <p:nvPicPr>
          <p:cNvPr id="5" name="Picture 4" title="storage cabinet"/>
          <p:cNvPicPr>
            <a:picLocks noChangeAspect="1"/>
          </p:cNvPicPr>
          <p:nvPr/>
        </p:nvPicPr>
        <p:blipFill rotWithShape="1">
          <a:blip r:embed="rId3" cstate="email">
            <a:extLst>
              <a:ext uri="{28A0092B-C50C-407E-A947-70E740481C1C}">
                <a14:useLocalDpi xmlns:a14="http://schemas.microsoft.com/office/drawing/2010/main" val="0"/>
              </a:ext>
            </a:extLst>
          </a:blip>
          <a:srcRect t="12421" b="14510"/>
          <a:stretch/>
        </p:blipFill>
        <p:spPr>
          <a:xfrm>
            <a:off x="1878012" y="2070100"/>
            <a:ext cx="3101976" cy="3581400"/>
          </a:xfrm>
          <a:prstGeom prst="rect">
            <a:avLst/>
          </a:prstGeom>
        </p:spPr>
      </p:pic>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45882865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
          </p:nvPr>
        </p:nvSpPr>
        <p:spPr>
          <a:xfrm>
            <a:off x="917447" y="2489961"/>
            <a:ext cx="5080000" cy="2752192"/>
          </a:xfrm>
        </p:spPr>
        <p:txBody>
          <a:bodyPr/>
          <a:lstStyle/>
          <a:p>
            <a:pPr marL="0" indent="0" algn="ctr">
              <a:buNone/>
            </a:pPr>
            <a:r>
              <a:rPr lang="en-US" sz="3600" dirty="0"/>
              <a:t>Are mechanical rooms, electrical, electronic, server, telephone and MCC rooms free of combustible storage?</a:t>
            </a:r>
          </a:p>
          <a:p>
            <a:endParaRPr lang="en-US" dirty="0"/>
          </a:p>
        </p:txBody>
      </p:sp>
      <p:pic>
        <p:nvPicPr>
          <p:cNvPr id="5" name="Content Placeholder 4" title="Good housekeeping"/>
          <p:cNvPicPr>
            <a:picLocks noGrp="1" noChangeAspect="1"/>
          </p:cNvPicPr>
          <p:nvPr>
            <p:ph sz="quarter" idx="3"/>
          </p:nvPr>
        </p:nvPicPr>
        <p:blipFill>
          <a:blip r:embed="rId2">
            <a:extLst>
              <a:ext uri="{28A0092B-C50C-407E-A947-70E740481C1C}">
                <a14:useLocalDpi xmlns:a14="http://schemas.microsoft.com/office/drawing/2010/main" val="0"/>
              </a:ext>
            </a:extLst>
          </a:blip>
          <a:stretch>
            <a:fillRect/>
          </a:stretch>
        </p:blipFill>
        <p:spPr>
          <a:xfrm>
            <a:off x="6945959" y="1641098"/>
            <a:ext cx="4449917" cy="4449917"/>
          </a:xfrm>
        </p:spPr>
      </p:pic>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21609807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
          </p:nvPr>
        </p:nvSpPr>
        <p:spPr>
          <a:xfrm>
            <a:off x="1073564" y="2082799"/>
            <a:ext cx="3604683" cy="3683000"/>
          </a:xfrm>
        </p:spPr>
        <p:txBody>
          <a:bodyPr>
            <a:normAutofit/>
          </a:bodyPr>
          <a:lstStyle/>
          <a:p>
            <a:r>
              <a:rPr lang="en-US" dirty="0"/>
              <a:t>Are mechanical rooms, electrical, electronic, server, telephone and MCC rooms free of combustible storage</a:t>
            </a:r>
            <a:r>
              <a:rPr lang="en-US" dirty="0" smtClean="0"/>
              <a:t>?</a:t>
            </a:r>
          </a:p>
          <a:p>
            <a:r>
              <a:rPr lang="en-US" dirty="0" smtClean="0"/>
              <a:t>Watch for oil spillage, fluff, or dust. These can create a fire risk.</a:t>
            </a:r>
            <a:endParaRPr lang="en-US" dirty="0"/>
          </a:p>
          <a:p>
            <a:endParaRPr lang="en-US" dirty="0"/>
          </a:p>
        </p:txBody>
      </p:sp>
      <p:pic>
        <p:nvPicPr>
          <p:cNvPr id="5" name="Content Placeholder 4" title="Good housekeeping"/>
          <p:cNvPicPr>
            <a:picLocks noGrp="1" noChangeAspect="1"/>
          </p:cNvPicPr>
          <p:nvPr>
            <p:ph sz="quarter" idx="3"/>
          </p:nvPr>
        </p:nvPicPr>
        <p:blipFill>
          <a:blip r:embed="rId2" cstate="email">
            <a:extLst>
              <a:ext uri="{28A0092B-C50C-407E-A947-70E740481C1C}">
                <a14:useLocalDpi xmlns:a14="http://schemas.microsoft.com/office/drawing/2010/main" val="0"/>
              </a:ext>
            </a:extLst>
          </a:blip>
          <a:stretch>
            <a:fillRect/>
          </a:stretch>
        </p:blipFill>
        <p:spPr>
          <a:xfrm>
            <a:off x="5689811" y="2557036"/>
            <a:ext cx="6073478" cy="2734527"/>
          </a:xfrm>
        </p:spPr>
      </p:pic>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19980993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6041" y="3027484"/>
            <a:ext cx="2597813" cy="1785261"/>
          </a:xfrm>
        </p:spPr>
        <p:txBody>
          <a:bodyPr>
            <a:normAutofit fontScale="92500" lnSpcReduction="10000"/>
          </a:bodyPr>
          <a:lstStyle/>
          <a:p>
            <a:pPr marL="0" indent="0" algn="ctr">
              <a:buNone/>
            </a:pPr>
            <a:r>
              <a:rPr lang="en-US" sz="3600" dirty="0"/>
              <a:t>Are fire doors free of prop open devices?</a:t>
            </a:r>
          </a:p>
          <a:p>
            <a:pPr marL="0" indent="0">
              <a:buNone/>
            </a:pPr>
            <a:endParaRPr lang="en-US" dirty="0"/>
          </a:p>
          <a:p>
            <a:endParaRPr lang="en-US" dirty="0"/>
          </a:p>
        </p:txBody>
      </p:sp>
      <p:pic>
        <p:nvPicPr>
          <p:cNvPr id="6" name="Content Placeholder 5" title="Good housekeepi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1059" y="1690686"/>
            <a:ext cx="5568031" cy="4458861"/>
          </a:xfrm>
        </p:spPr>
      </p:pic>
      <p:pic>
        <p:nvPicPr>
          <p:cNvPr id="7" name="Picture 6" title="sign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581" y="2658051"/>
            <a:ext cx="1809750" cy="2524125"/>
          </a:xfrm>
          <a:prstGeom prst="rect">
            <a:avLst/>
          </a:prstGeom>
        </p:spPr>
      </p:pic>
      <p:sp>
        <p:nvSpPr>
          <p:cNvPr id="2" name="Title 1"/>
          <p:cNvSpPr>
            <a:spLocks noGrp="1"/>
          </p:cNvSpPr>
          <p:nvPr>
            <p:ph type="title"/>
          </p:nvPr>
        </p:nvSpPr>
        <p:spPr>
          <a:xfrm>
            <a:off x="838200" y="257572"/>
            <a:ext cx="10515600" cy="1325563"/>
          </a:xfrm>
        </p:spPr>
        <p:txBody>
          <a:bodyPr/>
          <a:lstStyle/>
          <a:p>
            <a:r>
              <a:rPr lang="en-US" dirty="0"/>
              <a:t>General Housekeeping, Storage, &amp; Misc</a:t>
            </a:r>
          </a:p>
        </p:txBody>
      </p:sp>
    </p:spTree>
    <p:extLst>
      <p:ext uri="{BB962C8B-B14F-4D97-AF65-F5344CB8AC3E}">
        <p14:creationId xmlns:p14="http://schemas.microsoft.com/office/powerpoint/2010/main" val="2402640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lnSpcReduction="10000"/>
          </a:bodyPr>
          <a:lstStyle/>
          <a:p>
            <a:pPr marL="0" lvl="0" indent="0">
              <a:buNone/>
            </a:pPr>
            <a:r>
              <a:rPr lang="en-US" dirty="0"/>
              <a:t>Always approach fires…</a:t>
            </a:r>
            <a:endParaRPr lang="en-US" sz="2000" dirty="0"/>
          </a:p>
          <a:p>
            <a:pPr marL="914400" lvl="1" indent="-457200">
              <a:buFont typeface="+mj-lt"/>
              <a:buAutoNum type="alphaUcPeriod"/>
            </a:pPr>
            <a:r>
              <a:rPr lang="en-US" dirty="0"/>
              <a:t>From a distance</a:t>
            </a:r>
            <a:endParaRPr lang="en-US" sz="1800" dirty="0"/>
          </a:p>
          <a:p>
            <a:pPr marL="914400" lvl="1" indent="-457200">
              <a:buFont typeface="+mj-lt"/>
              <a:buAutoNum type="alphaUcPeriod"/>
            </a:pPr>
            <a:r>
              <a:rPr lang="en-US" dirty="0"/>
              <a:t>Upwind</a:t>
            </a:r>
            <a:endParaRPr lang="en-US" sz="1800" dirty="0"/>
          </a:p>
          <a:p>
            <a:pPr marL="914400" lvl="1" indent="-457200">
              <a:buFont typeface="+mj-lt"/>
              <a:buAutoNum type="alphaUcPeriod"/>
            </a:pPr>
            <a:r>
              <a:rPr lang="en-US" dirty="0"/>
              <a:t>With a means of escape behind you</a:t>
            </a:r>
            <a:endParaRPr lang="en-US" sz="1800" dirty="0"/>
          </a:p>
          <a:p>
            <a:pPr marL="914400" lvl="1" indent="-457200">
              <a:buFont typeface="+mj-lt"/>
              <a:buAutoNum type="alphaUcPeriod"/>
            </a:pPr>
            <a:r>
              <a:rPr lang="en-US" dirty="0"/>
              <a:t>All of the above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5611985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04019" y="2781697"/>
            <a:ext cx="2768600" cy="2276475"/>
          </a:xfrm>
        </p:spPr>
        <p:txBody>
          <a:bodyPr/>
          <a:lstStyle/>
          <a:p>
            <a:pPr marL="0" indent="0" algn="ctr">
              <a:buNone/>
            </a:pPr>
            <a:r>
              <a:rPr lang="en-US" sz="3600" dirty="0"/>
              <a:t>Are fire doors free of prop open devices?</a:t>
            </a:r>
          </a:p>
          <a:p>
            <a:pPr marL="0" indent="0">
              <a:buNone/>
            </a:pPr>
            <a:endParaRPr lang="en-US" dirty="0"/>
          </a:p>
          <a:p>
            <a:endParaRPr lang="en-US" dirty="0"/>
          </a:p>
        </p:txBody>
      </p:sp>
      <p:pic>
        <p:nvPicPr>
          <p:cNvPr id="5" name="Content Placeholder 4" title="door propped open"/>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rot="5400000">
            <a:off x="6147676" y="2864333"/>
            <a:ext cx="4687430" cy="2111203"/>
          </a:xfrm>
        </p:spPr>
      </p:pic>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12422682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4300" y="2710656"/>
            <a:ext cx="2946400" cy="2581275"/>
          </a:xfrm>
        </p:spPr>
        <p:txBody>
          <a:bodyPr/>
          <a:lstStyle/>
          <a:p>
            <a:pPr marL="0" indent="0" algn="ctr">
              <a:buNone/>
            </a:pPr>
            <a:r>
              <a:rPr lang="en-US" sz="3600" dirty="0"/>
              <a:t>Are exits clearly marked and accessible?</a:t>
            </a:r>
          </a:p>
          <a:p>
            <a:pPr marL="0" indent="0">
              <a:buNone/>
            </a:pPr>
            <a:endParaRPr lang="en-US" dirty="0"/>
          </a:p>
          <a:p>
            <a:endParaRPr lang="en-US" dirty="0"/>
          </a:p>
        </p:txBody>
      </p:sp>
      <p:pic>
        <p:nvPicPr>
          <p:cNvPr id="5" name="Content Placeholder 4" title="exit signage"/>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058194"/>
            <a:ext cx="5181600" cy="3886200"/>
          </a:xfrm>
        </p:spPr>
      </p:pic>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249745234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178800" y="2773343"/>
            <a:ext cx="3035300" cy="2162175"/>
          </a:xfrm>
        </p:spPr>
        <p:txBody>
          <a:bodyPr/>
          <a:lstStyle/>
          <a:p>
            <a:pPr marL="0" indent="0" algn="ctr">
              <a:buNone/>
            </a:pPr>
            <a:r>
              <a:rPr lang="en-US" sz="3600" dirty="0"/>
              <a:t>Are hydraulic rooms clean and floors oil free?</a:t>
            </a:r>
          </a:p>
          <a:p>
            <a:endParaRPr lang="en-US" dirty="0"/>
          </a:p>
        </p:txBody>
      </p:sp>
      <p:pic>
        <p:nvPicPr>
          <p:cNvPr id="5" name="Picture 4" title="Good housekee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8200" y="2359782"/>
            <a:ext cx="6637034" cy="2989299"/>
          </a:xfrm>
          <a:prstGeom prst="rect">
            <a:avLst/>
          </a:prstGeom>
        </p:spPr>
      </p:pic>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7346891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130425"/>
            <a:ext cx="3619500" cy="2797175"/>
          </a:xfrm>
        </p:spPr>
        <p:txBody>
          <a:bodyPr/>
          <a:lstStyle/>
          <a:p>
            <a:pPr marL="0" indent="0" algn="ctr">
              <a:buNone/>
            </a:pPr>
            <a:r>
              <a:rPr lang="en-US" sz="3600" dirty="0"/>
              <a:t>Are storage areas at least 3 ft. from lights, heaters, and electrical equipment?</a:t>
            </a:r>
          </a:p>
          <a:p>
            <a:pPr marL="0" indent="0">
              <a:buNone/>
            </a:pPr>
            <a:endParaRPr lang="en-US" dirty="0"/>
          </a:p>
          <a:p>
            <a:endParaRPr lang="en-US" dirty="0"/>
          </a:p>
        </p:txBody>
      </p:sp>
      <p:pic>
        <p:nvPicPr>
          <p:cNvPr id="5" name="Content Placeholder 4" title="Good housekeeping"/>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5099106" y="2110506"/>
            <a:ext cx="6254694" cy="2817094"/>
          </a:xfrm>
        </p:spPr>
      </p:pic>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28136877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0012"/>
            <a:ext cx="10792522" cy="4639774"/>
          </a:xfrm>
        </p:spPr>
        <p:txBody>
          <a:bodyPr>
            <a:normAutofit fontScale="70000" lnSpcReduction="20000"/>
          </a:bodyPr>
          <a:lstStyle/>
          <a:p>
            <a:pPr marL="0" indent="0">
              <a:buNone/>
            </a:pPr>
            <a:endParaRPr lang="en-US" dirty="0"/>
          </a:p>
          <a:p>
            <a:pPr marL="0" indent="0">
              <a:buNone/>
            </a:pPr>
            <a:r>
              <a:rPr lang="en-US" sz="5100" b="1" dirty="0"/>
              <a:t>Housekeeping Procedures</a:t>
            </a:r>
          </a:p>
          <a:p>
            <a:endParaRPr lang="en-US" b="1" dirty="0"/>
          </a:p>
          <a:p>
            <a:pPr marL="0" indent="0">
              <a:buNone/>
            </a:pPr>
            <a:r>
              <a:rPr lang="en-US" sz="3300" dirty="0"/>
              <a:t>Facilities must control the accumulations of flammable and combustible materials and any residues so that they do not contribute to a fire. </a:t>
            </a:r>
            <a:endParaRPr lang="en-US" sz="3300" dirty="0" smtClean="0"/>
          </a:p>
          <a:p>
            <a:pPr marL="0" indent="0">
              <a:buNone/>
            </a:pPr>
            <a:endParaRPr lang="en-US" sz="3300" dirty="0"/>
          </a:p>
          <a:p>
            <a:pPr marL="0" indent="0">
              <a:buNone/>
            </a:pPr>
            <a:r>
              <a:rPr lang="en-US" sz="4000" dirty="0" smtClean="0"/>
              <a:t>Control </a:t>
            </a:r>
            <a:r>
              <a:rPr lang="en-US" sz="4000" dirty="0"/>
              <a:t>measures include:</a:t>
            </a:r>
          </a:p>
          <a:p>
            <a:pPr marL="0" indent="0">
              <a:buNone/>
            </a:pPr>
            <a:endParaRPr lang="en-US" sz="3300" dirty="0"/>
          </a:p>
          <a:p>
            <a:pPr marL="514350" lvl="0" indent="-514350">
              <a:buFont typeface="+mj-lt"/>
              <a:buAutoNum type="alphaLcParenR"/>
            </a:pPr>
            <a:r>
              <a:rPr lang="en-US" sz="2900" dirty="0" smtClean="0"/>
              <a:t> Regular </a:t>
            </a:r>
            <a:r>
              <a:rPr lang="en-US" sz="2900" dirty="0"/>
              <a:t>review of chemical usage and storage. </a:t>
            </a:r>
          </a:p>
          <a:p>
            <a:pPr marL="514350" lvl="0" indent="-514350">
              <a:buFont typeface="+mj-lt"/>
              <a:buAutoNum type="alphaLcParenR"/>
            </a:pPr>
            <a:r>
              <a:rPr lang="en-US" sz="2900" dirty="0" smtClean="0"/>
              <a:t> Flammable </a:t>
            </a:r>
            <a:r>
              <a:rPr lang="en-US" sz="2900" dirty="0"/>
              <a:t>liquid storage &amp; waste disposal procedures.</a:t>
            </a:r>
          </a:p>
          <a:p>
            <a:pPr marL="514350" lvl="0" indent="-514350">
              <a:buFont typeface="+mj-lt"/>
              <a:buAutoNum type="alphaLcParenR"/>
            </a:pPr>
            <a:r>
              <a:rPr lang="en-US" sz="2900" dirty="0" smtClean="0"/>
              <a:t> Combustible </a:t>
            </a:r>
            <a:r>
              <a:rPr lang="en-US" sz="2900" dirty="0"/>
              <a:t>liquid storage &amp; waste disposal procedures.</a:t>
            </a:r>
          </a:p>
          <a:p>
            <a:pPr marL="514350" lvl="0" indent="-514350">
              <a:buFont typeface="+mj-lt"/>
              <a:buAutoNum type="alphaLcParenR"/>
            </a:pPr>
            <a:r>
              <a:rPr lang="en-US" sz="2900" dirty="0" smtClean="0"/>
              <a:t> Paper</a:t>
            </a:r>
            <a:r>
              <a:rPr lang="en-US" sz="2900" dirty="0"/>
              <a:t>, cardboard, plastic, &amp; other combustible material storage &amp; waste </a:t>
            </a:r>
            <a:r>
              <a:rPr lang="en-US" sz="2900" dirty="0" smtClean="0"/>
              <a:t>disposal </a:t>
            </a:r>
            <a:r>
              <a:rPr lang="en-US" sz="2900" dirty="0"/>
              <a:t>procedures.</a:t>
            </a:r>
          </a:p>
          <a:p>
            <a:endParaRPr lang="en-US" dirty="0"/>
          </a:p>
        </p:txBody>
      </p:sp>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315773340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0012"/>
            <a:ext cx="10515600" cy="4639774"/>
          </a:xfrm>
        </p:spPr>
        <p:txBody>
          <a:bodyPr>
            <a:normAutofit fontScale="70000" lnSpcReduction="20000"/>
          </a:bodyPr>
          <a:lstStyle/>
          <a:p>
            <a:pPr marL="0" indent="0">
              <a:buNone/>
            </a:pPr>
            <a:endParaRPr lang="en-US" dirty="0"/>
          </a:p>
          <a:p>
            <a:pPr marL="0" indent="0">
              <a:buNone/>
            </a:pPr>
            <a:r>
              <a:rPr lang="en-US" sz="5100" b="1" dirty="0"/>
              <a:t>Housekeeping Procedures</a:t>
            </a:r>
          </a:p>
          <a:p>
            <a:endParaRPr lang="en-US" b="1" dirty="0"/>
          </a:p>
          <a:p>
            <a:pPr marL="0" indent="0">
              <a:buNone/>
            </a:pPr>
            <a:r>
              <a:rPr lang="en-US" sz="3300" dirty="0"/>
              <a:t>Facilities must control the accumulations of flammable and combustible materials and any residues so that they do not contribute to a fire. </a:t>
            </a:r>
            <a:endParaRPr lang="en-US" sz="3300" dirty="0" smtClean="0"/>
          </a:p>
          <a:p>
            <a:pPr marL="0" indent="0">
              <a:buNone/>
            </a:pPr>
            <a:endParaRPr lang="en-US" sz="3300" dirty="0"/>
          </a:p>
          <a:p>
            <a:pPr marL="0" indent="0">
              <a:buNone/>
            </a:pPr>
            <a:r>
              <a:rPr lang="en-US" sz="4000" dirty="0" smtClean="0"/>
              <a:t>Control </a:t>
            </a:r>
            <a:r>
              <a:rPr lang="en-US" sz="4000" dirty="0"/>
              <a:t>measures include:</a:t>
            </a:r>
          </a:p>
          <a:p>
            <a:pPr marL="0" indent="0">
              <a:buNone/>
            </a:pPr>
            <a:endParaRPr lang="en-US" sz="3300" dirty="0"/>
          </a:p>
          <a:p>
            <a:pPr marL="514350" lvl="0" indent="-514350">
              <a:buFont typeface="+mj-lt"/>
              <a:buAutoNum type="alphaLcParenR" startAt="5"/>
            </a:pPr>
            <a:r>
              <a:rPr lang="en-US" sz="2900" dirty="0" smtClean="0"/>
              <a:t>Maintaining </a:t>
            </a:r>
            <a:r>
              <a:rPr lang="en-US" sz="2900" dirty="0"/>
              <a:t>container-labeling requirements. </a:t>
            </a:r>
          </a:p>
          <a:p>
            <a:pPr marL="514350" lvl="0" indent="-514350">
              <a:buFont typeface="+mj-lt"/>
              <a:buAutoNum type="alphaLcParenR" startAt="5"/>
            </a:pPr>
            <a:r>
              <a:rPr lang="en-US" sz="2900" dirty="0"/>
              <a:t>Maintaining clear access to means of egress such as aisle way, exit doors, &amp; exit discharge marking, definition, &amp; maintenance procedures.</a:t>
            </a:r>
          </a:p>
          <a:p>
            <a:pPr marL="514350" lvl="0" indent="-514350">
              <a:buFont typeface="+mj-lt"/>
              <a:buAutoNum type="alphaLcParenR" startAt="5"/>
            </a:pPr>
            <a:r>
              <a:rPr lang="en-US" sz="2900" dirty="0"/>
              <a:t>Electrical room and hydraulic room housekeeping &amp; maintenance procedures.</a:t>
            </a:r>
          </a:p>
          <a:p>
            <a:pPr marL="514350" lvl="0" indent="-514350">
              <a:buFont typeface="+mj-lt"/>
              <a:buAutoNum type="alphaLcParenR" startAt="5"/>
            </a:pPr>
            <a:r>
              <a:rPr lang="en-US" sz="2900" dirty="0"/>
              <a:t>Regular housekeeping audits of facility. </a:t>
            </a:r>
          </a:p>
          <a:p>
            <a:endParaRPr lang="en-US" dirty="0"/>
          </a:p>
        </p:txBody>
      </p:sp>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65776638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6839" y="1690688"/>
            <a:ext cx="5640659" cy="4675537"/>
          </a:xfrm>
        </p:spPr>
        <p:txBody>
          <a:bodyPr>
            <a:noAutofit/>
          </a:bodyPr>
          <a:lstStyle/>
          <a:p>
            <a:pPr marL="0" indent="0">
              <a:buNone/>
            </a:pPr>
            <a:r>
              <a:rPr lang="en-US" b="1" dirty="0"/>
              <a:t>Mobile Equipment - Housekeeping</a:t>
            </a:r>
          </a:p>
          <a:p>
            <a:r>
              <a:rPr lang="en-US" dirty="0"/>
              <a:t>Look for weak spots on lines/hoses</a:t>
            </a:r>
          </a:p>
          <a:p>
            <a:r>
              <a:rPr lang="en-US" dirty="0"/>
              <a:t>Be aware of sparking potential of bucket, forks, grapple, etc.</a:t>
            </a:r>
          </a:p>
          <a:p>
            <a:r>
              <a:rPr lang="en-US" dirty="0"/>
              <a:t>Housekeeping must be maintained at high </a:t>
            </a:r>
            <a:r>
              <a:rPr lang="en-US" dirty="0" smtClean="0"/>
              <a:t>level</a:t>
            </a:r>
          </a:p>
          <a:p>
            <a:r>
              <a:rPr lang="en-US" dirty="0" smtClean="0"/>
              <a:t>Power wash the equipment regularly. </a:t>
            </a:r>
            <a:r>
              <a:rPr lang="en-US" u="sng" dirty="0" smtClean="0">
                <a:solidFill>
                  <a:srgbClr val="FF0000"/>
                </a:solidFill>
              </a:rPr>
              <a:t>Excess oil/grease buildup can turn an incipient stage fire in the equipment into a total loss</a:t>
            </a:r>
            <a:r>
              <a:rPr lang="en-US" dirty="0" smtClean="0"/>
              <a:t>.</a:t>
            </a:r>
            <a:endParaRPr lang="en-US" dirty="0"/>
          </a:p>
          <a:p>
            <a:endParaRPr lang="en-US" dirty="0"/>
          </a:p>
        </p:txBody>
      </p:sp>
      <p:pic>
        <p:nvPicPr>
          <p:cNvPr id="6" name="Content Placeholder 5" title="safe equipment use"/>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057177"/>
            <a:ext cx="5181600" cy="3888233"/>
          </a:xfrm>
        </p:spPr>
      </p:pic>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02210733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12925"/>
            <a:ext cx="5181600" cy="4351338"/>
          </a:xfrm>
        </p:spPr>
        <p:txBody>
          <a:bodyPr>
            <a:normAutofit fontScale="92500" lnSpcReduction="20000"/>
          </a:bodyPr>
          <a:lstStyle/>
          <a:p>
            <a:pPr marL="0" indent="0">
              <a:buNone/>
            </a:pPr>
            <a:r>
              <a:rPr lang="en-US" sz="3600" b="1" dirty="0"/>
              <a:t>Trucking Equipment - Housekeeping</a:t>
            </a:r>
          </a:p>
          <a:p>
            <a:r>
              <a:rPr lang="en-US" sz="3600" dirty="0"/>
              <a:t>Always complete DVIR looking for potential fire issues</a:t>
            </a:r>
          </a:p>
          <a:p>
            <a:r>
              <a:rPr lang="en-US" sz="3600" dirty="0"/>
              <a:t>Maintain good brake condition</a:t>
            </a:r>
          </a:p>
          <a:p>
            <a:r>
              <a:rPr lang="en-US" sz="3600" dirty="0"/>
              <a:t>Housekeeping must be maintained at high level in-cab and around the rest of the vehicle</a:t>
            </a:r>
          </a:p>
          <a:p>
            <a:endParaRPr lang="en-US" dirty="0"/>
          </a:p>
        </p:txBody>
      </p:sp>
      <p:pic>
        <p:nvPicPr>
          <p:cNvPr id="5" name="Content Placeholder 4" title="safe mobile equipment use"/>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074069"/>
            <a:ext cx="5181600" cy="2914650"/>
          </a:xfrm>
        </p:spPr>
      </p:pic>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60319960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00225"/>
            <a:ext cx="10515600" cy="4351338"/>
          </a:xfrm>
        </p:spPr>
        <p:txBody>
          <a:bodyPr>
            <a:normAutofit fontScale="70000" lnSpcReduction="20000"/>
          </a:bodyPr>
          <a:lstStyle/>
          <a:p>
            <a:pPr marL="0" indent="0">
              <a:buNone/>
            </a:pPr>
            <a:r>
              <a:rPr lang="en-US" sz="4600" b="1" dirty="0"/>
              <a:t>Is the facility free of housekeeping deficiencies?</a:t>
            </a:r>
          </a:p>
          <a:p>
            <a:pPr marL="0" indent="0">
              <a:buNone/>
            </a:pPr>
            <a:endParaRPr lang="en-US" sz="3300" b="1" dirty="0" smtClean="0"/>
          </a:p>
          <a:p>
            <a:pPr marL="0" indent="0">
              <a:buNone/>
            </a:pPr>
            <a:r>
              <a:rPr lang="en-US" sz="4000" b="1" dirty="0" smtClean="0"/>
              <a:t>Eliminate </a:t>
            </a:r>
            <a:r>
              <a:rPr lang="en-US" sz="4000" b="1" dirty="0"/>
              <a:t>fire </a:t>
            </a:r>
            <a:r>
              <a:rPr lang="en-US" sz="4000" b="1" dirty="0" smtClean="0"/>
              <a:t>hazards</a:t>
            </a:r>
          </a:p>
          <a:p>
            <a:pPr marL="0" indent="0">
              <a:buNone/>
            </a:pPr>
            <a:r>
              <a:rPr lang="en-US" dirty="0"/>
              <a:t/>
            </a:r>
            <a:br>
              <a:rPr lang="en-US" dirty="0"/>
            </a:br>
            <a:r>
              <a:rPr lang="en-US" sz="2900" dirty="0"/>
              <a:t>Employees are responsible for keeping unnecessary combustible materials from accumulating in the work area. Combustible waste should be “stored in covered metal receptacles and disposed of daily,” according to </a:t>
            </a:r>
            <a:r>
              <a:rPr lang="en-US" sz="2900" u="sng" dirty="0">
                <a:hlinkClick r:id="rId3"/>
              </a:rPr>
              <a:t>OSHA’s Hazardous Materials Standard (1910.106</a:t>
            </a:r>
            <a:r>
              <a:rPr lang="en-US" sz="2900" u="sng" dirty="0" smtClean="0">
                <a:hlinkClick r:id="rId3"/>
              </a:rPr>
              <a:t>)</a:t>
            </a:r>
            <a:r>
              <a:rPr lang="en-US" sz="2900" dirty="0" smtClean="0"/>
              <a:t>.</a:t>
            </a:r>
          </a:p>
          <a:p>
            <a:pPr marL="0" indent="0">
              <a:buNone/>
            </a:pPr>
            <a:endParaRPr lang="en-US" sz="2900" dirty="0"/>
          </a:p>
          <a:p>
            <a:r>
              <a:rPr lang="en-US" sz="2900" dirty="0"/>
              <a:t>The National Safety Council “Supervisors’ Safety Manual” includes these precautionary measures for fire safety:</a:t>
            </a:r>
          </a:p>
          <a:p>
            <a:pPr lvl="0"/>
            <a:r>
              <a:rPr lang="en-US" sz="2900" dirty="0"/>
              <a:t>Keep combustible materials in the work area only in amounts needed for the job. When they are unneeded, move them to an assigned safe storage area.</a:t>
            </a:r>
          </a:p>
          <a:p>
            <a:pPr lvl="0"/>
            <a:r>
              <a:rPr lang="en-US" sz="2900" dirty="0"/>
              <a:t>Store quick-burning, flammable materials in designated locations away from ignition sources.</a:t>
            </a:r>
          </a:p>
          <a:p>
            <a:endParaRPr lang="en-US" dirty="0"/>
          </a:p>
        </p:txBody>
      </p:sp>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36187436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00224"/>
            <a:ext cx="10515600" cy="4578273"/>
          </a:xfrm>
        </p:spPr>
        <p:txBody>
          <a:bodyPr>
            <a:normAutofit fontScale="62500" lnSpcReduction="20000"/>
          </a:bodyPr>
          <a:lstStyle/>
          <a:p>
            <a:pPr marL="0" indent="0">
              <a:buNone/>
            </a:pPr>
            <a:r>
              <a:rPr lang="en-US" sz="5800" b="1" dirty="0"/>
              <a:t>Is the facility free of housekeeping deficiencies?</a:t>
            </a:r>
          </a:p>
          <a:p>
            <a:pPr marL="0" indent="0">
              <a:buNone/>
            </a:pPr>
            <a:endParaRPr lang="en-US" sz="4500" b="1" dirty="0" smtClean="0"/>
          </a:p>
          <a:p>
            <a:pPr marL="0" indent="0">
              <a:buNone/>
            </a:pPr>
            <a:r>
              <a:rPr lang="en-US" sz="5100" b="1" dirty="0" smtClean="0"/>
              <a:t>Eliminate </a:t>
            </a:r>
            <a:r>
              <a:rPr lang="en-US" sz="5100" b="1" dirty="0"/>
              <a:t>fire </a:t>
            </a:r>
            <a:r>
              <a:rPr lang="en-US" sz="5100" b="1" dirty="0" smtClean="0"/>
              <a:t>hazards</a:t>
            </a:r>
          </a:p>
          <a:p>
            <a:pPr marL="0" indent="0">
              <a:buNone/>
            </a:pPr>
            <a:r>
              <a:rPr lang="en-US" dirty="0"/>
              <a:t/>
            </a:r>
            <a:br>
              <a:rPr lang="en-US" dirty="0"/>
            </a:br>
            <a:r>
              <a:rPr lang="en-US" sz="3400" dirty="0" smtClean="0"/>
              <a:t>Avoid </a:t>
            </a:r>
            <a:r>
              <a:rPr lang="en-US" sz="3400" dirty="0"/>
              <a:t>contaminating clothes with flammable liquids. Change clothes if contamination occurs</a:t>
            </a:r>
            <a:r>
              <a:rPr lang="en-US" sz="3400" dirty="0" smtClean="0"/>
              <a:t>.</a:t>
            </a:r>
          </a:p>
          <a:p>
            <a:pPr marL="0" indent="0">
              <a:buNone/>
            </a:pPr>
            <a:r>
              <a:rPr lang="en-US" sz="3400" dirty="0" smtClean="0"/>
              <a:t>Keep </a:t>
            </a:r>
            <a:r>
              <a:rPr lang="en-US" sz="3400" dirty="0"/>
              <a:t>passageways and fire doors free of obstructions. Stairwell doors should be kept closed. Do not store items in stairwells.</a:t>
            </a:r>
          </a:p>
          <a:p>
            <a:pPr marL="0" indent="0">
              <a:buNone/>
            </a:pPr>
            <a:r>
              <a:rPr lang="en-US" sz="3400" dirty="0"/>
              <a:t>Keep materials at least 18 inches away from automatic sprinklers, fire extinguishers and sprinkler controls. The 18-inch distance is required, but 24 to 36 inches is recommended. Clearance of 3 feet is required between piled material and the ceiling. If stock is piled more than 15 feet high, clearance should be doubled. </a:t>
            </a:r>
          </a:p>
          <a:p>
            <a:pPr marL="0" indent="0">
              <a:buNone/>
            </a:pPr>
            <a:r>
              <a:rPr lang="en-US" sz="3400" dirty="0"/>
              <a:t>Hazards in electrical areas should be reported, and work orders should be issued to fix them.</a:t>
            </a:r>
          </a:p>
          <a:p>
            <a:endParaRPr lang="en-US" dirty="0"/>
          </a:p>
        </p:txBody>
      </p:sp>
      <p:sp>
        <p:nvSpPr>
          <p:cNvPr id="2" name="Title 1"/>
          <p:cNvSpPr>
            <a:spLocks noGrp="1"/>
          </p:cNvSpPr>
          <p:nvPr>
            <p:ph type="title"/>
          </p:nvPr>
        </p:nvSpPr>
        <p:spPr/>
        <p:txBody>
          <a:bodyPr/>
          <a:lstStyle/>
          <a:p>
            <a:r>
              <a:rPr lang="en-US" dirty="0"/>
              <a:t>General Housekeeping, Storage, &amp; Misc</a:t>
            </a:r>
          </a:p>
        </p:txBody>
      </p:sp>
    </p:spTree>
    <p:extLst>
      <p:ext uri="{BB962C8B-B14F-4D97-AF65-F5344CB8AC3E}">
        <p14:creationId xmlns:p14="http://schemas.microsoft.com/office/powerpoint/2010/main" val="1509700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n-US" dirty="0"/>
              <a:t>OSHA only requires fire prevention plan training for employees upon hiring or assignment to a new position.</a:t>
            </a:r>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232729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Collaboration </a:t>
            </a:r>
            <a:r>
              <a:rPr lang="en-US" sz="3600" b="1" u="sng" dirty="0"/>
              <a:t>with Local Fire Departments</a:t>
            </a:r>
          </a:p>
          <a:p>
            <a:pPr marL="0" indent="0" algn="ctr">
              <a:buNone/>
            </a:pPr>
            <a:r>
              <a:rPr lang="en-US" sz="1600" b="1" dirty="0"/>
              <a:t>(Knox box, facility layout, 911 working, training with them, providing training ops with them, cookouts, facility walkthroughs, etc.)</a:t>
            </a:r>
            <a:endParaRPr lang="en-US" sz="3600" b="1" dirty="0"/>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4805223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03300" y="3016409"/>
            <a:ext cx="4546600" cy="1969770"/>
          </a:xfrm>
          <a:prstGeom prst="rect">
            <a:avLst/>
          </a:prstGeom>
          <a:noFill/>
        </p:spPr>
        <p:txBody>
          <a:bodyPr wrap="square" rtlCol="0">
            <a:spAutoFit/>
          </a:bodyPr>
          <a:lstStyle/>
          <a:p>
            <a:r>
              <a:rPr lang="en-US" sz="2400" b="1" dirty="0"/>
              <a:t>Working with your local Fire Dept.</a:t>
            </a:r>
          </a:p>
          <a:p>
            <a:pPr marL="285750" indent="-285750">
              <a:buFont typeface="Arial" panose="020B0604020202020204" pitchFamily="34" charset="0"/>
              <a:buChar char="•"/>
            </a:pPr>
            <a:r>
              <a:rPr lang="en-US" sz="2000" dirty="0"/>
              <a:t>Have a strong working relationship with your fire department.</a:t>
            </a:r>
          </a:p>
          <a:p>
            <a:pPr marL="285750" indent="-285750">
              <a:buFont typeface="Arial" panose="020B0604020202020204" pitchFamily="34" charset="0"/>
              <a:buChar char="•"/>
            </a:pPr>
            <a:r>
              <a:rPr lang="en-US" sz="2000" dirty="0"/>
              <a:t>Ask them for input on signage, facility access, education &amp; training.</a:t>
            </a:r>
          </a:p>
          <a:p>
            <a:pPr marL="285750" indent="-285750">
              <a:buFont typeface="Arial" panose="020B0604020202020204" pitchFamily="34" charset="0"/>
              <a:buChar char="•"/>
            </a:pPr>
            <a:endParaRPr lang="en-US" dirty="0"/>
          </a:p>
        </p:txBody>
      </p:sp>
      <p:pic>
        <p:nvPicPr>
          <p:cNvPr id="5" name="Content Placeholder 4" title="local fire department"/>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274094"/>
            <a:ext cx="5181600" cy="3454400"/>
          </a:xfrm>
        </p:spPr>
      </p:pic>
      <p:sp>
        <p:nvSpPr>
          <p:cNvPr id="2" name="Title 1"/>
          <p:cNvSpPr>
            <a:spLocks noGrp="1"/>
          </p:cNvSpPr>
          <p:nvPr>
            <p:ph type="title"/>
          </p:nvPr>
        </p:nvSpPr>
        <p:spPr>
          <a:xfrm>
            <a:off x="1003300" y="279835"/>
            <a:ext cx="10515600" cy="1325563"/>
          </a:xfrm>
        </p:spPr>
        <p:txBody>
          <a:bodyPr/>
          <a:lstStyle/>
          <a:p>
            <a:r>
              <a:rPr lang="en-US" dirty="0"/>
              <a:t>Hazard Recognition: Fire Safety &amp; Prevention</a:t>
            </a:r>
          </a:p>
        </p:txBody>
      </p:sp>
    </p:spTree>
    <p:extLst>
      <p:ext uri="{BB962C8B-B14F-4D97-AF65-F5344CB8AC3E}">
        <p14:creationId xmlns:p14="http://schemas.microsoft.com/office/powerpoint/2010/main" val="329868887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title="good visible signage"/>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rot="5400000">
            <a:off x="5381551" y="2989328"/>
            <a:ext cx="4493664" cy="2023932"/>
          </a:xfrm>
        </p:spPr>
      </p:pic>
      <p:pic>
        <p:nvPicPr>
          <p:cNvPr id="7" name="Content Placeholder 6" title="good visible signage - knox box"/>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rot="5400000">
            <a:off x="8095003" y="2989328"/>
            <a:ext cx="4493663" cy="2023931"/>
          </a:xfrm>
        </p:spPr>
      </p:pic>
      <p:sp>
        <p:nvSpPr>
          <p:cNvPr id="9" name="TextBox 8"/>
          <p:cNvSpPr txBox="1"/>
          <p:nvPr/>
        </p:nvSpPr>
        <p:spPr>
          <a:xfrm>
            <a:off x="838200" y="1754462"/>
            <a:ext cx="4860073" cy="3939540"/>
          </a:xfrm>
          <a:prstGeom prst="rect">
            <a:avLst/>
          </a:prstGeom>
          <a:noFill/>
        </p:spPr>
        <p:txBody>
          <a:bodyPr wrap="square" rtlCol="0">
            <a:spAutoFit/>
          </a:bodyPr>
          <a:lstStyle/>
          <a:p>
            <a:r>
              <a:rPr lang="en-US" sz="3200" b="1" dirty="0"/>
              <a:t>Working with your local Fire </a:t>
            </a:r>
            <a:r>
              <a:rPr lang="en-US" sz="3200" b="1" dirty="0" smtClean="0"/>
              <a:t>Department</a:t>
            </a:r>
            <a:endParaRPr lang="en-US" sz="3200" b="1" dirty="0"/>
          </a:p>
          <a:p>
            <a:pPr marL="285750" indent="-285750">
              <a:buFont typeface="Arial" panose="020B0604020202020204" pitchFamily="34" charset="0"/>
              <a:buChar char="•"/>
            </a:pPr>
            <a:r>
              <a:rPr lang="en-US" sz="2800" dirty="0"/>
              <a:t>Help them to understand what you do at your facility.</a:t>
            </a:r>
          </a:p>
          <a:p>
            <a:pPr marL="285750" indent="-285750">
              <a:buFont typeface="Arial" panose="020B0604020202020204" pitchFamily="34" charset="0"/>
              <a:buChar char="•"/>
            </a:pPr>
            <a:r>
              <a:rPr lang="en-US" sz="2800" dirty="0"/>
              <a:t>Consider conducting a fire </a:t>
            </a:r>
            <a:r>
              <a:rPr lang="en-US" sz="2800" dirty="0" smtClean="0"/>
              <a:t>pre-planning </a:t>
            </a:r>
            <a:r>
              <a:rPr lang="en-US" sz="2800" dirty="0"/>
              <a:t>tour with </a:t>
            </a:r>
            <a:r>
              <a:rPr lang="en-US" sz="2800" dirty="0" smtClean="0"/>
              <a:t>fire responders. </a:t>
            </a:r>
            <a:r>
              <a:rPr lang="en-US" sz="2800" dirty="0"/>
              <a:t>They can help identify potential issues.</a:t>
            </a:r>
          </a:p>
          <a:p>
            <a:pPr marL="285750" indent="-285750">
              <a:buFont typeface="Arial" panose="020B0604020202020204" pitchFamily="34" charset="0"/>
              <a:buChar char="•"/>
            </a:pPr>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44279136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Employee </a:t>
            </a:r>
            <a:r>
              <a:rPr lang="en-US" sz="3600" b="1" u="sng" dirty="0"/>
              <a:t>Training</a:t>
            </a:r>
          </a:p>
          <a:p>
            <a:pPr marL="0" indent="0" algn="ctr">
              <a:buNone/>
            </a:pPr>
            <a:r>
              <a:rPr lang="en-US" sz="1900" b="1" dirty="0"/>
              <a:t>(Summary, re-cap, reg </a:t>
            </a:r>
            <a:r>
              <a:rPr lang="en-US" sz="1900" b="1" dirty="0" smtClean="0"/>
              <a:t>requirements</a:t>
            </a:r>
            <a:r>
              <a:rPr lang="en-US" sz="1900" b="1" dirty="0"/>
              <a:t>, etc.)</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94286958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334007"/>
            <a:ext cx="9269451" cy="3445470"/>
          </a:xfrm>
        </p:spPr>
        <p:txBody>
          <a:bodyPr>
            <a:normAutofit fontScale="40000" lnSpcReduction="20000"/>
          </a:bodyPr>
          <a:lstStyle/>
          <a:p>
            <a:pPr marL="0" indent="0">
              <a:buNone/>
            </a:pPr>
            <a:r>
              <a:rPr lang="en-US" sz="8000" b="1" dirty="0"/>
              <a:t>Training, conducted on initial assignment, includes: </a:t>
            </a:r>
          </a:p>
          <a:p>
            <a:pPr lvl="2"/>
            <a:r>
              <a:rPr lang="en-US" sz="6400" dirty="0" smtClean="0"/>
              <a:t>How to recognize fuel sources and ignition sources,</a:t>
            </a:r>
          </a:p>
          <a:p>
            <a:pPr lvl="2"/>
            <a:r>
              <a:rPr lang="en-US" sz="6400" dirty="0" smtClean="0"/>
              <a:t>How fires start and spread,</a:t>
            </a:r>
          </a:p>
          <a:p>
            <a:pPr lvl="2"/>
            <a:r>
              <a:rPr lang="en-US" sz="6400" dirty="0" smtClean="0"/>
              <a:t>How to identify major hazards in their workplace,</a:t>
            </a:r>
          </a:p>
          <a:p>
            <a:pPr lvl="2"/>
            <a:r>
              <a:rPr lang="en-US" sz="6400" dirty="0" smtClean="0"/>
              <a:t>Know the controls that the company utilizes to reduce fire risk,</a:t>
            </a:r>
          </a:p>
          <a:p>
            <a:pPr lvl="2"/>
            <a:r>
              <a:rPr lang="en-US" sz="6400" dirty="0" smtClean="0"/>
              <a:t>Knowing YOUR role in the fire prevention process</a:t>
            </a:r>
            <a:endParaRPr lang="en-US" sz="6400" dirty="0"/>
          </a:p>
          <a:p>
            <a:pPr lvl="2"/>
            <a:endParaRPr lang="en-US" sz="6400" dirty="0"/>
          </a:p>
          <a:p>
            <a:pPr marL="0" indent="0">
              <a:buNone/>
            </a:pPr>
            <a:r>
              <a:rPr lang="en-US" sz="6400" dirty="0"/>
              <a:t>If the facility manager has reason to believe an employee does not have the understanding required, the employee must be retrained. </a:t>
            </a:r>
          </a:p>
          <a:p>
            <a:pPr marL="0" indent="0">
              <a:buNone/>
            </a:pPr>
            <a:endParaRPr lang="en-US" sz="7200" dirty="0"/>
          </a:p>
          <a:p>
            <a:pPr marL="0" indent="0" algn="ctr">
              <a:buNone/>
            </a:pPr>
            <a:endParaRPr lang="en-US" sz="3600" dirty="0"/>
          </a:p>
          <a:p>
            <a:endParaRPr lang="en-US" dirty="0"/>
          </a:p>
        </p:txBody>
      </p:sp>
      <p:sp>
        <p:nvSpPr>
          <p:cNvPr id="5" name="TextBox 4"/>
          <p:cNvSpPr txBox="1"/>
          <p:nvPr/>
        </p:nvSpPr>
        <p:spPr>
          <a:xfrm>
            <a:off x="1461273" y="1456227"/>
            <a:ext cx="6709711" cy="646331"/>
          </a:xfrm>
          <a:prstGeom prst="rect">
            <a:avLst/>
          </a:prstGeom>
          <a:noFill/>
        </p:spPr>
        <p:txBody>
          <a:bodyPr wrap="square" rtlCol="0">
            <a:spAutoFit/>
          </a:bodyPr>
          <a:lstStyle/>
          <a:p>
            <a:r>
              <a:rPr lang="en-US" sz="3600" b="1" dirty="0"/>
              <a:t>Fire Prevention Plan</a:t>
            </a:r>
          </a:p>
        </p:txBody>
      </p:sp>
      <p:sp>
        <p:nvSpPr>
          <p:cNvPr id="2" name="Title 1"/>
          <p:cNvSpPr>
            <a:spLocks noGrp="1"/>
          </p:cNvSpPr>
          <p:nvPr>
            <p:ph type="title"/>
          </p:nvPr>
        </p:nvSpPr>
        <p:spPr>
          <a:xfrm>
            <a:off x="838199" y="130664"/>
            <a:ext cx="10515600" cy="1325563"/>
          </a:xfrm>
        </p:spPr>
        <p:txBody>
          <a:bodyPr/>
          <a:lstStyle/>
          <a:p>
            <a:r>
              <a:rPr lang="en-US" dirty="0"/>
              <a:t>Hazard Recognition: Employee Training</a:t>
            </a:r>
          </a:p>
        </p:txBody>
      </p:sp>
    </p:spTree>
    <p:extLst>
      <p:ext uri="{BB962C8B-B14F-4D97-AF65-F5344CB8AC3E}">
        <p14:creationId xmlns:p14="http://schemas.microsoft.com/office/powerpoint/2010/main" val="228132182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334007"/>
            <a:ext cx="9269451" cy="3445470"/>
          </a:xfrm>
        </p:spPr>
        <p:txBody>
          <a:bodyPr>
            <a:normAutofit/>
          </a:bodyPr>
          <a:lstStyle/>
          <a:p>
            <a:pPr marL="0" indent="0">
              <a:buNone/>
            </a:pPr>
            <a:r>
              <a:rPr lang="en-US" b="1" dirty="0"/>
              <a:t>Training, before an individual is assigned responsibility to fight an incipient stage fire, includes: </a:t>
            </a:r>
          </a:p>
          <a:p>
            <a:pPr marL="628650" lvl="1" indent="-171450"/>
            <a:r>
              <a:rPr lang="en-US" dirty="0"/>
              <a:t>Types of fires. – Covered in new hire safety orientation. </a:t>
            </a:r>
          </a:p>
          <a:p>
            <a:pPr marL="628650" lvl="1" indent="-171450"/>
            <a:r>
              <a:rPr lang="en-US" dirty="0"/>
              <a:t>Types of fire </a:t>
            </a:r>
            <a:r>
              <a:rPr lang="en-US" dirty="0" smtClean="0"/>
              <a:t>response </a:t>
            </a:r>
            <a:r>
              <a:rPr lang="en-US" dirty="0"/>
              <a:t>equipment. – Covered in new hire safety orientation.</a:t>
            </a:r>
          </a:p>
          <a:p>
            <a:pPr marL="628650" lvl="1" indent="-171450"/>
            <a:r>
              <a:rPr lang="en-US" dirty="0"/>
              <a:t>Location of fire </a:t>
            </a:r>
            <a:r>
              <a:rPr lang="en-US" dirty="0" smtClean="0"/>
              <a:t>response </a:t>
            </a:r>
            <a:r>
              <a:rPr lang="en-US" dirty="0"/>
              <a:t>equipment. - Responsibility of facility management.</a:t>
            </a:r>
          </a:p>
          <a:p>
            <a:pPr marL="0" indent="0">
              <a:buNone/>
            </a:pPr>
            <a:endParaRPr lang="en-US" sz="7200" dirty="0"/>
          </a:p>
          <a:p>
            <a:pPr marL="0" indent="0" algn="ctr">
              <a:buNone/>
            </a:pPr>
            <a:endParaRPr lang="en-US" sz="3600" dirty="0"/>
          </a:p>
          <a:p>
            <a:endParaRPr lang="en-US" dirty="0"/>
          </a:p>
        </p:txBody>
      </p:sp>
      <p:sp>
        <p:nvSpPr>
          <p:cNvPr id="5" name="TextBox 4"/>
          <p:cNvSpPr txBox="1"/>
          <p:nvPr/>
        </p:nvSpPr>
        <p:spPr>
          <a:xfrm>
            <a:off x="1461273" y="1456227"/>
            <a:ext cx="8942815" cy="646331"/>
          </a:xfrm>
          <a:prstGeom prst="rect">
            <a:avLst/>
          </a:prstGeom>
          <a:noFill/>
        </p:spPr>
        <p:txBody>
          <a:bodyPr wrap="square" rtlCol="0">
            <a:spAutoFit/>
          </a:bodyPr>
          <a:lstStyle/>
          <a:p>
            <a:r>
              <a:rPr lang="en-US" sz="3600" b="1" dirty="0"/>
              <a:t>Fire </a:t>
            </a:r>
            <a:r>
              <a:rPr lang="en-US" sz="3600" b="1" dirty="0" smtClean="0"/>
              <a:t>Response </a:t>
            </a:r>
            <a:r>
              <a:rPr lang="en-US" sz="3600" b="1" dirty="0"/>
              <a:t>and Suppression Equipment</a:t>
            </a:r>
          </a:p>
        </p:txBody>
      </p:sp>
      <p:sp>
        <p:nvSpPr>
          <p:cNvPr id="2" name="Title 1"/>
          <p:cNvSpPr>
            <a:spLocks noGrp="1"/>
          </p:cNvSpPr>
          <p:nvPr>
            <p:ph type="title"/>
          </p:nvPr>
        </p:nvSpPr>
        <p:spPr>
          <a:xfrm>
            <a:off x="838199" y="130664"/>
            <a:ext cx="10515600" cy="1325563"/>
          </a:xfrm>
        </p:spPr>
        <p:txBody>
          <a:bodyPr/>
          <a:lstStyle/>
          <a:p>
            <a:r>
              <a:rPr lang="en-US" dirty="0"/>
              <a:t>Hazard Recognition: Employee Training</a:t>
            </a:r>
          </a:p>
        </p:txBody>
      </p:sp>
    </p:spTree>
    <p:extLst>
      <p:ext uri="{BB962C8B-B14F-4D97-AF65-F5344CB8AC3E}">
        <p14:creationId xmlns:p14="http://schemas.microsoft.com/office/powerpoint/2010/main" val="179912379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334007"/>
            <a:ext cx="9269451" cy="3445470"/>
          </a:xfrm>
        </p:spPr>
        <p:txBody>
          <a:bodyPr>
            <a:normAutofit lnSpcReduction="10000"/>
          </a:bodyPr>
          <a:lstStyle/>
          <a:p>
            <a:pPr marL="0" indent="0">
              <a:buNone/>
            </a:pPr>
            <a:r>
              <a:rPr lang="en-US" b="1" dirty="0"/>
              <a:t>Training, before an individual is assigned responsibility to fight an incipient stage fire, includes: </a:t>
            </a:r>
          </a:p>
          <a:p>
            <a:pPr marL="628650" lvl="1" indent="-171450"/>
            <a:r>
              <a:rPr lang="en-US" dirty="0" smtClean="0"/>
              <a:t>How </a:t>
            </a:r>
            <a:r>
              <a:rPr lang="en-US" dirty="0"/>
              <a:t>to use fire </a:t>
            </a:r>
            <a:r>
              <a:rPr lang="en-US" dirty="0" smtClean="0"/>
              <a:t>response </a:t>
            </a:r>
            <a:r>
              <a:rPr lang="en-US" dirty="0"/>
              <a:t>equipment. - Responsibility of facility management.</a:t>
            </a:r>
          </a:p>
          <a:p>
            <a:pPr marL="628650" lvl="1" indent="-171450"/>
            <a:r>
              <a:rPr lang="en-US" dirty="0"/>
              <a:t>Limitations of fire </a:t>
            </a:r>
            <a:r>
              <a:rPr lang="en-US" dirty="0" smtClean="0"/>
              <a:t>response </a:t>
            </a:r>
            <a:r>
              <a:rPr lang="en-US" dirty="0"/>
              <a:t>equipment. </a:t>
            </a:r>
          </a:p>
          <a:p>
            <a:pPr marL="628650" lvl="1" indent="-171450"/>
            <a:r>
              <a:rPr lang="en-US" dirty="0"/>
              <a:t>Proper care and maintenance of assigned fire </a:t>
            </a:r>
            <a:r>
              <a:rPr lang="en-US" dirty="0" smtClean="0"/>
              <a:t>response </a:t>
            </a:r>
            <a:r>
              <a:rPr lang="en-US" dirty="0"/>
              <a:t>equipment. </a:t>
            </a:r>
          </a:p>
          <a:p>
            <a:pPr marL="0" indent="0">
              <a:buNone/>
            </a:pPr>
            <a:r>
              <a:rPr lang="en-US" sz="2400" dirty="0"/>
              <a:t>Employees must demonstrate an understanding of the training and the ability to use the equipment properly before they are allowed to perform work requiring the use of the equipment. </a:t>
            </a:r>
          </a:p>
          <a:p>
            <a:pPr marL="0" indent="0">
              <a:buNone/>
            </a:pPr>
            <a:endParaRPr lang="en-US" sz="7200" dirty="0"/>
          </a:p>
          <a:p>
            <a:pPr marL="0" indent="0" algn="ctr">
              <a:buNone/>
            </a:pPr>
            <a:endParaRPr lang="en-US" sz="3600" dirty="0"/>
          </a:p>
          <a:p>
            <a:endParaRPr lang="en-US" dirty="0"/>
          </a:p>
        </p:txBody>
      </p:sp>
      <p:sp>
        <p:nvSpPr>
          <p:cNvPr id="5" name="TextBox 4"/>
          <p:cNvSpPr txBox="1"/>
          <p:nvPr/>
        </p:nvSpPr>
        <p:spPr>
          <a:xfrm>
            <a:off x="1461273" y="1456227"/>
            <a:ext cx="8942815" cy="646331"/>
          </a:xfrm>
          <a:prstGeom prst="rect">
            <a:avLst/>
          </a:prstGeom>
          <a:noFill/>
        </p:spPr>
        <p:txBody>
          <a:bodyPr wrap="square" rtlCol="0">
            <a:spAutoFit/>
          </a:bodyPr>
          <a:lstStyle/>
          <a:p>
            <a:r>
              <a:rPr lang="en-US" sz="3600" b="1" dirty="0"/>
              <a:t>Fire </a:t>
            </a:r>
            <a:r>
              <a:rPr lang="en-US" sz="3600" b="1" dirty="0" smtClean="0"/>
              <a:t>Response </a:t>
            </a:r>
            <a:r>
              <a:rPr lang="en-US" sz="3600" b="1" dirty="0"/>
              <a:t>and Suppression Equipment</a:t>
            </a:r>
          </a:p>
        </p:txBody>
      </p:sp>
      <p:sp>
        <p:nvSpPr>
          <p:cNvPr id="2" name="Title 1"/>
          <p:cNvSpPr>
            <a:spLocks noGrp="1"/>
          </p:cNvSpPr>
          <p:nvPr>
            <p:ph type="title"/>
          </p:nvPr>
        </p:nvSpPr>
        <p:spPr>
          <a:xfrm>
            <a:off x="838199" y="130664"/>
            <a:ext cx="10515600" cy="1325563"/>
          </a:xfrm>
        </p:spPr>
        <p:txBody>
          <a:bodyPr/>
          <a:lstStyle/>
          <a:p>
            <a:r>
              <a:rPr lang="en-US" dirty="0"/>
              <a:t>Hazard Recognition: Employee Training</a:t>
            </a:r>
          </a:p>
        </p:txBody>
      </p:sp>
    </p:spTree>
    <p:extLst>
      <p:ext uri="{BB962C8B-B14F-4D97-AF65-F5344CB8AC3E}">
        <p14:creationId xmlns:p14="http://schemas.microsoft.com/office/powerpoint/2010/main" val="39141070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334007"/>
            <a:ext cx="9269451" cy="3130091"/>
          </a:xfrm>
        </p:spPr>
        <p:txBody>
          <a:bodyPr>
            <a:normAutofit lnSpcReduction="10000"/>
          </a:bodyPr>
          <a:lstStyle/>
          <a:p>
            <a:pPr marL="0" indent="0">
              <a:buNone/>
            </a:pPr>
            <a:r>
              <a:rPr lang="en-US" b="1" dirty="0"/>
              <a:t>Individuals Performing Hot Work and Firewatchers</a:t>
            </a:r>
            <a:endParaRPr lang="en-US" dirty="0"/>
          </a:p>
          <a:p>
            <a:r>
              <a:rPr lang="en-US" sz="2400" dirty="0"/>
              <a:t>Fire watchers shall have fire extinguishing equipment readily available and be trained in its use. They shall be familiar with facilities for sounding an alarm in the event of a fire. They shall watch for fires in all exposed areas, try to extinguish them only when obviously within the capacity of the equipment available, or otherwise sound the alarm. A fire watch shall be maintained for at least a half hour after completion of welding or cutting operations to detect and extinguish possible smoldering fires. </a:t>
            </a:r>
            <a:r>
              <a:rPr lang="en-US" sz="2400" b="1" dirty="0"/>
              <a:t>1910.252(a)(2)(iii)(B)</a:t>
            </a:r>
            <a:endParaRPr lang="en-US" sz="2400" dirty="0"/>
          </a:p>
          <a:p>
            <a:pPr marL="0" indent="0" algn="ctr">
              <a:buNone/>
            </a:pPr>
            <a:endParaRPr lang="en-US" sz="3600" dirty="0"/>
          </a:p>
          <a:p>
            <a:endParaRPr lang="en-US" dirty="0"/>
          </a:p>
        </p:txBody>
      </p:sp>
      <p:sp>
        <p:nvSpPr>
          <p:cNvPr id="5" name="TextBox 4"/>
          <p:cNvSpPr txBox="1"/>
          <p:nvPr/>
        </p:nvSpPr>
        <p:spPr>
          <a:xfrm>
            <a:off x="1461273" y="1456227"/>
            <a:ext cx="9132386" cy="646331"/>
          </a:xfrm>
          <a:prstGeom prst="rect">
            <a:avLst/>
          </a:prstGeom>
          <a:noFill/>
        </p:spPr>
        <p:txBody>
          <a:bodyPr wrap="square" rtlCol="0">
            <a:spAutoFit/>
          </a:bodyPr>
          <a:lstStyle/>
          <a:p>
            <a:r>
              <a:rPr lang="en-US" sz="3600" b="1" dirty="0"/>
              <a:t>Hot Work, Firewatchers, and Authorization</a:t>
            </a:r>
          </a:p>
        </p:txBody>
      </p:sp>
      <p:sp>
        <p:nvSpPr>
          <p:cNvPr id="2" name="Title 1"/>
          <p:cNvSpPr>
            <a:spLocks noGrp="1"/>
          </p:cNvSpPr>
          <p:nvPr>
            <p:ph type="title"/>
          </p:nvPr>
        </p:nvSpPr>
        <p:spPr>
          <a:xfrm>
            <a:off x="838199" y="130664"/>
            <a:ext cx="10515600" cy="1325563"/>
          </a:xfrm>
        </p:spPr>
        <p:txBody>
          <a:bodyPr/>
          <a:lstStyle/>
          <a:p>
            <a:r>
              <a:rPr lang="en-US" dirty="0"/>
              <a:t>Hazard Recognition: Employee Training</a:t>
            </a:r>
          </a:p>
        </p:txBody>
      </p:sp>
    </p:spTree>
    <p:extLst>
      <p:ext uri="{BB962C8B-B14F-4D97-AF65-F5344CB8AC3E}">
        <p14:creationId xmlns:p14="http://schemas.microsoft.com/office/powerpoint/2010/main" val="46943954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461274" y="2464420"/>
            <a:ext cx="9269451" cy="2553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Hot Work Authorization</a:t>
            </a:r>
            <a:endParaRPr lang="en-US" dirty="0"/>
          </a:p>
          <a:p>
            <a:r>
              <a:rPr lang="en-US" sz="2400" dirty="0"/>
              <a:t>Before cutting or welding is permitted, the area shall be inspected by the individual responsible for authorizing cutting and welding operations. He/she shall designate precautions to be followed in granting authorization to proceed preferably in the form of a written permit. </a:t>
            </a:r>
            <a:r>
              <a:rPr lang="en-US" sz="2400" b="1" dirty="0"/>
              <a:t>1910.252(a)(2)(iv)</a:t>
            </a:r>
            <a:endParaRPr lang="en-US" sz="2400" dirty="0"/>
          </a:p>
          <a:p>
            <a:endParaRPr lang="en-US" sz="1600" dirty="0"/>
          </a:p>
          <a:p>
            <a:pPr marL="0" indent="0" algn="ctr">
              <a:buFont typeface="Arial" panose="020B0604020202020204" pitchFamily="34" charset="0"/>
              <a:buNone/>
            </a:pPr>
            <a:endParaRPr lang="en-US" sz="3600" dirty="0"/>
          </a:p>
          <a:p>
            <a:endParaRPr lang="en-US" dirty="0"/>
          </a:p>
        </p:txBody>
      </p:sp>
      <p:sp>
        <p:nvSpPr>
          <p:cNvPr id="5" name="TextBox 4"/>
          <p:cNvSpPr txBox="1"/>
          <p:nvPr/>
        </p:nvSpPr>
        <p:spPr>
          <a:xfrm>
            <a:off x="1461273" y="1456227"/>
            <a:ext cx="8775547" cy="646331"/>
          </a:xfrm>
          <a:prstGeom prst="rect">
            <a:avLst/>
          </a:prstGeom>
          <a:noFill/>
        </p:spPr>
        <p:txBody>
          <a:bodyPr wrap="square" rtlCol="0">
            <a:spAutoFit/>
          </a:bodyPr>
          <a:lstStyle/>
          <a:p>
            <a:r>
              <a:rPr lang="en-US" sz="3600" b="1" dirty="0"/>
              <a:t>Hot Work, Firewatchers, and Authorization</a:t>
            </a:r>
          </a:p>
        </p:txBody>
      </p:sp>
      <p:sp>
        <p:nvSpPr>
          <p:cNvPr id="2" name="Title 1"/>
          <p:cNvSpPr>
            <a:spLocks noGrp="1"/>
          </p:cNvSpPr>
          <p:nvPr>
            <p:ph type="title"/>
          </p:nvPr>
        </p:nvSpPr>
        <p:spPr>
          <a:xfrm>
            <a:off x="838199" y="130664"/>
            <a:ext cx="10515600" cy="1325563"/>
          </a:xfrm>
        </p:spPr>
        <p:txBody>
          <a:bodyPr/>
          <a:lstStyle/>
          <a:p>
            <a:r>
              <a:rPr lang="en-US" dirty="0"/>
              <a:t>Hazard Recognition: Employee Training</a:t>
            </a:r>
          </a:p>
        </p:txBody>
      </p:sp>
    </p:spTree>
    <p:extLst>
      <p:ext uri="{BB962C8B-B14F-4D97-AF65-F5344CB8AC3E}">
        <p14:creationId xmlns:p14="http://schemas.microsoft.com/office/powerpoint/2010/main" val="411005747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334007"/>
            <a:ext cx="10258658" cy="4323271"/>
          </a:xfrm>
        </p:spPr>
        <p:txBody>
          <a:bodyPr>
            <a:normAutofit/>
          </a:bodyPr>
          <a:lstStyle/>
          <a:p>
            <a:pPr marL="0" indent="0">
              <a:buNone/>
            </a:pPr>
            <a:r>
              <a:rPr lang="en-US" sz="2400" dirty="0"/>
              <a:t>The only way to prevent future fires is to understand the contributing factors of each fire. It is a good practice that every fire is reported, investigated, documented and action to prevent future fires is taken. </a:t>
            </a:r>
          </a:p>
          <a:p>
            <a:pPr lvl="0"/>
            <a:r>
              <a:rPr lang="en-US" sz="2000" dirty="0"/>
              <a:t>Small fires could be a sign of a much larger fire just around the corner and it is critical that we look at any fire as a near miss and promptly report and investigate the fire. It is the responsibility of the facility manager to ensure every fire, no matter how small is promptly investigated, reported, reviewed and corrective action taken to ensure future fires can be prevented.</a:t>
            </a:r>
          </a:p>
          <a:p>
            <a:pPr lvl="0"/>
            <a:r>
              <a:rPr lang="en-US" sz="2000" dirty="0"/>
              <a:t>Your facility should have a form for reporting fires. This document should be completed within one business day of a fire and sent to your EHS coordinator, Director of Safety, or other investigating committee.  </a:t>
            </a:r>
          </a:p>
          <a:p>
            <a:pPr lvl="0"/>
            <a:r>
              <a:rPr lang="en-US" sz="2000" dirty="0"/>
              <a:t>A copy of each completed report must be kept with the sites site specific FPP for annual review. </a:t>
            </a:r>
          </a:p>
          <a:p>
            <a:pPr marL="0" indent="0">
              <a:buNone/>
            </a:pPr>
            <a:endParaRPr lang="en-US" sz="1800" dirty="0"/>
          </a:p>
          <a:p>
            <a:pPr marL="0" indent="0" algn="ctr">
              <a:buNone/>
            </a:pPr>
            <a:endParaRPr lang="en-US" sz="3600" dirty="0"/>
          </a:p>
          <a:p>
            <a:endParaRPr lang="en-US" dirty="0"/>
          </a:p>
        </p:txBody>
      </p:sp>
      <p:sp>
        <p:nvSpPr>
          <p:cNvPr id="5" name="TextBox 4"/>
          <p:cNvSpPr txBox="1"/>
          <p:nvPr/>
        </p:nvSpPr>
        <p:spPr>
          <a:xfrm>
            <a:off x="1461273" y="1456227"/>
            <a:ext cx="6709711" cy="646331"/>
          </a:xfrm>
          <a:prstGeom prst="rect">
            <a:avLst/>
          </a:prstGeom>
          <a:noFill/>
        </p:spPr>
        <p:txBody>
          <a:bodyPr wrap="square" rtlCol="0">
            <a:spAutoFit/>
          </a:bodyPr>
          <a:lstStyle/>
          <a:p>
            <a:r>
              <a:rPr lang="en-US" sz="3600" b="1" dirty="0"/>
              <a:t>Reporting of a Fire</a:t>
            </a:r>
          </a:p>
        </p:txBody>
      </p:sp>
      <p:sp>
        <p:nvSpPr>
          <p:cNvPr id="2" name="Title 1"/>
          <p:cNvSpPr>
            <a:spLocks noGrp="1"/>
          </p:cNvSpPr>
          <p:nvPr>
            <p:ph type="title"/>
          </p:nvPr>
        </p:nvSpPr>
        <p:spPr>
          <a:xfrm>
            <a:off x="838199" y="130664"/>
            <a:ext cx="10515600" cy="1325563"/>
          </a:xfrm>
        </p:spPr>
        <p:txBody>
          <a:bodyPr/>
          <a:lstStyle/>
          <a:p>
            <a:r>
              <a:rPr lang="en-US" dirty="0"/>
              <a:t>Hazard Recognition: Employee Training</a:t>
            </a:r>
          </a:p>
        </p:txBody>
      </p:sp>
    </p:spTree>
    <p:extLst>
      <p:ext uri="{BB962C8B-B14F-4D97-AF65-F5344CB8AC3E}">
        <p14:creationId xmlns:p14="http://schemas.microsoft.com/office/powerpoint/2010/main" val="3118744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fontScale="85000" lnSpcReduction="10000"/>
          </a:bodyPr>
          <a:lstStyle/>
          <a:p>
            <a:pPr marL="0" lvl="0" indent="0">
              <a:buNone/>
            </a:pPr>
            <a:r>
              <a:rPr lang="en-US" dirty="0"/>
              <a:t>What does the acronym RACE stand for?</a:t>
            </a:r>
            <a:endParaRPr lang="en-US" sz="2000" dirty="0"/>
          </a:p>
          <a:p>
            <a:pPr marL="914400" lvl="1" indent="-457200">
              <a:buFont typeface="+mj-lt"/>
              <a:buAutoNum type="alphaUcPeriod"/>
            </a:pPr>
            <a:r>
              <a:rPr lang="en-US" dirty="0"/>
              <a:t>Remove all victims, Alert responders, Confine the fire, Extinguish the fire</a:t>
            </a:r>
            <a:endParaRPr lang="en-US" sz="1800" dirty="0"/>
          </a:p>
          <a:p>
            <a:pPr marL="914400" lvl="1" indent="-457200">
              <a:buFont typeface="+mj-lt"/>
              <a:buAutoNum type="alphaUcPeriod"/>
            </a:pPr>
            <a:r>
              <a:rPr lang="en-US" dirty="0"/>
              <a:t>Remove all belongings, Ask for help, Catch the fire, Extinguish the fire</a:t>
            </a:r>
            <a:endParaRPr lang="en-US" sz="1800" dirty="0"/>
          </a:p>
          <a:p>
            <a:pPr marL="914400" lvl="1" indent="-457200">
              <a:buFont typeface="+mj-lt"/>
              <a:buAutoNum type="alphaUcPeriod"/>
            </a:pPr>
            <a:r>
              <a:rPr lang="en-US" dirty="0"/>
              <a:t>Run from the fire, Alert the neighbors, Call for backup, Extinguish the fire</a:t>
            </a:r>
            <a:endParaRPr lang="en-US" sz="1800" dirty="0"/>
          </a:p>
          <a:p>
            <a:pPr marL="914400" lvl="1" indent="-457200">
              <a:buFont typeface="+mj-lt"/>
              <a:buAutoNum type="alphaUcPeriod"/>
            </a:pPr>
            <a:r>
              <a:rPr lang="en-US" dirty="0"/>
              <a:t>Remove all victims, Alert responders, Catch the wind, Extinguish the fire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27450122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title="photo of hand held radios"/>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21480" r="21480"/>
          <a:stretch>
            <a:fillRect/>
          </a:stretch>
        </p:blipFill>
        <p:spPr/>
      </p:pic>
      <p:sp>
        <p:nvSpPr>
          <p:cNvPr id="3" name="Content Placeholder 2"/>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Have an accountability system in place </a:t>
            </a:r>
          </a:p>
          <a:p>
            <a:pPr marL="285750" indent="-285750">
              <a:buFont typeface="Arial" panose="020B0604020202020204" pitchFamily="34" charset="0"/>
              <a:buChar char="•"/>
            </a:pPr>
            <a:r>
              <a:rPr lang="en-US" sz="2400" dirty="0"/>
              <a:t>Clear communication is important in any emergency situation</a:t>
            </a:r>
          </a:p>
          <a:p>
            <a:pPr marL="285750" indent="-285750">
              <a:buFont typeface="Arial" panose="020B0604020202020204" pitchFamily="34" charset="0"/>
              <a:buChar char="•"/>
            </a:pPr>
            <a:r>
              <a:rPr lang="en-US" sz="2400" dirty="0"/>
              <a:t>The employee education and training program is the foundation to success in the job</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Employee Training</a:t>
            </a:r>
          </a:p>
        </p:txBody>
      </p:sp>
    </p:spTree>
    <p:extLst>
      <p:ext uri="{BB962C8B-B14F-4D97-AF65-F5344CB8AC3E}">
        <p14:creationId xmlns:p14="http://schemas.microsoft.com/office/powerpoint/2010/main" val="208766016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Scenarios </a:t>
            </a:r>
            <a:r>
              <a:rPr lang="en-US" sz="3600" b="1" u="sng" dirty="0"/>
              <a:t>Group Work</a:t>
            </a:r>
          </a:p>
          <a:p>
            <a:pPr marL="0" indent="0" algn="ctr">
              <a:buNone/>
            </a:pPr>
            <a:r>
              <a:rPr lang="en-US" sz="1900" b="1" dirty="0"/>
              <a:t>(recognizing potential ignition &amp; fuel sources, discussion on Inbound Source Ctrls, USE monthly/annual checklist HERE)</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21998062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lstStyle/>
          <a:p>
            <a:pPr marL="0" indent="0" algn="ctr">
              <a:buNone/>
            </a:pPr>
            <a:r>
              <a:rPr lang="en-US" sz="3600" dirty="0"/>
              <a:t>Post-Test</a:t>
            </a:r>
          </a:p>
          <a:p>
            <a:pPr marL="0" indent="0" algn="ctr">
              <a:buNone/>
            </a:pPr>
            <a:endParaRPr lang="en-US" sz="3600" dirty="0"/>
          </a:p>
          <a:p>
            <a:pPr marL="0" indent="0" algn="ctr">
              <a:buNone/>
            </a:pPr>
            <a:r>
              <a:rPr lang="en-US" sz="3600" dirty="0"/>
              <a:t>Choose the BEST Answer</a:t>
            </a:r>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16095920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n-US" dirty="0"/>
              <a:t>All exit doors must open freely when the building is occupied. </a:t>
            </a:r>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smtClean="0"/>
              <a:t>Post-Test</a:t>
            </a:r>
            <a:endParaRPr lang="en-US" sz="2800"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59408363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2"/>
            <a:ext cx="9269451" cy="3172907"/>
          </a:xfrm>
        </p:spPr>
        <p:txBody>
          <a:bodyPr>
            <a:normAutofit/>
          </a:bodyPr>
          <a:lstStyle/>
          <a:p>
            <a:pPr marL="0" lvl="0" indent="0">
              <a:buNone/>
            </a:pPr>
            <a:r>
              <a:rPr lang="en-US" dirty="0"/>
              <a:t>What is the proper fire extinguisher type for a gasoline or diesel fuel fire?</a:t>
            </a:r>
            <a:endParaRPr lang="en-US" sz="2000" dirty="0"/>
          </a:p>
          <a:p>
            <a:pPr marL="914400" lvl="1" indent="-457200">
              <a:buFont typeface="+mj-lt"/>
              <a:buAutoNum type="alphaUcPeriod"/>
            </a:pPr>
            <a:r>
              <a:rPr lang="en-US" dirty="0"/>
              <a:t>Class A</a:t>
            </a:r>
            <a:endParaRPr lang="en-US" sz="1800" dirty="0"/>
          </a:p>
          <a:p>
            <a:pPr marL="914400" lvl="1" indent="-457200">
              <a:buFont typeface="+mj-lt"/>
              <a:buAutoNum type="alphaUcPeriod"/>
            </a:pPr>
            <a:r>
              <a:rPr lang="en-US" dirty="0"/>
              <a:t>Class B</a:t>
            </a:r>
            <a:endParaRPr lang="en-US" sz="1800" dirty="0"/>
          </a:p>
          <a:p>
            <a:pPr marL="914400" lvl="1" indent="-457200">
              <a:buFont typeface="+mj-lt"/>
              <a:buAutoNum type="alphaUcPeriod"/>
            </a:pPr>
            <a:r>
              <a:rPr lang="en-US" dirty="0"/>
              <a:t>Class C</a:t>
            </a:r>
            <a:endParaRPr lang="en-US" sz="1800" dirty="0"/>
          </a:p>
          <a:p>
            <a:pPr marL="914400" lvl="1" indent="-457200">
              <a:buFont typeface="+mj-lt"/>
              <a:buAutoNum type="alphaUcPeriod"/>
            </a:pPr>
            <a:r>
              <a:rPr lang="en-US" dirty="0"/>
              <a:t>Class D</a:t>
            </a:r>
            <a:endParaRPr lang="en-US" sz="1800" dirty="0"/>
          </a:p>
          <a:p>
            <a:pPr marL="914400" lvl="1" indent="-457200">
              <a:buFont typeface="+mj-lt"/>
              <a:buAutoNum type="alphaUcPeriod"/>
            </a:pPr>
            <a:r>
              <a:rPr lang="en-US" dirty="0"/>
              <a:t>All of the above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Post-Test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50204794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2715707"/>
          </a:xfrm>
        </p:spPr>
        <p:txBody>
          <a:bodyPr>
            <a:normAutofit lnSpcReduction="10000"/>
          </a:bodyPr>
          <a:lstStyle/>
          <a:p>
            <a:pPr marL="0" lvl="0" indent="0">
              <a:buNone/>
            </a:pPr>
            <a:r>
              <a:rPr lang="en-US" dirty="0"/>
              <a:t>What is the proper fire extinguisher type for paper, wood or cardboard fires?</a:t>
            </a:r>
            <a:endParaRPr lang="en-US" sz="2000" dirty="0"/>
          </a:p>
          <a:p>
            <a:pPr marL="914400" lvl="1" indent="-457200">
              <a:buFont typeface="+mj-lt"/>
              <a:buAutoNum type="alphaUcPeriod"/>
            </a:pPr>
            <a:r>
              <a:rPr lang="en-US" dirty="0"/>
              <a:t>Class A</a:t>
            </a:r>
            <a:endParaRPr lang="en-US" sz="1800" dirty="0"/>
          </a:p>
          <a:p>
            <a:pPr marL="914400" lvl="1" indent="-457200">
              <a:buFont typeface="+mj-lt"/>
              <a:buAutoNum type="alphaUcPeriod"/>
            </a:pPr>
            <a:r>
              <a:rPr lang="en-US" dirty="0"/>
              <a:t>Class B</a:t>
            </a:r>
            <a:endParaRPr lang="en-US" sz="1800" dirty="0"/>
          </a:p>
          <a:p>
            <a:pPr marL="914400" lvl="1" indent="-457200">
              <a:buFont typeface="+mj-lt"/>
              <a:buAutoNum type="alphaUcPeriod"/>
            </a:pPr>
            <a:r>
              <a:rPr lang="en-US" dirty="0"/>
              <a:t>Class C</a:t>
            </a:r>
            <a:endParaRPr lang="en-US" sz="1800" dirty="0"/>
          </a:p>
          <a:p>
            <a:pPr marL="914400" lvl="1" indent="-457200">
              <a:buFont typeface="+mj-lt"/>
              <a:buAutoNum type="alphaUcPeriod"/>
            </a:pPr>
            <a:r>
              <a:rPr lang="en-US" dirty="0"/>
              <a:t>Class D</a:t>
            </a:r>
            <a:endParaRPr lang="en-US" sz="1800" dirty="0"/>
          </a:p>
          <a:p>
            <a:pPr marL="914400" lvl="1" indent="-457200">
              <a:buFont typeface="+mj-lt"/>
              <a:buAutoNum type="alphaUcPeriod"/>
            </a:pPr>
            <a:r>
              <a:rPr lang="en-US" dirty="0"/>
              <a:t>All of the above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Post-Test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3235537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n-US" dirty="0"/>
              <a:t>Oxygen and propane cylinders can be stored together.</a:t>
            </a:r>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Post-Test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95943858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n-US" dirty="0"/>
              <a:t>Fire doors can be propped or blocked </a:t>
            </a:r>
            <a:r>
              <a:rPr lang="en-US" dirty="0" smtClean="0"/>
              <a:t>open when the building is occupied.</a:t>
            </a:r>
            <a:endParaRPr lang="en-US" dirty="0"/>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Post-Test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63139852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n-US" dirty="0"/>
              <a:t>Exit pathways only need to be clear and accessible during business hours.</a:t>
            </a:r>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Post-Test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99309746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lnSpcReduction="10000"/>
          </a:bodyPr>
          <a:lstStyle/>
          <a:p>
            <a:pPr marL="0" lvl="0" indent="0">
              <a:buNone/>
            </a:pPr>
            <a:r>
              <a:rPr lang="en-US" dirty="0"/>
              <a:t>Always approach fires…</a:t>
            </a:r>
            <a:endParaRPr lang="en-US" sz="2000" dirty="0"/>
          </a:p>
          <a:p>
            <a:pPr marL="914400" lvl="1" indent="-457200">
              <a:buFont typeface="+mj-lt"/>
              <a:buAutoNum type="alphaUcPeriod"/>
            </a:pPr>
            <a:r>
              <a:rPr lang="en-US" dirty="0"/>
              <a:t>From a distance</a:t>
            </a:r>
            <a:endParaRPr lang="en-US" sz="1800" dirty="0"/>
          </a:p>
          <a:p>
            <a:pPr marL="914400" lvl="1" indent="-457200">
              <a:buFont typeface="+mj-lt"/>
              <a:buAutoNum type="alphaUcPeriod"/>
            </a:pPr>
            <a:r>
              <a:rPr lang="en-US" dirty="0"/>
              <a:t>Upwind</a:t>
            </a:r>
            <a:endParaRPr lang="en-US" sz="1800" dirty="0"/>
          </a:p>
          <a:p>
            <a:pPr marL="914400" lvl="1" indent="-457200">
              <a:buFont typeface="+mj-lt"/>
              <a:buAutoNum type="alphaUcPeriod"/>
            </a:pPr>
            <a:r>
              <a:rPr lang="en-US" dirty="0"/>
              <a:t>With a means of escape behind you</a:t>
            </a:r>
            <a:endParaRPr lang="en-US" sz="1800" dirty="0"/>
          </a:p>
          <a:p>
            <a:pPr marL="914400" lvl="1" indent="-457200">
              <a:buFont typeface="+mj-lt"/>
              <a:buAutoNum type="alphaUcPeriod"/>
            </a:pPr>
            <a:r>
              <a:rPr lang="en-US" dirty="0"/>
              <a:t>All of the above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Post-Test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983581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fontScale="85000" lnSpcReduction="10000"/>
          </a:bodyPr>
          <a:lstStyle/>
          <a:p>
            <a:pPr marL="0" lvl="0" indent="0">
              <a:buNone/>
            </a:pPr>
            <a:r>
              <a:rPr lang="en-US" dirty="0"/>
              <a:t>What does OSHA require as part of a fire prevention plan?</a:t>
            </a:r>
            <a:endParaRPr lang="en-US" sz="2000" dirty="0"/>
          </a:p>
          <a:p>
            <a:pPr marL="914400" lvl="1" indent="-457200">
              <a:buFont typeface="+mj-lt"/>
              <a:buAutoNum type="alphaUcPeriod"/>
            </a:pPr>
            <a:r>
              <a:rPr lang="en-US" dirty="0"/>
              <a:t>A list of all major hazards</a:t>
            </a:r>
            <a:endParaRPr lang="en-US" sz="1800" dirty="0"/>
          </a:p>
          <a:p>
            <a:pPr marL="914400" lvl="1" indent="-457200">
              <a:buFont typeface="+mj-lt"/>
              <a:buAutoNum type="alphaUcPeriod"/>
            </a:pPr>
            <a:r>
              <a:rPr lang="en-US" dirty="0"/>
              <a:t>Name or job title of employees responsible for controlling fuel source hazards</a:t>
            </a:r>
            <a:endParaRPr lang="en-US" sz="1800" dirty="0"/>
          </a:p>
          <a:p>
            <a:pPr marL="914400" lvl="1" indent="-457200">
              <a:buFont typeface="+mj-lt"/>
              <a:buAutoNum type="alphaUcPeriod"/>
            </a:pPr>
            <a:r>
              <a:rPr lang="en-US" dirty="0"/>
              <a:t>Type of fire protection equipment necessary to control each major hazard</a:t>
            </a:r>
            <a:endParaRPr lang="en-US" sz="1800" dirty="0"/>
          </a:p>
          <a:p>
            <a:pPr marL="914400" lvl="1" indent="-457200">
              <a:buFont typeface="+mj-lt"/>
              <a:buAutoNum type="alphaUcPeriod"/>
            </a:pPr>
            <a:r>
              <a:rPr lang="en-US" dirty="0"/>
              <a:t>All of the above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04995911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n-US" dirty="0"/>
              <a:t>OSHA only requires fire prevention plan training for employees upon hiring or assignment to a new position.</a:t>
            </a:r>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Post-Test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275898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fontScale="85000" lnSpcReduction="10000"/>
          </a:bodyPr>
          <a:lstStyle/>
          <a:p>
            <a:pPr marL="0" lvl="0" indent="0">
              <a:buNone/>
            </a:pPr>
            <a:r>
              <a:rPr lang="en-US" dirty="0"/>
              <a:t>What does the acronym RACE stand for?</a:t>
            </a:r>
            <a:endParaRPr lang="en-US" sz="2000" dirty="0"/>
          </a:p>
          <a:p>
            <a:pPr marL="914400" lvl="1" indent="-457200">
              <a:buFont typeface="+mj-lt"/>
              <a:buAutoNum type="alphaUcPeriod"/>
            </a:pPr>
            <a:r>
              <a:rPr lang="en-US" dirty="0"/>
              <a:t>Remove all victims, Alert responders, Confine the fire, Extinguish the fire</a:t>
            </a:r>
            <a:endParaRPr lang="en-US" sz="1800" dirty="0"/>
          </a:p>
          <a:p>
            <a:pPr marL="914400" lvl="1" indent="-457200">
              <a:buFont typeface="+mj-lt"/>
              <a:buAutoNum type="alphaUcPeriod"/>
            </a:pPr>
            <a:r>
              <a:rPr lang="en-US" dirty="0"/>
              <a:t>Remove all belongings, Ask for help, Catch the fire, Extinguish the fire</a:t>
            </a:r>
            <a:endParaRPr lang="en-US" sz="1800" dirty="0"/>
          </a:p>
          <a:p>
            <a:pPr marL="914400" lvl="1" indent="-457200">
              <a:buFont typeface="+mj-lt"/>
              <a:buAutoNum type="alphaUcPeriod"/>
            </a:pPr>
            <a:r>
              <a:rPr lang="en-US" dirty="0"/>
              <a:t>Run from the fire, Alert the neighbors, Call for backup, Extinguish the fire</a:t>
            </a:r>
            <a:endParaRPr lang="en-US" sz="1800" dirty="0"/>
          </a:p>
          <a:p>
            <a:pPr marL="914400" lvl="1" indent="-457200">
              <a:buFont typeface="+mj-lt"/>
              <a:buAutoNum type="alphaUcPeriod"/>
            </a:pPr>
            <a:r>
              <a:rPr lang="en-US" dirty="0"/>
              <a:t>Remove all victims, Alert responders, Catch the wind, Extinguish the fire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Post-Test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16846024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fontScale="85000" lnSpcReduction="10000"/>
          </a:bodyPr>
          <a:lstStyle/>
          <a:p>
            <a:pPr marL="0" lvl="0" indent="0">
              <a:buNone/>
            </a:pPr>
            <a:r>
              <a:rPr lang="en-US" dirty="0"/>
              <a:t>What does OSHA require as part of a fire prevention plan?</a:t>
            </a:r>
            <a:endParaRPr lang="en-US" sz="2000" dirty="0"/>
          </a:p>
          <a:p>
            <a:pPr marL="914400" lvl="1" indent="-457200">
              <a:buFont typeface="+mj-lt"/>
              <a:buAutoNum type="alphaUcPeriod"/>
            </a:pPr>
            <a:r>
              <a:rPr lang="en-US" dirty="0"/>
              <a:t>A list of all major hazards</a:t>
            </a:r>
            <a:endParaRPr lang="en-US" sz="1800" dirty="0"/>
          </a:p>
          <a:p>
            <a:pPr marL="914400" lvl="1" indent="-457200">
              <a:buFont typeface="+mj-lt"/>
              <a:buAutoNum type="alphaUcPeriod"/>
            </a:pPr>
            <a:r>
              <a:rPr lang="en-US" dirty="0"/>
              <a:t>Name or job title of employees responsible for controlling fuel source hazards</a:t>
            </a:r>
            <a:endParaRPr lang="en-US" sz="1800" dirty="0"/>
          </a:p>
          <a:p>
            <a:pPr marL="914400" lvl="1" indent="-457200">
              <a:buFont typeface="+mj-lt"/>
              <a:buAutoNum type="alphaUcPeriod"/>
            </a:pPr>
            <a:r>
              <a:rPr lang="en-US" dirty="0"/>
              <a:t>Type of fire protection equipment necessary to control each major hazard</a:t>
            </a:r>
            <a:endParaRPr lang="en-US" sz="1800" dirty="0"/>
          </a:p>
          <a:p>
            <a:pPr marL="914400" lvl="1" indent="-457200">
              <a:buFont typeface="+mj-lt"/>
              <a:buAutoNum type="alphaUcPeriod"/>
            </a:pPr>
            <a:r>
              <a:rPr lang="en-US" dirty="0"/>
              <a:t>All of the above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Post-Test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73530563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a:t>Resource Section</a:t>
            </a:r>
            <a:endParaRPr lang="en-US" sz="1900" b="1" dirty="0"/>
          </a:p>
          <a:p>
            <a:pPr marL="0" indent="0" algn="ctr">
              <a:buNone/>
            </a:pPr>
            <a:r>
              <a:rPr lang="en-US" sz="2400" dirty="0"/>
              <a:t>Checklists, Web Links, and Videos</a:t>
            </a:r>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43408308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title="Inspection checklists for fire prevention"/>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1462900" y="1690688"/>
            <a:ext cx="3587812" cy="4889953"/>
          </a:xfrm>
        </p:spPr>
      </p:pic>
      <p:pic>
        <p:nvPicPr>
          <p:cNvPr id="10" name="Content Placeholder 9" title="Inspection checklists for fire prevention"/>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6311900" y="2693264"/>
            <a:ext cx="4392930" cy="3724999"/>
          </a:xfrm>
        </p:spPr>
      </p:pic>
      <p:sp>
        <p:nvSpPr>
          <p:cNvPr id="11" name="TextBox 10"/>
          <p:cNvSpPr txBox="1"/>
          <p:nvPr/>
        </p:nvSpPr>
        <p:spPr>
          <a:xfrm>
            <a:off x="6610032" y="1481823"/>
            <a:ext cx="3796665" cy="1200329"/>
          </a:xfrm>
          <a:prstGeom prst="rect">
            <a:avLst/>
          </a:prstGeom>
          <a:noFill/>
        </p:spPr>
        <p:txBody>
          <a:bodyPr wrap="square" rtlCol="0">
            <a:spAutoFit/>
          </a:bodyPr>
          <a:lstStyle/>
          <a:p>
            <a:pPr algn="ctr"/>
            <a:r>
              <a:rPr lang="en-US" sz="2400" dirty="0"/>
              <a:t>Monthly Fire &amp; Housekeeping Inspection Checklist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93097246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38200" y="2933591"/>
            <a:ext cx="2222500" cy="1384995"/>
          </a:xfrm>
          <a:prstGeom prst="rect">
            <a:avLst/>
          </a:prstGeom>
          <a:noFill/>
        </p:spPr>
        <p:txBody>
          <a:bodyPr wrap="square" rtlCol="0">
            <a:spAutoFit/>
          </a:bodyPr>
          <a:lstStyle/>
          <a:p>
            <a:pPr algn="ctr"/>
            <a:r>
              <a:rPr lang="en-US" sz="2800" dirty="0"/>
              <a:t>Annual Fire Management Plan Review</a:t>
            </a:r>
          </a:p>
        </p:txBody>
      </p:sp>
      <p:pic>
        <p:nvPicPr>
          <p:cNvPr id="5" name="Content Placeholder 4" title="Inspection checklists for fire prevention"/>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3649296" y="1652666"/>
            <a:ext cx="3622115" cy="4860906"/>
          </a:xfrm>
        </p:spPr>
      </p:pic>
      <p:pic>
        <p:nvPicPr>
          <p:cNvPr id="6" name="Content Placeholder 5" title="Inspection checklists for fire prevention"/>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7566355" y="1652666"/>
            <a:ext cx="3492501" cy="4860907"/>
          </a:xfrm>
        </p:spPr>
      </p:pic>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418390338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OSHA Resources</a:t>
            </a:r>
          </a:p>
        </p:txBody>
      </p:sp>
      <p:sp>
        <p:nvSpPr>
          <p:cNvPr id="3" name="Content Placeholder 2"/>
          <p:cNvSpPr>
            <a:spLocks noGrp="1"/>
          </p:cNvSpPr>
          <p:nvPr>
            <p:ph idx="1"/>
          </p:nvPr>
        </p:nvSpPr>
        <p:spPr/>
        <p:txBody>
          <a:bodyPr>
            <a:normAutofit fontScale="92500" lnSpcReduction="10000"/>
          </a:bodyPr>
          <a:lstStyle/>
          <a:p>
            <a:r>
              <a:rPr lang="en-US" b="1" u="sng" dirty="0"/>
              <a:t>Training Requirements in OSHA Standards </a:t>
            </a:r>
            <a:r>
              <a:rPr lang="en-US" dirty="0"/>
              <a:t>- </a:t>
            </a:r>
            <a:r>
              <a:rPr lang="en-US" dirty="0">
                <a:hlinkClick r:id="rId2"/>
              </a:rPr>
              <a:t>https://docs.google.com/viewer?url=https%3A%2F%2Fwww.osha.gov%2Fsites%2Fdefault%2Ffiles%2Fpublications%2Fosha2254.pdf</a:t>
            </a:r>
            <a:r>
              <a:rPr lang="en-US" dirty="0"/>
              <a:t> </a:t>
            </a:r>
          </a:p>
          <a:p>
            <a:r>
              <a:rPr lang="en-US" b="1" u="sng" dirty="0"/>
              <a:t>Recommended Practices for Safety and Health Programs </a:t>
            </a:r>
            <a:r>
              <a:rPr lang="en-US" dirty="0"/>
              <a:t>- </a:t>
            </a:r>
            <a:r>
              <a:rPr lang="en-US" dirty="0">
                <a:hlinkClick r:id="rId3"/>
              </a:rPr>
              <a:t>https://docs.google.com/viewer?url=https%3A%2F%2Fwww.osha.gov%2Fsites%2Fdefault%2Ffiles%2Fpublications%2FOSHA3885.pdf</a:t>
            </a:r>
            <a:r>
              <a:rPr lang="en-US" dirty="0"/>
              <a:t> </a:t>
            </a:r>
          </a:p>
          <a:p>
            <a:r>
              <a:rPr lang="en-US" b="1" u="sng" dirty="0"/>
              <a:t>Resource for Development and Delivery of Training to Workers </a:t>
            </a:r>
            <a:r>
              <a:rPr lang="en-US" dirty="0"/>
              <a:t>- </a:t>
            </a:r>
            <a:r>
              <a:rPr lang="en-US" dirty="0">
                <a:hlinkClick r:id="rId4"/>
              </a:rPr>
              <a:t>https://docs.google.com/viewer?url=https%3A%2F%2Fwww.osha.gov%2Fsites%2Fdefault%2Ffiles%2Fpublications%2Fosha3824.pdf</a:t>
            </a:r>
            <a:r>
              <a:rPr lang="en-US" dirty="0"/>
              <a:t> </a:t>
            </a:r>
          </a:p>
          <a:p>
            <a:r>
              <a:rPr lang="en-US" b="1" u="sng" dirty="0"/>
              <a:t>OSHA At-a-Glance </a:t>
            </a:r>
            <a:r>
              <a:rPr lang="en-US" dirty="0"/>
              <a:t>- </a:t>
            </a:r>
            <a:r>
              <a:rPr lang="en-US" dirty="0">
                <a:hlinkClick r:id="rId5"/>
              </a:rPr>
              <a:t>https://docs.google.com/viewer?url=https%3A%2F%2Fwww.osha.gov%2Fsites%2Fdefault%2Ffiles%2Fpublications%2F3439at-a-glance.pdf</a:t>
            </a:r>
            <a:r>
              <a:rPr lang="en-US" dirty="0"/>
              <a:t> </a:t>
            </a:r>
          </a:p>
        </p:txBody>
      </p:sp>
    </p:spTree>
    <p:extLst>
      <p:ext uri="{BB962C8B-B14F-4D97-AF65-F5344CB8AC3E}">
        <p14:creationId xmlns:p14="http://schemas.microsoft.com/office/powerpoint/2010/main" val="166740615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b="1" u="sng" dirty="0"/>
              <a:t>Emergency Exit Routes </a:t>
            </a:r>
            <a:r>
              <a:rPr lang="en-US" dirty="0"/>
              <a:t>- </a:t>
            </a:r>
            <a:r>
              <a:rPr lang="en-US" dirty="0">
                <a:hlinkClick r:id="rId3"/>
              </a:rPr>
              <a:t>https://docs.google.com/viewer?url=https%3A%2F%2Fwww.osha.gov%2Fsites%2Fdefault%2Ffiles%2Fpublications%2Femergency-exit-routes-factsheet.pdf</a:t>
            </a:r>
            <a:r>
              <a:rPr lang="en-US" dirty="0"/>
              <a:t> </a:t>
            </a:r>
          </a:p>
          <a:p>
            <a:r>
              <a:rPr lang="en-US" b="1" u="sng" dirty="0"/>
              <a:t>Planning and Responding to Workplace Emergencies </a:t>
            </a:r>
            <a:r>
              <a:rPr lang="en-US" dirty="0"/>
              <a:t>- </a:t>
            </a:r>
            <a:r>
              <a:rPr lang="en-US" dirty="0">
                <a:hlinkClick r:id="rId4"/>
              </a:rPr>
              <a:t>https://docs.google.com/viewer?url=https%3A%2F%2Fwww.osha.gov%2Fsites%2Fdefault%2Ffiles%2Fpublications%2Ffactsheet-workplaceevergencies.pdf</a:t>
            </a:r>
            <a:r>
              <a:rPr lang="en-US" dirty="0"/>
              <a:t> </a:t>
            </a:r>
          </a:p>
          <a:p>
            <a:r>
              <a:rPr lang="en-US" b="1" u="sng" dirty="0"/>
              <a:t>OSHA Fact Sheet on Fire Safety </a:t>
            </a:r>
            <a:r>
              <a:rPr lang="en-US" dirty="0"/>
              <a:t>- </a:t>
            </a:r>
            <a:r>
              <a:rPr lang="en-US" dirty="0">
                <a:hlinkClick r:id="rId5"/>
              </a:rPr>
              <a:t>https://www.osha.gov/sites/default/files/publications/OSHA3527.pdf</a:t>
            </a:r>
            <a:endParaRPr lang="en-US" dirty="0"/>
          </a:p>
          <a:p>
            <a:r>
              <a:rPr lang="en-US" b="1" u="sng" dirty="0"/>
              <a:t>Fire Service Features of Buildings and Fire Protection Systems </a:t>
            </a:r>
            <a:r>
              <a:rPr lang="en-US" dirty="0"/>
              <a:t>- </a:t>
            </a:r>
            <a:r>
              <a:rPr lang="en-US" dirty="0">
                <a:hlinkClick r:id="rId6"/>
              </a:rPr>
              <a:t>https://docs.google.com/viewer?url=https%3A%2F%2Fwww.osha.gov%2Fsites%2Fdefault%2Ffiles%2Fpublications%2FOSHA3256.pdf</a:t>
            </a:r>
            <a:r>
              <a:rPr lang="en-US" dirty="0"/>
              <a:t>  </a:t>
            </a:r>
          </a:p>
        </p:txBody>
      </p:sp>
      <p:sp>
        <p:nvSpPr>
          <p:cNvPr id="2" name="Title 1"/>
          <p:cNvSpPr>
            <a:spLocks noGrp="1"/>
          </p:cNvSpPr>
          <p:nvPr>
            <p:ph type="title"/>
          </p:nvPr>
        </p:nvSpPr>
        <p:spPr/>
        <p:txBody>
          <a:bodyPr/>
          <a:lstStyle/>
          <a:p>
            <a:r>
              <a:rPr lang="en-US" dirty="0"/>
              <a:t>OSHA Resources</a:t>
            </a:r>
          </a:p>
        </p:txBody>
      </p:sp>
    </p:spTree>
    <p:extLst>
      <p:ext uri="{BB962C8B-B14F-4D97-AF65-F5344CB8AC3E}">
        <p14:creationId xmlns:p14="http://schemas.microsoft.com/office/powerpoint/2010/main" val="1514952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4"/>
            <a:ext cx="9269451" cy="928724"/>
          </a:xfrm>
        </p:spPr>
        <p:txBody>
          <a:bodyPr>
            <a:normAutofit/>
          </a:bodyPr>
          <a:lstStyle/>
          <a:p>
            <a:pPr marL="0" indent="0" algn="ctr">
              <a:buNone/>
            </a:pPr>
            <a:r>
              <a:rPr lang="en-US" sz="3600" b="1" u="sng" dirty="0" smtClean="0"/>
              <a:t>Fire </a:t>
            </a:r>
            <a:r>
              <a:rPr lang="en-US" sz="3600" b="1" u="sng" dirty="0"/>
              <a:t>Issues in Scrap Recycling &amp; MRF Facilities</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168976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Issues include:</a:t>
            </a:r>
          </a:p>
        </p:txBody>
      </p:sp>
      <p:sp>
        <p:nvSpPr>
          <p:cNvPr id="6" name="Content Placeholder 5"/>
          <p:cNvSpPr>
            <a:spLocks noGrp="1"/>
          </p:cNvSpPr>
          <p:nvPr>
            <p:ph sz="half" idx="2"/>
          </p:nvPr>
        </p:nvSpPr>
        <p:spPr/>
        <p:txBody>
          <a:bodyPr>
            <a:normAutofit lnSpcReduction="10000"/>
          </a:bodyPr>
          <a:lstStyle/>
          <a:p>
            <a:r>
              <a:rPr lang="en-US" dirty="0"/>
              <a:t>Scrapped batteries </a:t>
            </a:r>
            <a:r>
              <a:rPr lang="en-US" sz="2000" dirty="0"/>
              <a:t>(thermal runaway)</a:t>
            </a:r>
            <a:endParaRPr lang="en-US" dirty="0"/>
          </a:p>
          <a:p>
            <a:r>
              <a:rPr lang="en-US" dirty="0"/>
              <a:t>Fluids in scrapped equipment </a:t>
            </a:r>
            <a:r>
              <a:rPr lang="en-US" sz="2000" dirty="0"/>
              <a:t>(gasoline, diesel, hydraulic oil, etc.)</a:t>
            </a:r>
          </a:p>
          <a:p>
            <a:r>
              <a:rPr lang="en-US" dirty="0"/>
              <a:t>Flammable/Combustible materials storage</a:t>
            </a:r>
          </a:p>
          <a:p>
            <a:r>
              <a:rPr lang="en-US" dirty="0"/>
              <a:t>Fire detection systems</a:t>
            </a:r>
          </a:p>
          <a:p>
            <a:r>
              <a:rPr lang="en-US" dirty="0"/>
              <a:t>General housekeeping</a:t>
            </a:r>
          </a:p>
          <a:p>
            <a:r>
              <a:rPr lang="en-US" dirty="0"/>
              <a:t>Electric circuit overloading</a:t>
            </a:r>
          </a:p>
        </p:txBody>
      </p:sp>
      <p:sp>
        <p:nvSpPr>
          <p:cNvPr id="7" name="Text Placeholder 6"/>
          <p:cNvSpPr>
            <a:spLocks noGrp="1"/>
          </p:cNvSpPr>
          <p:nvPr>
            <p:ph type="body" sz="quarter" idx="3"/>
          </p:nvPr>
        </p:nvSpPr>
        <p:spPr/>
        <p:txBody>
          <a:bodyPr/>
          <a:lstStyle/>
          <a:p>
            <a:r>
              <a:rPr lang="en-US" dirty="0"/>
              <a:t>Issues include:</a:t>
            </a:r>
          </a:p>
        </p:txBody>
      </p:sp>
      <p:sp>
        <p:nvSpPr>
          <p:cNvPr id="8" name="Content Placeholder 7"/>
          <p:cNvSpPr>
            <a:spLocks noGrp="1"/>
          </p:cNvSpPr>
          <p:nvPr>
            <p:ph sz="quarter" idx="4"/>
          </p:nvPr>
        </p:nvSpPr>
        <p:spPr/>
        <p:txBody>
          <a:bodyPr>
            <a:normAutofit lnSpcReduction="10000"/>
          </a:bodyPr>
          <a:lstStyle/>
          <a:p>
            <a:r>
              <a:rPr lang="en-US" dirty="0"/>
              <a:t>Fires starting on material transport vehicle</a:t>
            </a:r>
          </a:p>
          <a:p>
            <a:r>
              <a:rPr lang="en-US" dirty="0"/>
              <a:t>Fires starting within a pile of stored material</a:t>
            </a:r>
          </a:p>
          <a:p>
            <a:r>
              <a:rPr lang="en-US" dirty="0"/>
              <a:t>Fire starting while material is being processed</a:t>
            </a:r>
          </a:p>
          <a:p>
            <a:r>
              <a:rPr lang="en-US" dirty="0"/>
              <a:t>Fires starting while doing maintenance projects including hot work </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42036751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Issues include:</a:t>
            </a:r>
          </a:p>
        </p:txBody>
      </p:sp>
      <p:sp>
        <p:nvSpPr>
          <p:cNvPr id="6" name="Content Placeholder 5"/>
          <p:cNvSpPr>
            <a:spLocks noGrp="1"/>
          </p:cNvSpPr>
          <p:nvPr>
            <p:ph sz="half" idx="2"/>
          </p:nvPr>
        </p:nvSpPr>
        <p:spPr/>
        <p:txBody>
          <a:bodyPr>
            <a:normAutofit/>
          </a:bodyPr>
          <a:lstStyle/>
          <a:p>
            <a:r>
              <a:rPr lang="en-US" dirty="0"/>
              <a:t>Policies and Plans</a:t>
            </a:r>
          </a:p>
          <a:p>
            <a:pPr lvl="1"/>
            <a:r>
              <a:rPr lang="en-US" sz="2000" dirty="0"/>
              <a:t>Fire Prevention Plan (FPP)</a:t>
            </a:r>
          </a:p>
          <a:p>
            <a:pPr lvl="1"/>
            <a:r>
              <a:rPr lang="en-US" sz="2000" dirty="0"/>
              <a:t>Emergency Action Plan (EAP)</a:t>
            </a:r>
          </a:p>
          <a:p>
            <a:pPr lvl="1"/>
            <a:r>
              <a:rPr lang="en-US" sz="2000" dirty="0"/>
              <a:t>Hot Work Permit (HWP)</a:t>
            </a:r>
          </a:p>
          <a:p>
            <a:r>
              <a:rPr lang="en-US" dirty="0"/>
              <a:t>Fire Protection Systems</a:t>
            </a:r>
          </a:p>
          <a:p>
            <a:r>
              <a:rPr lang="en-US" dirty="0"/>
              <a:t>Housekeeping &amp; Storage</a:t>
            </a:r>
          </a:p>
        </p:txBody>
      </p:sp>
      <p:sp>
        <p:nvSpPr>
          <p:cNvPr id="7" name="Text Placeholder 6"/>
          <p:cNvSpPr>
            <a:spLocks noGrp="1"/>
          </p:cNvSpPr>
          <p:nvPr>
            <p:ph type="body" sz="quarter" idx="3"/>
          </p:nvPr>
        </p:nvSpPr>
        <p:spPr/>
        <p:txBody>
          <a:bodyPr/>
          <a:lstStyle/>
          <a:p>
            <a:r>
              <a:rPr lang="en-US" dirty="0"/>
              <a:t>Issues include:</a:t>
            </a:r>
          </a:p>
        </p:txBody>
      </p:sp>
      <p:sp>
        <p:nvSpPr>
          <p:cNvPr id="8" name="Content Placeholder 7"/>
          <p:cNvSpPr>
            <a:spLocks noGrp="1"/>
          </p:cNvSpPr>
          <p:nvPr>
            <p:ph sz="quarter" idx="4"/>
          </p:nvPr>
        </p:nvSpPr>
        <p:spPr/>
        <p:txBody>
          <a:bodyPr>
            <a:normAutofit/>
          </a:bodyPr>
          <a:lstStyle/>
          <a:p>
            <a:r>
              <a:rPr lang="en-US" dirty="0"/>
              <a:t>Ignition Source Control</a:t>
            </a:r>
          </a:p>
          <a:p>
            <a:r>
              <a:rPr lang="en-US" dirty="0"/>
              <a:t>Fuel Source Control</a:t>
            </a:r>
          </a:p>
          <a:p>
            <a:r>
              <a:rPr lang="en-US" dirty="0"/>
              <a:t>Exits &amp; Walkways</a:t>
            </a:r>
          </a:p>
          <a:p>
            <a:r>
              <a:rPr lang="en-US" dirty="0"/>
              <a:t>Training and Drills</a:t>
            </a:r>
          </a:p>
          <a:p>
            <a:r>
              <a:rPr lang="en-US" dirty="0"/>
              <a:t>Fire Department Response</a:t>
            </a:r>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642540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OSHA </a:t>
            </a:r>
            <a:r>
              <a:rPr lang="en-US" sz="3600" b="1" u="sng" dirty="0"/>
              <a:t>Regulations</a:t>
            </a:r>
          </a:p>
          <a:p>
            <a:pPr marL="0" indent="0" algn="ctr">
              <a:buNone/>
            </a:pPr>
            <a:r>
              <a:rPr lang="en-US" sz="3600" b="1" u="sng" dirty="0"/>
              <a:t>OSHA and YOUR Rights</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305122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p:txBody>
          <a:bodyPr>
            <a:normAutofit fontScale="85000" lnSpcReduction="20000"/>
          </a:bodyPr>
          <a:lstStyle/>
          <a:p>
            <a:r>
              <a:rPr lang="en-US" dirty="0"/>
              <a:t>This material was produced under grant number SH-99014-SH0 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endParaRPr lang="en-US" altLang="en-US" dirty="0"/>
          </a:p>
          <a:p>
            <a:r>
              <a:rPr lang="en-US" altLang="en-US" dirty="0"/>
              <a:t>This training is not intended to replace site or company specific training on the recognition and control of hazards in the workplace.</a:t>
            </a:r>
          </a:p>
          <a:p>
            <a:endParaRPr lang="en-US" altLang="en-US" dirty="0"/>
          </a:p>
          <a:p>
            <a:r>
              <a:rPr lang="en-US" altLang="en-US" dirty="0"/>
              <a:t>Photos shown in this presentation may depict situations that are not in compliance with applicable OSHA/safety requirements.</a:t>
            </a:r>
          </a:p>
          <a:p>
            <a:endParaRPr lang="en-US" altLang="en-US" dirty="0"/>
          </a:p>
          <a:p>
            <a:r>
              <a:rPr lang="en-US" altLang="en-US" dirty="0"/>
              <a:t>It is the responsibility of the employer and its employees to comply with all pertinent OSHA/safety rules and regulations in the jurisdiction in which they work.</a:t>
            </a:r>
          </a:p>
          <a:p>
            <a:endParaRPr lang="en-US" dirty="0"/>
          </a:p>
        </p:txBody>
      </p:sp>
      <p:sp>
        <p:nvSpPr>
          <p:cNvPr id="8" name="Title 1"/>
          <p:cNvSpPr>
            <a:spLocks noGrp="1"/>
          </p:cNvSpPr>
          <p:nvPr>
            <p:ph type="body" sz="quarter" idx="13"/>
          </p:nvPr>
        </p:nvSpPr>
        <p:spPr/>
        <p:txBody>
          <a:bodyPr/>
          <a:lstStyle/>
          <a:p>
            <a:r>
              <a:rPr lang="en-US" dirty="0"/>
              <a:t>Disclaimers</a:t>
            </a:r>
          </a:p>
          <a:p>
            <a:endParaRPr lang="en-US" dirty="0"/>
          </a:p>
        </p:txBody>
      </p:sp>
    </p:spTree>
    <p:extLst>
      <p:ext uri="{BB962C8B-B14F-4D97-AF65-F5344CB8AC3E}">
        <p14:creationId xmlns:p14="http://schemas.microsoft.com/office/powerpoint/2010/main" val="1257797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2660" y="5369551"/>
            <a:ext cx="2385906" cy="376604"/>
          </a:xfrm>
          <a:prstGeom prst="rect">
            <a:avLst/>
          </a:prstGeom>
          <a:noFill/>
        </p:spPr>
        <p:txBody>
          <a:bodyPr wrap="square" rtlCol="0">
            <a:spAutoFit/>
          </a:bodyPr>
          <a:lstStyle/>
          <a:p>
            <a:r>
              <a:rPr lang="en-US" dirty="0">
                <a:hlinkClick r:id="rId3"/>
              </a:rPr>
              <a:t>Whistleblower Link</a:t>
            </a:r>
            <a:endParaRPr lang="en-US" dirty="0"/>
          </a:p>
        </p:txBody>
      </p:sp>
      <p:sp>
        <p:nvSpPr>
          <p:cNvPr id="3" name="TextBox 2"/>
          <p:cNvSpPr txBox="1"/>
          <p:nvPr/>
        </p:nvSpPr>
        <p:spPr>
          <a:xfrm>
            <a:off x="2219092" y="1909798"/>
            <a:ext cx="7638585" cy="3046988"/>
          </a:xfrm>
          <a:prstGeom prst="rect">
            <a:avLst/>
          </a:prstGeom>
          <a:noFill/>
        </p:spPr>
        <p:txBody>
          <a:bodyPr wrap="square" rtlCol="0">
            <a:spAutoFit/>
          </a:bodyPr>
          <a:lstStyle/>
          <a:p>
            <a:pPr algn="ctr"/>
            <a:r>
              <a:rPr lang="en-US" sz="3200" dirty="0"/>
              <a:t>OSHA’s Whistleblower Protection Program enforces the whistleblower provisions of </a:t>
            </a:r>
            <a:r>
              <a:rPr lang="en-US" sz="3200" dirty="0">
                <a:hlinkClick r:id="rId4"/>
              </a:rPr>
              <a:t>more than 20 whistleblower statutes</a:t>
            </a:r>
            <a:r>
              <a:rPr lang="en-US" sz="3200" dirty="0"/>
              <a:t> protecting employees from retaliation for reporting violations of various workplace safety and health concerns.</a:t>
            </a:r>
          </a:p>
        </p:txBody>
      </p:sp>
      <p:sp>
        <p:nvSpPr>
          <p:cNvPr id="7" name="Title 6"/>
          <p:cNvSpPr txBox="1">
            <a:spLocks noGrp="1"/>
          </p:cNvSpPr>
          <p:nvPr>
            <p:ph type="body" sz="quarter" idx="13"/>
          </p:nvPr>
        </p:nvSpPr>
        <p:spPr>
          <a:xfrm>
            <a:off x="2796031" y="233365"/>
            <a:ext cx="6129338" cy="701731"/>
          </a:xfrm>
          <a:prstGeom prst="rect">
            <a:avLst/>
          </a:prstGeom>
          <a:noFill/>
        </p:spPr>
        <p:txBody>
          <a:bodyPr wrap="square" rtlCol="0">
            <a:spAutoFit/>
          </a:bodyPr>
          <a:lstStyle/>
          <a:p>
            <a:r>
              <a:rPr lang="en-US" sz="4400" dirty="0">
                <a:solidFill>
                  <a:prstClr val="black"/>
                </a:solidFill>
              </a:rPr>
              <a:t>OSHA and your rights</a:t>
            </a:r>
            <a:endParaRPr lang="en-US" dirty="0">
              <a:solidFill>
                <a:prstClr val="black"/>
              </a:solidFill>
            </a:endParaRPr>
          </a:p>
        </p:txBody>
      </p:sp>
    </p:spTree>
    <p:extLst>
      <p:ext uri="{BB962C8B-B14F-4D97-AF65-F5344CB8AC3E}">
        <p14:creationId xmlns:p14="http://schemas.microsoft.com/office/powerpoint/2010/main" val="1075512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83832" y="5640363"/>
            <a:ext cx="2304256" cy="369332"/>
          </a:xfrm>
          <a:prstGeom prst="rect">
            <a:avLst/>
          </a:prstGeom>
          <a:noFill/>
        </p:spPr>
        <p:txBody>
          <a:bodyPr wrap="square" rtlCol="0">
            <a:spAutoFit/>
          </a:bodyPr>
          <a:lstStyle/>
          <a:p>
            <a:r>
              <a:rPr lang="en-US" dirty="0"/>
              <a:t>You Have Protection</a:t>
            </a:r>
          </a:p>
        </p:txBody>
      </p:sp>
      <p:sp>
        <p:nvSpPr>
          <p:cNvPr id="9" name="Content Placeholder 8"/>
          <p:cNvSpPr>
            <a:spLocks noGrp="1"/>
          </p:cNvSpPr>
          <p:nvPr>
            <p:ph sz="half" idx="2"/>
          </p:nvPr>
        </p:nvSpPr>
        <p:spPr>
          <a:xfrm>
            <a:off x="6640551" y="1099829"/>
            <a:ext cx="5181600" cy="4909866"/>
          </a:xfrm>
        </p:spPr>
        <p:txBody>
          <a:bodyPr/>
          <a:lstStyle/>
          <a:p>
            <a:endParaRPr lang="en-US" dirty="0"/>
          </a:p>
          <a:p>
            <a:endParaRPr lang="en-US" dirty="0"/>
          </a:p>
          <a:p>
            <a:r>
              <a:rPr lang="en-US" sz="2400" dirty="0"/>
              <a:t>Denial of benefits</a:t>
            </a:r>
          </a:p>
          <a:p>
            <a:r>
              <a:rPr lang="en-US" sz="2400" dirty="0"/>
              <a:t>Failure to hire or rehire</a:t>
            </a:r>
          </a:p>
          <a:p>
            <a:r>
              <a:rPr lang="en-US" sz="2400" dirty="0"/>
              <a:t>Intimidation/harassment</a:t>
            </a:r>
          </a:p>
          <a:p>
            <a:r>
              <a:rPr lang="en-US" sz="2400" dirty="0"/>
              <a:t>Making threats</a:t>
            </a:r>
          </a:p>
          <a:p>
            <a:r>
              <a:rPr lang="en-US" sz="2400" dirty="0"/>
              <a:t>Reassignment affecting prospects for promotion</a:t>
            </a:r>
          </a:p>
          <a:p>
            <a:r>
              <a:rPr lang="en-US" sz="2400" dirty="0"/>
              <a:t>Reducing pay/hours</a:t>
            </a:r>
          </a:p>
        </p:txBody>
      </p:sp>
      <p:sp>
        <p:nvSpPr>
          <p:cNvPr id="8" name="Content Placeholder 7"/>
          <p:cNvSpPr>
            <a:spLocks noGrp="1"/>
          </p:cNvSpPr>
          <p:nvPr>
            <p:ph sz="half" idx="1"/>
          </p:nvPr>
        </p:nvSpPr>
        <p:spPr>
          <a:xfrm>
            <a:off x="748991" y="1238584"/>
            <a:ext cx="5181600" cy="4909866"/>
          </a:xfrm>
        </p:spPr>
        <p:txBody>
          <a:bodyPr/>
          <a:lstStyle/>
          <a:p>
            <a:endParaRPr lang="en-US" dirty="0"/>
          </a:p>
          <a:p>
            <a:endParaRPr lang="en-US" dirty="0"/>
          </a:p>
          <a:p>
            <a:r>
              <a:rPr lang="en-US" sz="2400" dirty="0"/>
              <a:t>Firing or laying off</a:t>
            </a:r>
          </a:p>
          <a:p>
            <a:r>
              <a:rPr lang="en-US" sz="2400" dirty="0"/>
              <a:t>Blacklisting</a:t>
            </a:r>
          </a:p>
          <a:p>
            <a:r>
              <a:rPr lang="en-US" sz="2400" dirty="0"/>
              <a:t>Demoting</a:t>
            </a:r>
          </a:p>
          <a:p>
            <a:r>
              <a:rPr lang="en-US" sz="2400" dirty="0"/>
              <a:t>Denying overtime or promotion</a:t>
            </a:r>
          </a:p>
          <a:p>
            <a:r>
              <a:rPr lang="en-US" sz="2400" dirty="0"/>
              <a:t>Disciplining </a:t>
            </a:r>
          </a:p>
        </p:txBody>
      </p:sp>
      <p:sp>
        <p:nvSpPr>
          <p:cNvPr id="11" name="TextBox 10"/>
          <p:cNvSpPr txBox="1"/>
          <p:nvPr/>
        </p:nvSpPr>
        <p:spPr>
          <a:xfrm>
            <a:off x="4583832" y="1238584"/>
            <a:ext cx="2304256" cy="369332"/>
          </a:xfrm>
          <a:prstGeom prst="rect">
            <a:avLst/>
          </a:prstGeom>
          <a:noFill/>
        </p:spPr>
        <p:txBody>
          <a:bodyPr wrap="square" rtlCol="0">
            <a:spAutoFit/>
          </a:bodyPr>
          <a:lstStyle/>
          <a:p>
            <a:r>
              <a:rPr lang="en-US" dirty="0"/>
              <a:t>In the event of:</a:t>
            </a:r>
          </a:p>
        </p:txBody>
      </p:sp>
      <p:sp>
        <p:nvSpPr>
          <p:cNvPr id="12" name="Title 3"/>
          <p:cNvSpPr>
            <a:spLocks noGrp="1"/>
          </p:cNvSpPr>
          <p:nvPr>
            <p:ph type="body" sz="quarter" idx="13"/>
          </p:nvPr>
        </p:nvSpPr>
        <p:spPr/>
        <p:txBody>
          <a:bodyPr>
            <a:normAutofit/>
          </a:bodyPr>
          <a:lstStyle/>
          <a:p>
            <a:r>
              <a:rPr lang="en-US" sz="4400" dirty="0">
                <a:solidFill>
                  <a:prstClr val="black"/>
                </a:solidFill>
              </a:rPr>
              <a:t>OSHA and your rights</a:t>
            </a:r>
            <a:endParaRPr lang="en-US" dirty="0"/>
          </a:p>
        </p:txBody>
      </p:sp>
    </p:spTree>
    <p:extLst>
      <p:ext uri="{BB962C8B-B14F-4D97-AF65-F5344CB8AC3E}">
        <p14:creationId xmlns:p14="http://schemas.microsoft.com/office/powerpoint/2010/main" val="278115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2644" y="1853751"/>
            <a:ext cx="7315200" cy="4031873"/>
          </a:xfrm>
          <a:prstGeom prst="rect">
            <a:avLst/>
          </a:prstGeom>
        </p:spPr>
        <p:txBody>
          <a:bodyPr>
            <a:spAutoFit/>
          </a:bodyPr>
          <a:lstStyle/>
          <a:p>
            <a:pPr algn="ctr">
              <a:spcBef>
                <a:spcPct val="20000"/>
              </a:spcBef>
              <a:buSzPct val="90000"/>
              <a:defRPr/>
            </a:pPr>
            <a:r>
              <a:rPr lang="en-US" altLang="en-US" sz="3200" kern="0" dirty="0">
                <a:solidFill>
                  <a:prstClr val="black"/>
                </a:solidFill>
                <a:cs typeface="Arial" panose="020B0604020202020204" pitchFamily="34" charset="0"/>
              </a:rPr>
              <a:t>With the Occupational Safety and Health Act of 1970, Congress created the Occupational Safety and Health Administration (OSHA) to assure safe and healthful working conditions for working men and women by setting and enforcing standards and by providing training, outreach, education and assistance.</a:t>
            </a:r>
          </a:p>
        </p:txBody>
      </p:sp>
      <p:sp>
        <p:nvSpPr>
          <p:cNvPr id="6" name="Title 5"/>
          <p:cNvSpPr>
            <a:spLocks noGrp="1"/>
          </p:cNvSpPr>
          <p:nvPr>
            <p:ph type="body" sz="quarter" idx="13"/>
          </p:nvPr>
        </p:nvSpPr>
        <p:spPr>
          <a:xfrm>
            <a:off x="2796032" y="306993"/>
            <a:ext cx="3111749" cy="590931"/>
          </a:xfrm>
          <a:prstGeom prst="rect">
            <a:avLst/>
          </a:prstGeom>
        </p:spPr>
        <p:txBody>
          <a:bodyPr wrap="none" anchor="ctr">
            <a:spAutoFit/>
          </a:bodyPr>
          <a:lstStyle/>
          <a:p>
            <a:pPr>
              <a:defRPr/>
            </a:pPr>
            <a:r>
              <a:rPr lang="en-US" altLang="en-US" sz="3600" kern="0" dirty="0">
                <a:solidFill>
                  <a:prstClr val="black"/>
                </a:solidFill>
                <a:cs typeface="Arial" panose="020B0604020202020204" pitchFamily="34" charset="0"/>
              </a:rPr>
              <a:t>OSHA’s Mission</a:t>
            </a:r>
            <a:endParaRPr lang="en-US" sz="1400" kern="0" dirty="0">
              <a:solidFill>
                <a:prstClr val="black"/>
              </a:solidFill>
              <a:cs typeface="Arial" panose="020B0604020202020204" pitchFamily="34" charset="0"/>
            </a:endParaRPr>
          </a:p>
        </p:txBody>
      </p:sp>
    </p:spTree>
    <p:extLst>
      <p:ext uri="{BB962C8B-B14F-4D97-AF65-F5344CB8AC3E}">
        <p14:creationId xmlns:p14="http://schemas.microsoft.com/office/powerpoint/2010/main" val="702091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2887" y="5375203"/>
            <a:ext cx="5976664" cy="369332"/>
          </a:xfrm>
          <a:prstGeom prst="rect">
            <a:avLst/>
          </a:prstGeom>
          <a:noFill/>
        </p:spPr>
        <p:txBody>
          <a:bodyPr wrap="square" rtlCol="0">
            <a:spAutoFit/>
          </a:bodyPr>
          <a:lstStyle/>
          <a:p>
            <a:r>
              <a:rPr lang="en-US" u="sng" dirty="0"/>
              <a:t>It is illegal for your employer to fire you for contacting OSHA</a:t>
            </a:r>
          </a:p>
        </p:txBody>
      </p:sp>
      <p:sp>
        <p:nvSpPr>
          <p:cNvPr id="6" name="TextBox 5"/>
          <p:cNvSpPr txBox="1"/>
          <p:nvPr/>
        </p:nvSpPr>
        <p:spPr>
          <a:xfrm>
            <a:off x="5991047" y="4078970"/>
            <a:ext cx="2592288" cy="923330"/>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In writing</a:t>
            </a:r>
          </a:p>
          <a:p>
            <a:pPr marL="285750" indent="-285750">
              <a:buFont typeface="Arial" panose="020B0604020202020204" pitchFamily="34" charset="0"/>
              <a:buChar char="•"/>
            </a:pPr>
            <a:r>
              <a:rPr lang="en-US" dirty="0"/>
              <a:t>In person</a:t>
            </a:r>
          </a:p>
        </p:txBody>
      </p:sp>
      <p:sp>
        <p:nvSpPr>
          <p:cNvPr id="5" name="TextBox 4"/>
          <p:cNvSpPr txBox="1"/>
          <p:nvPr/>
        </p:nvSpPr>
        <p:spPr>
          <a:xfrm>
            <a:off x="3616121" y="4078971"/>
            <a:ext cx="2592288" cy="1200329"/>
          </a:xfrm>
          <a:prstGeom prst="rect">
            <a:avLst/>
          </a:prstGeom>
          <a:noFill/>
        </p:spPr>
        <p:txBody>
          <a:bodyPr wrap="square" rtlCol="0">
            <a:spAutoFit/>
          </a:bodyPr>
          <a:lstStyle/>
          <a:p>
            <a:r>
              <a:rPr lang="en-US" dirty="0"/>
              <a:t>How to file a complaint:</a:t>
            </a:r>
          </a:p>
          <a:p>
            <a:pPr marL="285750" indent="-285750">
              <a:buFont typeface="Arial" panose="020B0604020202020204" pitchFamily="34" charset="0"/>
              <a:buChar char="•"/>
            </a:pPr>
            <a:r>
              <a:rPr lang="en-US" dirty="0"/>
              <a:t>By phone</a:t>
            </a:r>
          </a:p>
          <a:p>
            <a:pPr marL="285750" indent="-285750">
              <a:buFont typeface="Arial" panose="020B0604020202020204" pitchFamily="34" charset="0"/>
              <a:buChar char="•"/>
            </a:pPr>
            <a:r>
              <a:rPr lang="en-US" dirty="0"/>
              <a:t>By fax</a:t>
            </a:r>
          </a:p>
          <a:p>
            <a:pPr marL="285750" indent="-285750">
              <a:buFont typeface="Arial" panose="020B0604020202020204" pitchFamily="34" charset="0"/>
              <a:buChar char="•"/>
            </a:pPr>
            <a:r>
              <a:rPr lang="en-US" dirty="0"/>
              <a:t>Online</a:t>
            </a:r>
          </a:p>
        </p:txBody>
      </p:sp>
      <p:sp>
        <p:nvSpPr>
          <p:cNvPr id="4" name="TextBox 3"/>
          <p:cNvSpPr txBox="1"/>
          <p:nvPr/>
        </p:nvSpPr>
        <p:spPr>
          <a:xfrm>
            <a:off x="2639616" y="1709672"/>
            <a:ext cx="6768752" cy="2585323"/>
          </a:xfrm>
          <a:prstGeom prst="rect">
            <a:avLst/>
          </a:prstGeom>
          <a:noFill/>
        </p:spPr>
        <p:txBody>
          <a:bodyPr wrap="square" rtlCol="0">
            <a:spAutoFit/>
          </a:bodyPr>
          <a:lstStyle/>
          <a:p>
            <a:r>
              <a:rPr lang="en-US" dirty="0"/>
              <a:t> </a:t>
            </a:r>
          </a:p>
          <a:p>
            <a:r>
              <a:rPr lang="en-US" b="1" dirty="0"/>
              <a:t>The complaint should be filed as soon as possible after noticing the hazard or lack of compliance because OSHA citations may only be issued for violations that currently exist or existed in the past 6 months.</a:t>
            </a:r>
          </a:p>
          <a:p>
            <a:endParaRPr lang="en-US" dirty="0"/>
          </a:p>
          <a:p>
            <a:r>
              <a:rPr lang="en-US" dirty="0"/>
              <a:t>Complaints from workers or their representatives are taken seriously by OSHA. </a:t>
            </a:r>
            <a:r>
              <a:rPr lang="en-US" b="1" dirty="0"/>
              <a:t>OSHA will keep your information confidential.</a:t>
            </a:r>
            <a:endParaRPr lang="en-US" dirty="0"/>
          </a:p>
          <a:p>
            <a:endParaRPr lang="en-US" dirty="0"/>
          </a:p>
        </p:txBody>
      </p:sp>
      <p:sp>
        <p:nvSpPr>
          <p:cNvPr id="9" name="Title 8"/>
          <p:cNvSpPr>
            <a:spLocks noGrp="1"/>
          </p:cNvSpPr>
          <p:nvPr>
            <p:ph type="body" sz="quarter" idx="13"/>
          </p:nvPr>
        </p:nvSpPr>
        <p:spPr>
          <a:xfrm>
            <a:off x="2796031" y="306993"/>
            <a:ext cx="2310248" cy="590931"/>
          </a:xfrm>
          <a:prstGeom prst="rect">
            <a:avLst/>
          </a:prstGeom>
        </p:spPr>
        <p:txBody>
          <a:bodyPr wrap="none" anchor="ctr">
            <a:spAutoFit/>
          </a:bodyPr>
          <a:lstStyle/>
          <a:p>
            <a:pPr>
              <a:defRPr/>
            </a:pPr>
            <a:r>
              <a:rPr lang="en-US" altLang="en-US" sz="3600" kern="0" dirty="0">
                <a:solidFill>
                  <a:prstClr val="black"/>
                </a:solidFill>
                <a:cs typeface="Arial" panose="020B0604020202020204" pitchFamily="34" charset="0"/>
              </a:rPr>
              <a:t>Your Rights</a:t>
            </a:r>
            <a:endParaRPr lang="en-US" sz="1400" kern="0" dirty="0">
              <a:solidFill>
                <a:prstClr val="black"/>
              </a:solidFill>
              <a:cs typeface="Arial" panose="020B0604020202020204" pitchFamily="34" charset="0"/>
            </a:endParaRPr>
          </a:p>
        </p:txBody>
      </p:sp>
    </p:spTree>
    <p:extLst>
      <p:ext uri="{BB962C8B-B14F-4D97-AF65-F5344CB8AC3E}">
        <p14:creationId xmlns:p14="http://schemas.microsoft.com/office/powerpoint/2010/main" val="3270124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Content Placeholder 3" descr="a picture of the code of federal regualtion manaual" title="OSHA Code of Federal Regulation Manual"/>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39788" y="1010254"/>
            <a:ext cx="3942296" cy="5286956"/>
          </a:xfrm>
        </p:spPr>
      </p:pic>
      <p:sp>
        <p:nvSpPr>
          <p:cNvPr id="80899" name="TextBox 4"/>
          <p:cNvSpPr txBox="1">
            <a:spLocks noChangeArrowheads="1"/>
          </p:cNvSpPr>
          <p:nvPr/>
        </p:nvSpPr>
        <p:spPr bwMode="auto">
          <a:xfrm>
            <a:off x="1318311" y="4183447"/>
            <a:ext cx="3580190" cy="64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spAutoFit/>
          </a:bodyPr>
          <a:lstStyle>
            <a:lvl1pPr defTabSz="965200">
              <a:defRPr sz="2400">
                <a:solidFill>
                  <a:schemeClr val="tx1"/>
                </a:solidFill>
                <a:latin typeface="Times New Roman" pitchFamily="18" charset="0"/>
              </a:defRPr>
            </a:lvl1pPr>
            <a:lvl2pPr marL="742950" indent="-285750" defTabSz="965200">
              <a:defRPr sz="2400">
                <a:solidFill>
                  <a:schemeClr val="tx1"/>
                </a:solidFill>
                <a:latin typeface="Times New Roman" pitchFamily="18" charset="0"/>
              </a:defRPr>
            </a:lvl2pPr>
            <a:lvl3pPr marL="1143000" indent="-228600" defTabSz="965200">
              <a:defRPr sz="2400">
                <a:solidFill>
                  <a:schemeClr val="tx1"/>
                </a:solidFill>
                <a:latin typeface="Times New Roman" pitchFamily="18" charset="0"/>
              </a:defRPr>
            </a:lvl3pPr>
            <a:lvl4pPr marL="1600200" indent="-228600" defTabSz="965200">
              <a:defRPr sz="2400">
                <a:solidFill>
                  <a:schemeClr val="tx1"/>
                </a:solidFill>
                <a:latin typeface="Times New Roman" pitchFamily="18" charset="0"/>
              </a:defRPr>
            </a:lvl4pPr>
            <a:lvl5pPr marL="2057400" indent="-228600" defTabSz="96520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solidFill>
                  <a:srgbClr val="000000"/>
                </a:solidFill>
                <a:latin typeface="Calibri" pitchFamily="34" charset="0"/>
                <a:hlinkClick r:id="rId4"/>
              </a:rPr>
              <a:t>OSHA Website</a:t>
            </a:r>
            <a:endParaRPr lang="en-US" altLang="en-US" sz="1800" dirty="0">
              <a:solidFill>
                <a:srgbClr val="000000"/>
              </a:solidFill>
              <a:latin typeface="Calibri" pitchFamily="34" charset="0"/>
            </a:endParaRPr>
          </a:p>
          <a:p>
            <a:pPr algn="ctr"/>
            <a:endParaRPr lang="en-US" altLang="en-US" sz="1800" dirty="0">
              <a:solidFill>
                <a:srgbClr val="000000"/>
              </a:solidFill>
              <a:latin typeface="Calibri" pitchFamily="34" charset="0"/>
            </a:endParaRPr>
          </a:p>
        </p:txBody>
      </p:sp>
      <p:sp>
        <p:nvSpPr>
          <p:cNvPr id="80900" name="TextBox 5"/>
          <p:cNvSpPr txBox="1">
            <a:spLocks noChangeArrowheads="1"/>
          </p:cNvSpPr>
          <p:nvPr/>
        </p:nvSpPr>
        <p:spPr bwMode="auto">
          <a:xfrm>
            <a:off x="1318311" y="1714501"/>
            <a:ext cx="3580190" cy="224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spAutoFit/>
          </a:bodyPr>
          <a:lstStyle>
            <a:lvl1pPr defTabSz="965200">
              <a:defRPr sz="2400">
                <a:solidFill>
                  <a:schemeClr val="tx1"/>
                </a:solidFill>
                <a:latin typeface="Times New Roman" pitchFamily="18" charset="0"/>
              </a:defRPr>
            </a:lvl1pPr>
            <a:lvl2pPr marL="742950" indent="-285750" defTabSz="965200">
              <a:defRPr sz="2400">
                <a:solidFill>
                  <a:schemeClr val="tx1"/>
                </a:solidFill>
                <a:latin typeface="Times New Roman" pitchFamily="18" charset="0"/>
              </a:defRPr>
            </a:lvl2pPr>
            <a:lvl3pPr marL="1143000" indent="-228600" defTabSz="965200">
              <a:defRPr sz="2400">
                <a:solidFill>
                  <a:schemeClr val="tx1"/>
                </a:solidFill>
                <a:latin typeface="Times New Roman" pitchFamily="18" charset="0"/>
              </a:defRPr>
            </a:lvl3pPr>
            <a:lvl4pPr marL="1600200" indent="-228600" defTabSz="965200">
              <a:defRPr sz="2400">
                <a:solidFill>
                  <a:schemeClr val="tx1"/>
                </a:solidFill>
                <a:latin typeface="Times New Roman" pitchFamily="18" charset="0"/>
              </a:defRPr>
            </a:lvl4pPr>
            <a:lvl5pPr marL="2057400" indent="-228600" defTabSz="96520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4000" dirty="0">
                <a:solidFill>
                  <a:srgbClr val="000000"/>
                </a:solidFill>
                <a:latin typeface="Calibri" pitchFamily="34" charset="0"/>
              </a:rPr>
              <a:t>OSHA Code of Federal Regulations</a:t>
            </a:r>
          </a:p>
          <a:p>
            <a:pPr algn="ctr"/>
            <a:r>
              <a:rPr lang="en-US" altLang="en-US" sz="1600" dirty="0">
                <a:solidFill>
                  <a:srgbClr val="000000"/>
                </a:solidFill>
                <a:latin typeface="Calibri" pitchFamily="34" charset="0"/>
              </a:rPr>
              <a:t>General Industry</a:t>
            </a:r>
            <a:endParaRPr lang="en-US" altLang="en-US" sz="900" dirty="0">
              <a:solidFill>
                <a:srgbClr val="000000"/>
              </a:solidFill>
              <a:latin typeface="Calibri" pitchFamily="34" charset="0"/>
            </a:endParaRPr>
          </a:p>
        </p:txBody>
      </p:sp>
      <p:sp>
        <p:nvSpPr>
          <p:cNvPr id="2" name="Title 1" title="1910 Code of Federal Regulations"/>
          <p:cNvSpPr txBox="1"/>
          <p:nvPr/>
        </p:nvSpPr>
        <p:spPr>
          <a:xfrm>
            <a:off x="2008414" y="191254"/>
            <a:ext cx="7413172" cy="707886"/>
          </a:xfrm>
          <a:prstGeom prst="rect">
            <a:avLst/>
          </a:prstGeom>
          <a:noFill/>
        </p:spPr>
        <p:txBody>
          <a:bodyPr wrap="square" rtlCol="0">
            <a:spAutoFit/>
          </a:bodyPr>
          <a:lstStyle/>
          <a:p>
            <a:r>
              <a:rPr lang="en-US" sz="4000" dirty="0" smtClean="0"/>
              <a:t>1910 Code of Federal Regulations</a:t>
            </a:r>
            <a:endParaRPr lang="en-US" sz="4000" dirty="0"/>
          </a:p>
        </p:txBody>
      </p:sp>
    </p:spTree>
    <p:extLst>
      <p:ext uri="{BB962C8B-B14F-4D97-AF65-F5344CB8AC3E}">
        <p14:creationId xmlns:p14="http://schemas.microsoft.com/office/powerpoint/2010/main" val="4241880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Fire </a:t>
            </a:r>
            <a:r>
              <a:rPr lang="en-US" sz="3600" b="1" u="sng" dirty="0"/>
              <a:t>Safety &amp; Prevention</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4064481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600" b="1" dirty="0"/>
              <a:t>Issues related to fire safety and prevention</a:t>
            </a:r>
          </a:p>
          <a:p>
            <a:pPr lvl="1"/>
            <a:r>
              <a:rPr lang="en-US" sz="3200" dirty="0"/>
              <a:t>Exit Routes and Emergency Planning (Subpart E)</a:t>
            </a:r>
          </a:p>
          <a:p>
            <a:pPr lvl="2"/>
            <a:r>
              <a:rPr lang="en-US" sz="2800" dirty="0"/>
              <a:t>Exit routes</a:t>
            </a:r>
          </a:p>
          <a:p>
            <a:pPr lvl="2"/>
            <a:r>
              <a:rPr lang="en-US" sz="2800" dirty="0"/>
              <a:t>Emergency action plans</a:t>
            </a:r>
          </a:p>
          <a:p>
            <a:pPr lvl="2"/>
            <a:r>
              <a:rPr lang="en-US" sz="2800" dirty="0"/>
              <a:t>Fire prevention plans</a:t>
            </a:r>
          </a:p>
          <a:p>
            <a:pPr lvl="1"/>
            <a:r>
              <a:rPr lang="en-US" sz="3200" dirty="0"/>
              <a:t>Hazardous Materials (Subpart H)</a:t>
            </a:r>
          </a:p>
          <a:p>
            <a:pPr lvl="2"/>
            <a:r>
              <a:rPr lang="en-US" sz="2800" dirty="0"/>
              <a:t>Compressed gasses</a:t>
            </a:r>
          </a:p>
          <a:p>
            <a:pPr lvl="2"/>
            <a:r>
              <a:rPr lang="en-US" sz="2800" dirty="0"/>
              <a:t>Flammable liquids</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364449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600" b="1" dirty="0"/>
              <a:t>Issues related to fire safety and prevention</a:t>
            </a:r>
          </a:p>
          <a:p>
            <a:pPr lvl="1"/>
            <a:r>
              <a:rPr lang="en-US" sz="3600" b="1" dirty="0"/>
              <a:t>	</a:t>
            </a:r>
            <a:r>
              <a:rPr lang="en-US" sz="3200" dirty="0"/>
              <a:t>Fire Protection (Subpart L)</a:t>
            </a:r>
          </a:p>
          <a:p>
            <a:pPr lvl="2"/>
            <a:r>
              <a:rPr lang="en-US" sz="2800" dirty="0"/>
              <a:t>Fire brigades</a:t>
            </a:r>
          </a:p>
          <a:p>
            <a:pPr lvl="2"/>
            <a:r>
              <a:rPr lang="en-US" sz="2800" dirty="0"/>
              <a:t>Portable fire extinguishers</a:t>
            </a:r>
          </a:p>
          <a:p>
            <a:pPr lvl="2"/>
            <a:r>
              <a:rPr lang="en-US" sz="2800" dirty="0"/>
              <a:t>Fire suppression systems</a:t>
            </a:r>
          </a:p>
          <a:p>
            <a:pPr lvl="2"/>
            <a:r>
              <a:rPr lang="en-US" sz="2800" dirty="0"/>
              <a:t>Alarm systems</a:t>
            </a:r>
            <a:endParaRPr lang="en-US" sz="3600" dirty="0"/>
          </a:p>
          <a:p>
            <a:pPr lvl="1"/>
            <a:r>
              <a:rPr lang="en-US" sz="3200" dirty="0"/>
              <a:t>Welding, Cutting and Brazing (Subpart Q)</a:t>
            </a:r>
          </a:p>
          <a:p>
            <a:pPr lvl="2"/>
            <a:r>
              <a:rPr lang="en-US" sz="2800" dirty="0"/>
              <a:t>Hot Work Safety </a:t>
            </a:r>
          </a:p>
          <a:p>
            <a:pPr lvl="2"/>
            <a:r>
              <a:rPr lang="en-US" sz="2800" dirty="0"/>
              <a:t>Torching Safety</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156855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600" b="1" dirty="0"/>
              <a:t>Issues related to fire safety and prevention</a:t>
            </a:r>
          </a:p>
          <a:p>
            <a:pPr lvl="1"/>
            <a:r>
              <a:rPr lang="en-US" sz="3600" b="1" dirty="0"/>
              <a:t>	</a:t>
            </a:r>
            <a:r>
              <a:rPr lang="en-US" sz="3200" dirty="0"/>
              <a:t>National Codes</a:t>
            </a:r>
          </a:p>
          <a:p>
            <a:pPr lvl="2"/>
            <a:r>
              <a:rPr lang="en-US" sz="2800" dirty="0"/>
              <a:t>OSHA</a:t>
            </a:r>
          </a:p>
          <a:p>
            <a:pPr lvl="2"/>
            <a:r>
              <a:rPr lang="en-US" sz="2800" dirty="0"/>
              <a:t>NFPA</a:t>
            </a:r>
          </a:p>
          <a:p>
            <a:pPr lvl="2"/>
            <a:r>
              <a:rPr lang="en-US" sz="2800" dirty="0" smtClean="0"/>
              <a:t>2021 International Fire Code (2021 IFC)</a:t>
            </a:r>
            <a:endParaRPr lang="en-US" sz="3600" dirty="0"/>
          </a:p>
          <a:p>
            <a:pPr lvl="1"/>
            <a:r>
              <a:rPr lang="en-US" sz="3200" dirty="0"/>
              <a:t> State &amp; Local </a:t>
            </a:r>
            <a:r>
              <a:rPr lang="en-US" sz="3200" dirty="0" smtClean="0"/>
              <a:t>Codes</a:t>
            </a:r>
          </a:p>
          <a:p>
            <a:pPr lvl="2"/>
            <a:r>
              <a:rPr lang="en-US" sz="2800" dirty="0" smtClean="0"/>
              <a:t>Almost always based on national standards</a:t>
            </a:r>
            <a:endParaRPr lang="en-US" sz="2800" dirty="0"/>
          </a:p>
          <a:p>
            <a:pPr lvl="2"/>
            <a:r>
              <a:rPr lang="en-US" sz="2800" dirty="0"/>
              <a:t>Establish a working relationship with your local fire department</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122504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Fire Prevention Planning</a:t>
            </a:r>
            <a:endParaRPr lang="en-US" sz="3600" b="1" u="sng" dirty="0"/>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021489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868914" y="1727936"/>
            <a:ext cx="9826704" cy="3631763"/>
          </a:xfrm>
          <a:prstGeom prst="rect">
            <a:avLst/>
          </a:prstGeom>
        </p:spPr>
        <p:txBody>
          <a:bodyPr wrap="square">
            <a:spAutoFit/>
          </a:bodyPr>
          <a:lstStyle/>
          <a:p>
            <a:pPr marL="0" indent="0">
              <a:buNone/>
            </a:pPr>
            <a:r>
              <a:rPr lang="en-US" sz="3200" b="1" u="sng" dirty="0"/>
              <a:t>In this class we will discuss and learn the following:</a:t>
            </a:r>
          </a:p>
          <a:p>
            <a:r>
              <a:rPr lang="en-US" dirty="0"/>
              <a:t>Emergency Procedures</a:t>
            </a:r>
          </a:p>
          <a:p>
            <a:r>
              <a:rPr lang="en-US" dirty="0"/>
              <a:t>Fire Extinguishers</a:t>
            </a:r>
          </a:p>
          <a:p>
            <a:r>
              <a:rPr lang="en-US" dirty="0"/>
              <a:t>Ignition Sources</a:t>
            </a:r>
          </a:p>
          <a:p>
            <a:r>
              <a:rPr lang="en-US" dirty="0"/>
              <a:t>Protection Systems</a:t>
            </a:r>
          </a:p>
          <a:p>
            <a:r>
              <a:rPr lang="en-US" dirty="0"/>
              <a:t>General Housekeeping, Storage, &amp; Miscellaneous </a:t>
            </a:r>
          </a:p>
          <a:p>
            <a:r>
              <a:rPr lang="en-US" dirty="0"/>
              <a:t>Additional resources for employers</a:t>
            </a:r>
          </a:p>
        </p:txBody>
      </p:sp>
      <p:sp>
        <p:nvSpPr>
          <p:cNvPr id="2" name="Title 1"/>
          <p:cNvSpPr>
            <a:spLocks noGrp="1"/>
          </p:cNvSpPr>
          <p:nvPr>
            <p:ph type="body" sz="quarter" idx="13"/>
          </p:nvPr>
        </p:nvSpPr>
        <p:spPr/>
        <p:txBody>
          <a:bodyPr/>
          <a:lstStyle/>
          <a:p>
            <a:r>
              <a:rPr lang="en-US" dirty="0"/>
              <a:t>Hazard Recognition: Fire Safety &amp; Prevention</a:t>
            </a:r>
          </a:p>
        </p:txBody>
      </p:sp>
    </p:spTree>
    <p:extLst>
      <p:ext uri="{BB962C8B-B14F-4D97-AF65-F5344CB8AC3E}">
        <p14:creationId xmlns:p14="http://schemas.microsoft.com/office/powerpoint/2010/main" val="50081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03036" y="1727932"/>
            <a:ext cx="8185928" cy="886478"/>
          </a:xfrm>
        </p:spPr>
        <p:txBody>
          <a:bodyPr>
            <a:noAutofit/>
          </a:bodyPr>
          <a:lstStyle/>
          <a:p>
            <a:pPr marL="0" indent="0" algn="ctr">
              <a:buNone/>
            </a:pPr>
            <a:r>
              <a:rPr lang="en-US" sz="3600" dirty="0"/>
              <a:t>The </a:t>
            </a:r>
            <a:r>
              <a:rPr lang="en-US" sz="3600" dirty="0" smtClean="0"/>
              <a:t>Fire Prevention </a:t>
            </a:r>
            <a:r>
              <a:rPr lang="en-US" sz="3600" dirty="0"/>
              <a:t>Plan </a:t>
            </a:r>
            <a:r>
              <a:rPr lang="en-US" sz="3600" dirty="0" smtClean="0"/>
              <a:t>must include:</a:t>
            </a:r>
            <a:endParaRPr lang="en-US" sz="3600" dirty="0"/>
          </a:p>
        </p:txBody>
      </p:sp>
      <p:sp>
        <p:nvSpPr>
          <p:cNvPr id="6" name="Content Placeholder 3"/>
          <p:cNvSpPr>
            <a:spLocks noGrp="1"/>
          </p:cNvSpPr>
          <p:nvPr>
            <p:ph sz="half" idx="2"/>
          </p:nvPr>
        </p:nvSpPr>
        <p:spPr>
          <a:xfrm>
            <a:off x="6879093" y="2614410"/>
            <a:ext cx="3849007" cy="886478"/>
          </a:xfrm>
        </p:spPr>
        <p:txBody>
          <a:bodyPr>
            <a:noAutofit/>
          </a:bodyPr>
          <a:lstStyle/>
          <a:p>
            <a:r>
              <a:rPr lang="en-US" sz="2400" dirty="0" smtClean="0"/>
              <a:t>Procedures to control accumulations of flammable and combustible waste materials</a:t>
            </a:r>
          </a:p>
          <a:p>
            <a:r>
              <a:rPr lang="en-US" sz="2400" dirty="0" smtClean="0"/>
              <a:t>Procedures for regular maintenance of safeguards installed on heat-producing equipment </a:t>
            </a:r>
            <a:endParaRPr lang="en-US" sz="2400" dirty="0"/>
          </a:p>
        </p:txBody>
      </p:sp>
      <p:sp>
        <p:nvSpPr>
          <p:cNvPr id="5" name="Content Placeholder 3"/>
          <p:cNvSpPr>
            <a:spLocks noGrp="1"/>
          </p:cNvSpPr>
          <p:nvPr>
            <p:ph sz="half" idx="2"/>
          </p:nvPr>
        </p:nvSpPr>
        <p:spPr>
          <a:xfrm>
            <a:off x="838200" y="2614410"/>
            <a:ext cx="3798194" cy="886478"/>
          </a:xfrm>
        </p:spPr>
        <p:txBody>
          <a:bodyPr>
            <a:noAutofit/>
          </a:bodyPr>
          <a:lstStyle/>
          <a:p>
            <a:r>
              <a:rPr lang="en-US" sz="2400" dirty="0" smtClean="0"/>
              <a:t>A list of all major fire hazards</a:t>
            </a:r>
          </a:p>
          <a:p>
            <a:r>
              <a:rPr lang="en-US" sz="2400" dirty="0" smtClean="0"/>
              <a:t>Proper handling and storage procedures for hazardous materials</a:t>
            </a:r>
          </a:p>
          <a:p>
            <a:r>
              <a:rPr lang="en-US" sz="2400" dirty="0" smtClean="0"/>
              <a:t>Potential ignition sources and their control and type of fire protection equipment necessary to control each major hazard</a:t>
            </a:r>
            <a:endParaRPr lang="en-US" sz="2400" dirty="0"/>
          </a:p>
        </p:txBody>
      </p:sp>
      <p:sp>
        <p:nvSpPr>
          <p:cNvPr id="2" name="Title 1"/>
          <p:cNvSpPr>
            <a:spLocks noGrp="1"/>
          </p:cNvSpPr>
          <p:nvPr>
            <p:ph type="title"/>
          </p:nvPr>
        </p:nvSpPr>
        <p:spPr/>
        <p:txBody>
          <a:bodyPr/>
          <a:lstStyle/>
          <a:p>
            <a:r>
              <a:rPr lang="en-US" dirty="0" smtClean="0"/>
              <a:t>Fire Prevention Plan </a:t>
            </a:r>
            <a:r>
              <a:rPr lang="en-US" dirty="0"/>
              <a:t>– Minimum Elements</a:t>
            </a:r>
          </a:p>
        </p:txBody>
      </p:sp>
    </p:spTree>
    <p:extLst>
      <p:ext uri="{BB962C8B-B14F-4D97-AF65-F5344CB8AC3E}">
        <p14:creationId xmlns:p14="http://schemas.microsoft.com/office/powerpoint/2010/main" val="178198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03036" y="1727932"/>
            <a:ext cx="8185928" cy="886478"/>
          </a:xfrm>
        </p:spPr>
        <p:txBody>
          <a:bodyPr>
            <a:noAutofit/>
          </a:bodyPr>
          <a:lstStyle/>
          <a:p>
            <a:pPr marL="0" indent="0" algn="ctr">
              <a:buNone/>
            </a:pPr>
            <a:r>
              <a:rPr lang="en-US" sz="3600" dirty="0"/>
              <a:t>The </a:t>
            </a:r>
            <a:r>
              <a:rPr lang="en-US" sz="3600" dirty="0" smtClean="0"/>
              <a:t>Fire Prevention </a:t>
            </a:r>
            <a:r>
              <a:rPr lang="en-US" sz="3600" dirty="0"/>
              <a:t>Plan </a:t>
            </a:r>
            <a:r>
              <a:rPr lang="en-US" sz="3600" dirty="0" smtClean="0"/>
              <a:t>must include:</a:t>
            </a:r>
            <a:endParaRPr lang="en-US" sz="3600" dirty="0"/>
          </a:p>
        </p:txBody>
      </p:sp>
      <p:sp>
        <p:nvSpPr>
          <p:cNvPr id="5" name="Content Placeholder 3"/>
          <p:cNvSpPr>
            <a:spLocks noGrp="1"/>
          </p:cNvSpPr>
          <p:nvPr>
            <p:ph sz="half" idx="2"/>
          </p:nvPr>
        </p:nvSpPr>
        <p:spPr>
          <a:xfrm>
            <a:off x="838200" y="2614410"/>
            <a:ext cx="3798194" cy="886478"/>
          </a:xfrm>
        </p:spPr>
        <p:txBody>
          <a:bodyPr>
            <a:noAutofit/>
          </a:bodyPr>
          <a:lstStyle/>
          <a:p>
            <a:r>
              <a:rPr lang="en-US" sz="2400" dirty="0" smtClean="0"/>
              <a:t>The name or job title of employees responsible for maintaining equipment to prevent or control sources of ignition or fires</a:t>
            </a:r>
            <a:endParaRPr lang="en-US" sz="2400" dirty="0"/>
          </a:p>
        </p:txBody>
      </p:sp>
      <p:sp>
        <p:nvSpPr>
          <p:cNvPr id="6" name="Content Placeholder 3"/>
          <p:cNvSpPr>
            <a:spLocks noGrp="1"/>
          </p:cNvSpPr>
          <p:nvPr>
            <p:ph sz="half" idx="2"/>
          </p:nvPr>
        </p:nvSpPr>
        <p:spPr>
          <a:xfrm>
            <a:off x="6879093" y="2614410"/>
            <a:ext cx="3849007" cy="886478"/>
          </a:xfrm>
        </p:spPr>
        <p:txBody>
          <a:bodyPr>
            <a:noAutofit/>
          </a:bodyPr>
          <a:lstStyle/>
          <a:p>
            <a:r>
              <a:rPr lang="en-US" sz="2400" dirty="0" smtClean="0"/>
              <a:t>The name or job title of employees responsible for the control of fuel source hazards</a:t>
            </a:r>
            <a:endParaRPr lang="en-US" sz="2400" dirty="0"/>
          </a:p>
        </p:txBody>
      </p:sp>
      <p:sp>
        <p:nvSpPr>
          <p:cNvPr id="7" name="Content Placeholder 3"/>
          <p:cNvSpPr>
            <a:spLocks noGrp="1"/>
          </p:cNvSpPr>
          <p:nvPr>
            <p:ph sz="half" idx="2"/>
          </p:nvPr>
        </p:nvSpPr>
        <p:spPr>
          <a:xfrm>
            <a:off x="2334739" y="4750157"/>
            <a:ext cx="7522521" cy="886478"/>
          </a:xfrm>
        </p:spPr>
        <p:txBody>
          <a:bodyPr>
            <a:noAutofit/>
          </a:bodyPr>
          <a:lstStyle/>
          <a:p>
            <a:pPr marL="0" indent="0" algn="ctr">
              <a:buNone/>
            </a:pPr>
            <a:r>
              <a:rPr lang="en-US" sz="2400" dirty="0" smtClean="0">
                <a:solidFill>
                  <a:srgbClr val="FF0000"/>
                </a:solidFill>
              </a:rPr>
              <a:t>The employer must inform employees upon initial assignment to a job of the fire hazards to which they are exposed. An employer must also review with each employee those parts of the fire prevention plan necessary for self-protection</a:t>
            </a:r>
            <a:endParaRPr lang="en-US" sz="2400" dirty="0">
              <a:solidFill>
                <a:srgbClr val="FF0000"/>
              </a:solidFill>
            </a:endParaRPr>
          </a:p>
        </p:txBody>
      </p:sp>
      <p:sp>
        <p:nvSpPr>
          <p:cNvPr id="2" name="Title 1"/>
          <p:cNvSpPr>
            <a:spLocks noGrp="1"/>
          </p:cNvSpPr>
          <p:nvPr>
            <p:ph type="title"/>
          </p:nvPr>
        </p:nvSpPr>
        <p:spPr/>
        <p:txBody>
          <a:bodyPr/>
          <a:lstStyle/>
          <a:p>
            <a:r>
              <a:rPr lang="en-US" dirty="0" smtClean="0"/>
              <a:t>Fire Prevention Plan </a:t>
            </a:r>
            <a:r>
              <a:rPr lang="en-US" dirty="0"/>
              <a:t>– Minimum Elements</a:t>
            </a:r>
          </a:p>
        </p:txBody>
      </p:sp>
    </p:spTree>
    <p:extLst>
      <p:ext uri="{BB962C8B-B14F-4D97-AF65-F5344CB8AC3E}">
        <p14:creationId xmlns:p14="http://schemas.microsoft.com/office/powerpoint/2010/main" val="18925078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Emergency </a:t>
            </a:r>
            <a:r>
              <a:rPr lang="en-US" sz="3600" b="1" u="sng" dirty="0"/>
              <a:t>Action Planning</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308830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Emergencies</a:t>
            </a:r>
          </a:p>
        </p:txBody>
      </p:sp>
      <p:sp>
        <p:nvSpPr>
          <p:cNvPr id="3" name="Content Placeholder 2"/>
          <p:cNvSpPr>
            <a:spLocks noGrp="1"/>
          </p:cNvSpPr>
          <p:nvPr>
            <p:ph sz="half" idx="1"/>
          </p:nvPr>
        </p:nvSpPr>
        <p:spPr/>
        <p:txBody>
          <a:bodyPr/>
          <a:lstStyle/>
          <a:p>
            <a:r>
              <a:rPr lang="en-US" dirty="0"/>
              <a:t>Fires</a:t>
            </a:r>
          </a:p>
          <a:p>
            <a:r>
              <a:rPr lang="en-US" dirty="0"/>
              <a:t>Toxic gas releases</a:t>
            </a:r>
          </a:p>
          <a:p>
            <a:r>
              <a:rPr lang="en-US" dirty="0"/>
              <a:t>Chemical spills</a:t>
            </a:r>
          </a:p>
          <a:p>
            <a:r>
              <a:rPr lang="en-US" dirty="0"/>
              <a:t>Radioactive issues</a:t>
            </a:r>
          </a:p>
          <a:p>
            <a:r>
              <a:rPr lang="en-US" dirty="0"/>
              <a:t>Explosions</a:t>
            </a:r>
          </a:p>
          <a:p>
            <a:r>
              <a:rPr lang="en-US" dirty="0"/>
              <a:t>Civil disturbances</a:t>
            </a:r>
          </a:p>
        </p:txBody>
      </p:sp>
      <p:sp>
        <p:nvSpPr>
          <p:cNvPr id="4" name="Content Placeholder 3"/>
          <p:cNvSpPr>
            <a:spLocks noGrp="1"/>
          </p:cNvSpPr>
          <p:nvPr>
            <p:ph sz="half" idx="2"/>
          </p:nvPr>
        </p:nvSpPr>
        <p:spPr/>
        <p:txBody>
          <a:bodyPr/>
          <a:lstStyle/>
          <a:p>
            <a:r>
              <a:rPr lang="en-US" dirty="0"/>
              <a:t>Workplace violence</a:t>
            </a:r>
          </a:p>
          <a:p>
            <a:r>
              <a:rPr lang="en-US" dirty="0"/>
              <a:t>Floods</a:t>
            </a:r>
          </a:p>
          <a:p>
            <a:r>
              <a:rPr lang="en-US" dirty="0"/>
              <a:t>Hurricanes</a:t>
            </a:r>
          </a:p>
          <a:p>
            <a:r>
              <a:rPr lang="en-US" dirty="0"/>
              <a:t>Tornadoes</a:t>
            </a:r>
          </a:p>
          <a:p>
            <a:r>
              <a:rPr lang="en-US" dirty="0"/>
              <a:t>Earthquakes</a:t>
            </a:r>
          </a:p>
          <a:p>
            <a:r>
              <a:rPr lang="en-US" dirty="0"/>
              <a:t>Wildfires </a:t>
            </a:r>
          </a:p>
        </p:txBody>
      </p:sp>
    </p:spTree>
    <p:extLst>
      <p:ext uri="{BB962C8B-B14F-4D97-AF65-F5344CB8AC3E}">
        <p14:creationId xmlns:p14="http://schemas.microsoft.com/office/powerpoint/2010/main" val="27349938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Action Plan – Minimum Elements</a:t>
            </a:r>
          </a:p>
        </p:txBody>
      </p:sp>
      <p:sp>
        <p:nvSpPr>
          <p:cNvPr id="4" name="Content Placeholder 3"/>
          <p:cNvSpPr>
            <a:spLocks noGrp="1"/>
          </p:cNvSpPr>
          <p:nvPr>
            <p:ph sz="half" idx="2"/>
          </p:nvPr>
        </p:nvSpPr>
        <p:spPr>
          <a:xfrm>
            <a:off x="3018692" y="2462029"/>
            <a:ext cx="6154615" cy="1704975"/>
          </a:xfrm>
        </p:spPr>
        <p:txBody>
          <a:bodyPr>
            <a:noAutofit/>
          </a:bodyPr>
          <a:lstStyle/>
          <a:p>
            <a:pPr marL="0" indent="0" algn="ctr">
              <a:buNone/>
            </a:pPr>
            <a:r>
              <a:rPr lang="en-US" sz="3600" dirty="0"/>
              <a:t>The Emergency Action Plan should address those emergencies that the employer “</a:t>
            </a:r>
            <a:r>
              <a:rPr lang="en-US" sz="3600" b="1" u="sng" dirty="0"/>
              <a:t>may reasonably expect</a:t>
            </a:r>
            <a:r>
              <a:rPr lang="en-US" sz="3600" dirty="0"/>
              <a:t>” in the workplace.</a:t>
            </a:r>
          </a:p>
        </p:txBody>
      </p:sp>
    </p:spTree>
    <p:extLst>
      <p:ext uri="{BB962C8B-B14F-4D97-AF65-F5344CB8AC3E}">
        <p14:creationId xmlns:p14="http://schemas.microsoft.com/office/powerpoint/2010/main" val="3353075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Procedures</a:t>
            </a:r>
          </a:p>
        </p:txBody>
      </p:sp>
      <p:sp>
        <p:nvSpPr>
          <p:cNvPr id="3" name="Content Placeholder 2"/>
          <p:cNvSpPr>
            <a:spLocks noGrp="1"/>
          </p:cNvSpPr>
          <p:nvPr>
            <p:ph idx="1"/>
          </p:nvPr>
        </p:nvSpPr>
        <p:spPr/>
        <p:txBody>
          <a:bodyPr>
            <a:normAutofit fontScale="77500" lnSpcReduction="20000"/>
          </a:bodyPr>
          <a:lstStyle/>
          <a:p>
            <a:pPr marL="0" indent="0">
              <a:buNone/>
            </a:pPr>
            <a:r>
              <a:rPr lang="en-US" sz="3300" dirty="0"/>
              <a:t>Development of an Emergency Action Plan</a:t>
            </a:r>
          </a:p>
          <a:p>
            <a:pPr marL="0" indent="0">
              <a:buNone/>
            </a:pPr>
            <a:endParaRPr lang="en-US" dirty="0"/>
          </a:p>
          <a:p>
            <a:r>
              <a:rPr lang="en-US" dirty="0"/>
              <a:t>Evaluate your facility for hazards and plan for ways that you will address the hazards</a:t>
            </a:r>
          </a:p>
          <a:p>
            <a:r>
              <a:rPr lang="en-US" dirty="0"/>
              <a:t>Emergency Action Plan must be SITE SPECIFIC with:</a:t>
            </a:r>
          </a:p>
          <a:p>
            <a:pPr lvl="1"/>
            <a:r>
              <a:rPr lang="en-US" dirty="0"/>
              <a:t>Emergency conditions evaluated,</a:t>
            </a:r>
          </a:p>
          <a:p>
            <a:pPr lvl="1"/>
            <a:r>
              <a:rPr lang="en-US" dirty="0"/>
              <a:t>Evacuation policies and procedures,</a:t>
            </a:r>
          </a:p>
          <a:p>
            <a:pPr lvl="1"/>
            <a:r>
              <a:rPr lang="en-US" dirty="0"/>
              <a:t>Emergency reporting mechanisms,</a:t>
            </a:r>
          </a:p>
          <a:p>
            <a:pPr lvl="1"/>
            <a:r>
              <a:rPr lang="en-US" dirty="0"/>
              <a:t>Alarm systems</a:t>
            </a:r>
          </a:p>
          <a:p>
            <a:r>
              <a:rPr lang="en-US" dirty="0"/>
              <a:t>Include employees in the Planning and Development process of EAP</a:t>
            </a:r>
          </a:p>
          <a:p>
            <a:pPr lvl="1"/>
            <a:r>
              <a:rPr lang="en-US" dirty="0"/>
              <a:t>They can offer suggestions on:</a:t>
            </a:r>
          </a:p>
          <a:p>
            <a:pPr lvl="2"/>
            <a:r>
              <a:rPr lang="en-US" dirty="0"/>
              <a:t>Potential hazards</a:t>
            </a:r>
          </a:p>
          <a:p>
            <a:pPr lvl="2"/>
            <a:r>
              <a:rPr lang="en-US" dirty="0"/>
              <a:t>Worst-case scenarios</a:t>
            </a:r>
          </a:p>
          <a:p>
            <a:pPr lvl="2"/>
            <a:r>
              <a:rPr lang="en-US" dirty="0"/>
              <a:t>Proper emergency responses</a:t>
            </a:r>
          </a:p>
          <a:p>
            <a:pPr lvl="1"/>
            <a:r>
              <a:rPr lang="en-US" dirty="0"/>
              <a:t>Review plan with employees during and after the development phase</a:t>
            </a:r>
          </a:p>
          <a:p>
            <a:endParaRPr lang="en-US" sz="1900" dirty="0">
              <a:solidFill>
                <a:srgbClr val="333333"/>
              </a:solidFill>
            </a:endParaRPr>
          </a:p>
          <a:p>
            <a:endParaRPr lang="en-US" sz="1800" dirty="0"/>
          </a:p>
        </p:txBody>
      </p:sp>
    </p:spTree>
    <p:extLst>
      <p:ext uri="{BB962C8B-B14F-4D97-AF65-F5344CB8AC3E}">
        <p14:creationId xmlns:p14="http://schemas.microsoft.com/office/powerpoint/2010/main" val="501225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8"/>
            <a:ext cx="10515600" cy="4351338"/>
          </a:xfrm>
        </p:spPr>
        <p:txBody>
          <a:bodyPr>
            <a:normAutofit/>
          </a:bodyPr>
          <a:lstStyle/>
          <a:p>
            <a:pPr marL="0" indent="0">
              <a:buNone/>
            </a:pPr>
            <a:r>
              <a:rPr lang="en-US" sz="3200" dirty="0"/>
              <a:t>Authority</a:t>
            </a:r>
          </a:p>
          <a:p>
            <a:pPr marL="0" indent="0">
              <a:buNone/>
            </a:pPr>
            <a:endParaRPr lang="en-US" dirty="0"/>
          </a:p>
          <a:p>
            <a:r>
              <a:rPr lang="en-US" dirty="0"/>
              <a:t>Choose a responsible individual to lead and coordinate your emergency plan and evacuation</a:t>
            </a:r>
          </a:p>
          <a:p>
            <a:r>
              <a:rPr lang="en-US" dirty="0"/>
              <a:t>Work with local emergency officials</a:t>
            </a:r>
          </a:p>
          <a:p>
            <a:r>
              <a:rPr lang="en-US" dirty="0"/>
              <a:t>Understand incident command and follow the authority structure during emergency</a:t>
            </a:r>
          </a:p>
        </p:txBody>
      </p:sp>
      <p:sp>
        <p:nvSpPr>
          <p:cNvPr id="2" name="Title 1"/>
          <p:cNvSpPr>
            <a:spLocks noGrp="1"/>
          </p:cNvSpPr>
          <p:nvPr>
            <p:ph type="title"/>
          </p:nvPr>
        </p:nvSpPr>
        <p:spPr/>
        <p:txBody>
          <a:bodyPr/>
          <a:lstStyle/>
          <a:p>
            <a:r>
              <a:rPr lang="en-US" dirty="0"/>
              <a:t>Emergency Procedures</a:t>
            </a:r>
          </a:p>
        </p:txBody>
      </p:sp>
    </p:spTree>
    <p:extLst>
      <p:ext uri="{BB962C8B-B14F-4D97-AF65-F5344CB8AC3E}">
        <p14:creationId xmlns:p14="http://schemas.microsoft.com/office/powerpoint/2010/main" val="27834287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7"/>
            <a:ext cx="10849708" cy="4733559"/>
          </a:xfrm>
        </p:spPr>
        <p:txBody>
          <a:bodyPr>
            <a:normAutofit/>
          </a:bodyPr>
          <a:lstStyle/>
          <a:p>
            <a:pPr marL="0" indent="0">
              <a:buNone/>
            </a:pPr>
            <a:r>
              <a:rPr lang="en-US" sz="3300" dirty="0"/>
              <a:t>Employee training and plan review</a:t>
            </a:r>
          </a:p>
          <a:p>
            <a:pPr marL="0" indent="0">
              <a:buNone/>
            </a:pPr>
            <a:endParaRPr lang="en-US" dirty="0"/>
          </a:p>
          <a:p>
            <a:r>
              <a:rPr lang="en-US" dirty="0"/>
              <a:t>Review plan with each employee</a:t>
            </a:r>
          </a:p>
          <a:p>
            <a:pPr lvl="1"/>
            <a:r>
              <a:rPr lang="en-US" dirty="0"/>
              <a:t>When initial plan is developed</a:t>
            </a:r>
          </a:p>
          <a:p>
            <a:pPr lvl="1"/>
            <a:r>
              <a:rPr lang="en-US" dirty="0"/>
              <a:t>When employee is initially assigned to the job</a:t>
            </a:r>
          </a:p>
          <a:p>
            <a:pPr lvl="1"/>
            <a:r>
              <a:rPr lang="en-US" dirty="0"/>
              <a:t>When employee’s actions or responsibilities under the plan change</a:t>
            </a:r>
          </a:p>
          <a:p>
            <a:pPr lvl="1"/>
            <a:r>
              <a:rPr lang="en-US" dirty="0"/>
              <a:t>Re-train and practice evacuation drills</a:t>
            </a:r>
          </a:p>
          <a:p>
            <a:pPr lvl="1"/>
            <a:endParaRPr lang="en-US" dirty="0"/>
          </a:p>
        </p:txBody>
      </p:sp>
      <p:sp>
        <p:nvSpPr>
          <p:cNvPr id="2" name="Title 1"/>
          <p:cNvSpPr>
            <a:spLocks noGrp="1"/>
          </p:cNvSpPr>
          <p:nvPr>
            <p:ph type="title"/>
          </p:nvPr>
        </p:nvSpPr>
        <p:spPr/>
        <p:txBody>
          <a:bodyPr/>
          <a:lstStyle/>
          <a:p>
            <a:r>
              <a:rPr lang="en-US" dirty="0"/>
              <a:t>Emergency Procedures</a:t>
            </a:r>
          </a:p>
        </p:txBody>
      </p:sp>
    </p:spTree>
    <p:extLst>
      <p:ext uri="{BB962C8B-B14F-4D97-AF65-F5344CB8AC3E}">
        <p14:creationId xmlns:p14="http://schemas.microsoft.com/office/powerpoint/2010/main" val="16084765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7"/>
            <a:ext cx="10849708" cy="4733559"/>
          </a:xfrm>
        </p:spPr>
        <p:txBody>
          <a:bodyPr>
            <a:normAutofit/>
          </a:bodyPr>
          <a:lstStyle/>
          <a:p>
            <a:pPr marL="0" indent="0">
              <a:buNone/>
            </a:pPr>
            <a:r>
              <a:rPr lang="en-US" sz="3300" dirty="0"/>
              <a:t>Employee training and plan review</a:t>
            </a:r>
          </a:p>
          <a:p>
            <a:pPr marL="457200" lvl="1" indent="0">
              <a:buNone/>
            </a:pPr>
            <a:endParaRPr lang="en-US" dirty="0"/>
          </a:p>
          <a:p>
            <a:r>
              <a:rPr lang="en-US" dirty="0"/>
              <a:t>Educate employees on:</a:t>
            </a:r>
          </a:p>
          <a:p>
            <a:pPr lvl="1"/>
            <a:r>
              <a:rPr lang="en-US" dirty="0"/>
              <a:t>Types of emergencies that may occur at the site</a:t>
            </a:r>
          </a:p>
          <a:p>
            <a:pPr lvl="1"/>
            <a:r>
              <a:rPr lang="en-US" dirty="0"/>
              <a:t>Processes and materials used onsite</a:t>
            </a:r>
          </a:p>
          <a:p>
            <a:pPr lvl="1"/>
            <a:r>
              <a:rPr lang="en-US" dirty="0"/>
              <a:t>Reporting procedures in event of emergency</a:t>
            </a:r>
          </a:p>
          <a:p>
            <a:pPr lvl="1"/>
            <a:r>
              <a:rPr lang="en-US" dirty="0"/>
              <a:t>Alarm systems, shutdown, and evacuation plans</a:t>
            </a:r>
          </a:p>
          <a:p>
            <a:pPr lvl="1"/>
            <a:r>
              <a:rPr lang="en-US" dirty="0"/>
              <a:t>Any special hazards onsite </a:t>
            </a:r>
            <a:r>
              <a:rPr lang="en-US" sz="1900" dirty="0"/>
              <a:t>(flammable materials, toxic chemicals, radioactive sources, water-reactive substances)</a:t>
            </a:r>
            <a:endParaRPr lang="en-US" dirty="0"/>
          </a:p>
        </p:txBody>
      </p:sp>
      <p:sp>
        <p:nvSpPr>
          <p:cNvPr id="2" name="Title 1"/>
          <p:cNvSpPr>
            <a:spLocks noGrp="1"/>
          </p:cNvSpPr>
          <p:nvPr>
            <p:ph type="title"/>
          </p:nvPr>
        </p:nvSpPr>
        <p:spPr/>
        <p:txBody>
          <a:bodyPr/>
          <a:lstStyle/>
          <a:p>
            <a:r>
              <a:rPr lang="en-US" dirty="0"/>
              <a:t>Emergency Procedures</a:t>
            </a:r>
          </a:p>
        </p:txBody>
      </p:sp>
    </p:spTree>
    <p:extLst>
      <p:ext uri="{BB962C8B-B14F-4D97-AF65-F5344CB8AC3E}">
        <p14:creationId xmlns:p14="http://schemas.microsoft.com/office/powerpoint/2010/main" val="32716443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90327"/>
            <a:ext cx="10515600" cy="4351338"/>
          </a:xfrm>
        </p:spPr>
        <p:txBody>
          <a:bodyPr>
            <a:normAutofit/>
          </a:bodyPr>
          <a:lstStyle/>
          <a:p>
            <a:pPr marL="0" indent="0">
              <a:buNone/>
            </a:pPr>
            <a:r>
              <a:rPr lang="en-US" dirty="0"/>
              <a:t>Employee training and plan </a:t>
            </a:r>
            <a:r>
              <a:rPr lang="en-US" dirty="0" smtClean="0"/>
              <a:t>review</a:t>
            </a:r>
          </a:p>
          <a:p>
            <a:pPr marL="0" indent="0">
              <a:buNone/>
            </a:pPr>
            <a:endParaRPr lang="en-US" dirty="0"/>
          </a:p>
          <a:p>
            <a:pPr marL="0" indent="0">
              <a:buNone/>
            </a:pPr>
            <a:r>
              <a:rPr lang="en-US" sz="2400" b="1" dirty="0"/>
              <a:t>Clearly communicate to your employees who will be in charge during an emergency to minimize confusion</a:t>
            </a:r>
            <a:r>
              <a:rPr lang="en-US" sz="2400" b="1" dirty="0" smtClean="0"/>
              <a:t>.</a:t>
            </a:r>
          </a:p>
          <a:p>
            <a:pPr marL="0" indent="0">
              <a:buNone/>
            </a:pPr>
            <a:endParaRPr lang="en-US" sz="2400" b="1" dirty="0"/>
          </a:p>
          <a:p>
            <a:pPr marL="0" indent="0">
              <a:buNone/>
            </a:pPr>
            <a:r>
              <a:rPr lang="en-US" sz="2400" dirty="0"/>
              <a:t>General training for your employees should also address the following:</a:t>
            </a:r>
          </a:p>
          <a:p>
            <a:pPr eaLnBrk="0" fontAlgn="base" hangingPunct="0">
              <a:lnSpc>
                <a:spcPct val="100000"/>
              </a:lnSpc>
              <a:spcBef>
                <a:spcPct val="0"/>
              </a:spcBef>
              <a:spcAft>
                <a:spcPct val="0"/>
              </a:spcAft>
            </a:pPr>
            <a:r>
              <a:rPr lang="en-US" sz="2000" dirty="0">
                <a:solidFill>
                  <a:srgbClr val="333333"/>
                </a:solidFill>
              </a:rPr>
              <a:t>Individual roles and responsibilities.</a:t>
            </a:r>
          </a:p>
          <a:p>
            <a:pPr eaLnBrk="0" fontAlgn="base" hangingPunct="0">
              <a:lnSpc>
                <a:spcPct val="100000"/>
              </a:lnSpc>
              <a:spcBef>
                <a:spcPct val="0"/>
              </a:spcBef>
              <a:spcAft>
                <a:spcPct val="0"/>
              </a:spcAft>
            </a:pPr>
            <a:r>
              <a:rPr lang="en-US" sz="2000" dirty="0">
                <a:solidFill>
                  <a:srgbClr val="333333"/>
                </a:solidFill>
              </a:rPr>
              <a:t>Threats, hazards, and protective actions.</a:t>
            </a:r>
          </a:p>
          <a:p>
            <a:pPr eaLnBrk="0" fontAlgn="base" hangingPunct="0">
              <a:lnSpc>
                <a:spcPct val="100000"/>
              </a:lnSpc>
              <a:spcBef>
                <a:spcPct val="0"/>
              </a:spcBef>
              <a:spcAft>
                <a:spcPct val="0"/>
              </a:spcAft>
            </a:pPr>
            <a:r>
              <a:rPr lang="en-US" sz="2000" dirty="0">
                <a:solidFill>
                  <a:srgbClr val="333333"/>
                </a:solidFill>
              </a:rPr>
              <a:t>Notification, warning, and communications procedures</a:t>
            </a:r>
            <a:r>
              <a:rPr lang="en-US" sz="2000" dirty="0" smtClean="0">
                <a:solidFill>
                  <a:srgbClr val="333333"/>
                </a:solidFill>
              </a:rPr>
              <a:t>.</a:t>
            </a:r>
          </a:p>
          <a:p>
            <a:pPr eaLnBrk="0" fontAlgn="base" hangingPunct="0">
              <a:lnSpc>
                <a:spcPct val="100000"/>
              </a:lnSpc>
              <a:spcBef>
                <a:spcPct val="0"/>
              </a:spcBef>
              <a:spcAft>
                <a:spcPct val="0"/>
              </a:spcAft>
            </a:pPr>
            <a:r>
              <a:rPr lang="en-US" sz="2000" dirty="0">
                <a:solidFill>
                  <a:srgbClr val="333333"/>
                </a:solidFill>
              </a:rPr>
              <a:t>Means for locating family members in an emergency.</a:t>
            </a:r>
          </a:p>
          <a:p>
            <a:pPr eaLnBrk="0" fontAlgn="base" hangingPunct="0">
              <a:lnSpc>
                <a:spcPct val="100000"/>
              </a:lnSpc>
              <a:spcBef>
                <a:spcPct val="0"/>
              </a:spcBef>
              <a:spcAft>
                <a:spcPct val="0"/>
              </a:spcAft>
            </a:pPr>
            <a:endParaRPr lang="en-US" sz="2000" dirty="0">
              <a:solidFill>
                <a:srgbClr val="333333"/>
              </a:solidFill>
            </a:endParaRPr>
          </a:p>
          <a:p>
            <a:pPr marL="0" indent="0">
              <a:buNone/>
            </a:pPr>
            <a:endParaRPr lang="en-US" sz="1800" dirty="0"/>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
        <p:nvSpPr>
          <p:cNvPr id="2" name="Title 1"/>
          <p:cNvSpPr>
            <a:spLocks noGrp="1"/>
          </p:cNvSpPr>
          <p:nvPr>
            <p:ph type="title"/>
          </p:nvPr>
        </p:nvSpPr>
        <p:spPr/>
        <p:txBody>
          <a:bodyPr/>
          <a:lstStyle/>
          <a:p>
            <a:r>
              <a:rPr lang="en-US" dirty="0"/>
              <a:t>Emergency Procedures</a:t>
            </a:r>
          </a:p>
        </p:txBody>
      </p:sp>
    </p:spTree>
    <p:extLst>
      <p:ext uri="{BB962C8B-B14F-4D97-AF65-F5344CB8AC3E}">
        <p14:creationId xmlns:p14="http://schemas.microsoft.com/office/powerpoint/2010/main" val="3579797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868914" y="1727936"/>
            <a:ext cx="9826704" cy="4223720"/>
          </a:xfrm>
          <a:prstGeom prst="rect">
            <a:avLst/>
          </a:prstGeom>
        </p:spPr>
        <p:txBody>
          <a:bodyPr wrap="square">
            <a:spAutoFit/>
          </a:bodyPr>
          <a:lstStyle/>
          <a:p>
            <a:pPr lvl="0"/>
            <a:r>
              <a:rPr lang="en-US" dirty="0"/>
              <a:t>Understanding the </a:t>
            </a:r>
            <a:r>
              <a:rPr lang="en-US" b="1" dirty="0"/>
              <a:t>types and</a:t>
            </a:r>
            <a:r>
              <a:rPr lang="en-US" dirty="0"/>
              <a:t> </a:t>
            </a:r>
            <a:r>
              <a:rPr lang="en-US" b="1" dirty="0"/>
              <a:t>stages of fire</a:t>
            </a:r>
          </a:p>
          <a:p>
            <a:pPr lvl="0"/>
            <a:r>
              <a:rPr lang="en-US" dirty="0"/>
              <a:t>Greater </a:t>
            </a:r>
            <a:r>
              <a:rPr lang="en-US" b="1" dirty="0"/>
              <a:t>awareness of fire hazards </a:t>
            </a:r>
            <a:r>
              <a:rPr lang="en-US" dirty="0"/>
              <a:t>in the workplace</a:t>
            </a:r>
          </a:p>
          <a:p>
            <a:pPr lvl="0"/>
            <a:r>
              <a:rPr lang="en-US" dirty="0"/>
              <a:t>Fire </a:t>
            </a:r>
            <a:r>
              <a:rPr lang="en-US" b="1" dirty="0"/>
              <a:t>prevention techniques </a:t>
            </a:r>
            <a:r>
              <a:rPr lang="en-US" dirty="0"/>
              <a:t>specific to scrap recycling and MRF facilities</a:t>
            </a:r>
          </a:p>
          <a:p>
            <a:pPr lvl="0"/>
            <a:r>
              <a:rPr lang="en-US" dirty="0"/>
              <a:t>Fire </a:t>
            </a:r>
            <a:r>
              <a:rPr lang="en-US" b="1" dirty="0"/>
              <a:t>management techniques </a:t>
            </a:r>
            <a:r>
              <a:rPr lang="en-US" dirty="0"/>
              <a:t>and emergency response</a:t>
            </a:r>
          </a:p>
          <a:p>
            <a:pPr lvl="0"/>
            <a:r>
              <a:rPr lang="en-US" dirty="0"/>
              <a:t>Ways to improve your </a:t>
            </a:r>
            <a:r>
              <a:rPr lang="en-US" b="1" dirty="0"/>
              <a:t>emergency response </a:t>
            </a:r>
            <a:r>
              <a:rPr lang="en-US" dirty="0"/>
              <a:t>to fires</a:t>
            </a:r>
          </a:p>
          <a:p>
            <a:pPr marL="285750" indent="-285750"/>
            <a:r>
              <a:rPr lang="en-US" dirty="0">
                <a:solidFill>
                  <a:prstClr val="black"/>
                </a:solidFill>
              </a:rPr>
              <a:t>To describe solutions to the various “real-world” hazard recognition scenarios presented to them in a group style project at the end of the class. </a:t>
            </a:r>
          </a:p>
        </p:txBody>
      </p:sp>
      <p:sp>
        <p:nvSpPr>
          <p:cNvPr id="6" name="Title 1"/>
          <p:cNvSpPr>
            <a:spLocks noGrp="1"/>
          </p:cNvSpPr>
          <p:nvPr>
            <p:ph type="body" sz="quarter" idx="13"/>
          </p:nvPr>
        </p:nvSpPr>
        <p:spPr/>
        <p:txBody>
          <a:bodyPr/>
          <a:lstStyle/>
          <a:p>
            <a:r>
              <a:rPr lang="en-US" sz="3600" dirty="0"/>
              <a:t>Learning </a:t>
            </a:r>
            <a:r>
              <a:rPr lang="en-US" sz="3600" dirty="0" smtClean="0"/>
              <a:t>Objectives</a:t>
            </a:r>
            <a:endParaRPr lang="en-US" sz="3600" dirty="0"/>
          </a:p>
        </p:txBody>
      </p:sp>
    </p:spTree>
    <p:extLst>
      <p:ext uri="{BB962C8B-B14F-4D97-AF65-F5344CB8AC3E}">
        <p14:creationId xmlns:p14="http://schemas.microsoft.com/office/powerpoint/2010/main" val="4009744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90327"/>
            <a:ext cx="10515600" cy="4351338"/>
          </a:xfrm>
        </p:spPr>
        <p:txBody>
          <a:bodyPr>
            <a:normAutofit/>
          </a:bodyPr>
          <a:lstStyle/>
          <a:p>
            <a:pPr marL="0" indent="0">
              <a:buNone/>
            </a:pPr>
            <a:r>
              <a:rPr lang="en-US" dirty="0" smtClean="0"/>
              <a:t>Employee training and plan review</a:t>
            </a:r>
          </a:p>
          <a:p>
            <a:pPr marL="0" indent="0">
              <a:buNone/>
            </a:pPr>
            <a:endParaRPr lang="en-US" dirty="0" smtClean="0"/>
          </a:p>
          <a:p>
            <a:pPr marL="0" indent="0">
              <a:buNone/>
            </a:pPr>
            <a:r>
              <a:rPr lang="en-US" sz="2400" b="1" dirty="0" smtClean="0"/>
              <a:t>Clearly communicate to your employees who will be in charge during an emergency to minimize confusion.</a:t>
            </a:r>
          </a:p>
          <a:p>
            <a:pPr marL="0" indent="0">
              <a:buNone/>
            </a:pPr>
            <a:endParaRPr lang="en-US" sz="2400" b="1" dirty="0" smtClean="0"/>
          </a:p>
          <a:p>
            <a:pPr marL="0" indent="0">
              <a:buNone/>
            </a:pPr>
            <a:r>
              <a:rPr lang="en-US" sz="2400" dirty="0" smtClean="0"/>
              <a:t>General training for your employees should also address the following:</a:t>
            </a:r>
          </a:p>
          <a:p>
            <a:pPr eaLnBrk="0" fontAlgn="base" hangingPunct="0">
              <a:lnSpc>
                <a:spcPct val="100000"/>
              </a:lnSpc>
              <a:spcBef>
                <a:spcPct val="0"/>
              </a:spcBef>
              <a:spcAft>
                <a:spcPct val="0"/>
              </a:spcAft>
            </a:pPr>
            <a:r>
              <a:rPr lang="en-US" sz="2000" dirty="0" smtClean="0">
                <a:solidFill>
                  <a:srgbClr val="333333"/>
                </a:solidFill>
              </a:rPr>
              <a:t>Emergency response procedures.</a:t>
            </a:r>
          </a:p>
          <a:p>
            <a:pPr eaLnBrk="0" fontAlgn="base" hangingPunct="0">
              <a:lnSpc>
                <a:spcPct val="100000"/>
              </a:lnSpc>
              <a:spcBef>
                <a:spcPct val="0"/>
              </a:spcBef>
              <a:spcAft>
                <a:spcPct val="0"/>
              </a:spcAft>
            </a:pPr>
            <a:r>
              <a:rPr lang="en-US" sz="2000" dirty="0" smtClean="0">
                <a:solidFill>
                  <a:srgbClr val="333333"/>
                </a:solidFill>
              </a:rPr>
              <a:t>Evacuation, shelter, and accountability procedures.</a:t>
            </a:r>
          </a:p>
          <a:p>
            <a:pPr eaLnBrk="0" fontAlgn="base" hangingPunct="0">
              <a:lnSpc>
                <a:spcPct val="100000"/>
              </a:lnSpc>
              <a:spcBef>
                <a:spcPct val="0"/>
              </a:spcBef>
              <a:spcAft>
                <a:spcPct val="0"/>
              </a:spcAft>
            </a:pPr>
            <a:r>
              <a:rPr lang="en-US" sz="2000" dirty="0" smtClean="0">
                <a:solidFill>
                  <a:srgbClr val="333333"/>
                </a:solidFill>
              </a:rPr>
              <a:t>Location and use of common emergency equipment.</a:t>
            </a:r>
          </a:p>
          <a:p>
            <a:pPr eaLnBrk="0" fontAlgn="base" hangingPunct="0">
              <a:lnSpc>
                <a:spcPct val="100000"/>
              </a:lnSpc>
              <a:spcBef>
                <a:spcPct val="0"/>
              </a:spcBef>
              <a:spcAft>
                <a:spcPct val="0"/>
              </a:spcAft>
            </a:pPr>
            <a:r>
              <a:rPr lang="en-US" sz="2000" dirty="0" smtClean="0">
                <a:solidFill>
                  <a:srgbClr val="333333"/>
                </a:solidFill>
              </a:rPr>
              <a:t>Emergency shutdown procedures.</a:t>
            </a:r>
          </a:p>
          <a:p>
            <a:pPr marL="0" indent="0">
              <a:buNone/>
            </a:pPr>
            <a:endParaRPr lang="en-US" sz="1800" dirty="0"/>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
        <p:nvSpPr>
          <p:cNvPr id="2" name="Title 1"/>
          <p:cNvSpPr>
            <a:spLocks noGrp="1"/>
          </p:cNvSpPr>
          <p:nvPr>
            <p:ph type="title"/>
          </p:nvPr>
        </p:nvSpPr>
        <p:spPr/>
        <p:txBody>
          <a:bodyPr/>
          <a:lstStyle/>
          <a:p>
            <a:r>
              <a:rPr lang="en-US" dirty="0"/>
              <a:t>Emergency Procedures</a:t>
            </a:r>
          </a:p>
        </p:txBody>
      </p:sp>
    </p:spTree>
    <p:extLst>
      <p:ext uri="{BB962C8B-B14F-4D97-AF65-F5344CB8AC3E}">
        <p14:creationId xmlns:p14="http://schemas.microsoft.com/office/powerpoint/2010/main" val="3400890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90327"/>
            <a:ext cx="10515600" cy="4351338"/>
          </a:xfrm>
        </p:spPr>
        <p:txBody>
          <a:bodyPr>
            <a:normAutofit/>
          </a:bodyPr>
          <a:lstStyle/>
          <a:p>
            <a:pPr marL="0" indent="0">
              <a:buNone/>
            </a:pPr>
            <a:r>
              <a:rPr lang="en-US" dirty="0"/>
              <a:t>Plan review, coordination, and update</a:t>
            </a:r>
          </a:p>
          <a:p>
            <a:r>
              <a:rPr lang="en-US" sz="2400" dirty="0"/>
              <a:t>Once you have completed your emergency action plan, review it carefully with your employees and post it in an area where all employees will have access to it.</a:t>
            </a:r>
          </a:p>
          <a:p>
            <a:r>
              <a:rPr lang="en-US" sz="2400" dirty="0"/>
              <a:t>The employer must review with each employee upon initial assignment those parts of the EAP and fire prevention plan (FPP) that the employee must know to protect him or herself in the event of an emergency. </a:t>
            </a:r>
            <a:endParaRPr lang="en-US" sz="2400" dirty="0" smtClean="0"/>
          </a:p>
          <a:p>
            <a:r>
              <a:rPr lang="en-US" sz="2400" dirty="0" smtClean="0"/>
              <a:t>The </a:t>
            </a:r>
            <a:r>
              <a:rPr lang="en-US" sz="2400" dirty="0"/>
              <a:t>written plans must be available to the employees and kept at the workplace. For employers with 10 or fewer employees, the plans may be communicated orally. [</a:t>
            </a:r>
            <a:r>
              <a:rPr lang="en-US" sz="2400" dirty="0">
                <a:hlinkClick r:id="rId3" tooltip="29 CFR 1910.38(b)"/>
              </a:rPr>
              <a:t>29 CFR 1910.38(b)</a:t>
            </a:r>
            <a:r>
              <a:rPr lang="en-US" sz="2400" dirty="0"/>
              <a:t> and </a:t>
            </a:r>
            <a:r>
              <a:rPr lang="en-US" sz="2400" dirty="0">
                <a:hlinkClick r:id="rId4" tooltip="29 CFR 1910.39(b)"/>
              </a:rPr>
              <a:t>29 CFR 1910.39(b</a:t>
            </a:r>
            <a:r>
              <a:rPr lang="en-US" sz="2400" dirty="0" smtClean="0">
                <a:hlinkClick r:id="rId4" tooltip="29 CFR 1910.39(b)"/>
              </a:rPr>
              <a:t>)</a:t>
            </a:r>
            <a:r>
              <a:rPr lang="en-US" sz="2400" dirty="0" smtClean="0"/>
              <a:t>]</a:t>
            </a:r>
            <a:endParaRPr lang="en-US" sz="2400" dirty="0"/>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
        <p:nvSpPr>
          <p:cNvPr id="2" name="Title 1"/>
          <p:cNvSpPr>
            <a:spLocks noGrp="1"/>
          </p:cNvSpPr>
          <p:nvPr>
            <p:ph type="title"/>
          </p:nvPr>
        </p:nvSpPr>
        <p:spPr/>
        <p:txBody>
          <a:bodyPr/>
          <a:lstStyle/>
          <a:p>
            <a:r>
              <a:rPr lang="en-US" dirty="0"/>
              <a:t>Emergency Procedures</a:t>
            </a:r>
          </a:p>
        </p:txBody>
      </p:sp>
    </p:spTree>
    <p:extLst>
      <p:ext uri="{BB962C8B-B14F-4D97-AF65-F5344CB8AC3E}">
        <p14:creationId xmlns:p14="http://schemas.microsoft.com/office/powerpoint/2010/main" val="679853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90327"/>
            <a:ext cx="10515600" cy="4351338"/>
          </a:xfrm>
        </p:spPr>
        <p:txBody>
          <a:bodyPr>
            <a:normAutofit/>
          </a:bodyPr>
          <a:lstStyle/>
          <a:p>
            <a:pPr marL="0" indent="0">
              <a:buNone/>
            </a:pPr>
            <a:r>
              <a:rPr lang="en-US" dirty="0"/>
              <a:t>Plan review, coordination, and update</a:t>
            </a:r>
          </a:p>
          <a:p>
            <a:r>
              <a:rPr lang="en-US" sz="2400" dirty="0" smtClean="0"/>
              <a:t>The </a:t>
            </a:r>
            <a:r>
              <a:rPr lang="en-US" sz="2400" dirty="0"/>
              <a:t>plans should also be reviewed with other companies or employee groups in your building to ensure that your efforts will be coordinated with theirs, enhancing the effectiveness of your plan. </a:t>
            </a:r>
            <a:endParaRPr lang="en-US" sz="2400" dirty="0" smtClean="0"/>
          </a:p>
          <a:p>
            <a:r>
              <a:rPr lang="en-US" sz="2400" dirty="0" smtClean="0"/>
              <a:t>In </a:t>
            </a:r>
            <a:r>
              <a:rPr lang="en-US" sz="2400" dirty="0"/>
              <a:t>addition, if you rely on assistance from local emergency responders such as the fire department, local HAZMAT teams, or other outside responders, you may find it useful to review and coordinate your emergency plans with these organizations. This ensures that you are aware of the capabilities of these outside responders and that they know what you expect of them.</a:t>
            </a:r>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
        <p:nvSpPr>
          <p:cNvPr id="2" name="Title 1"/>
          <p:cNvSpPr>
            <a:spLocks noGrp="1"/>
          </p:cNvSpPr>
          <p:nvPr>
            <p:ph type="title"/>
          </p:nvPr>
        </p:nvSpPr>
        <p:spPr/>
        <p:txBody>
          <a:bodyPr/>
          <a:lstStyle/>
          <a:p>
            <a:r>
              <a:rPr lang="en-US" dirty="0"/>
              <a:t>Emergency Procedures</a:t>
            </a:r>
          </a:p>
        </p:txBody>
      </p:sp>
    </p:spTree>
    <p:extLst>
      <p:ext uri="{BB962C8B-B14F-4D97-AF65-F5344CB8AC3E}">
        <p14:creationId xmlns:p14="http://schemas.microsoft.com/office/powerpoint/2010/main" val="3359553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90327"/>
            <a:ext cx="10515600" cy="4351338"/>
          </a:xfrm>
        </p:spPr>
        <p:txBody>
          <a:bodyPr>
            <a:normAutofit/>
          </a:bodyPr>
          <a:lstStyle/>
          <a:p>
            <a:pPr marL="0" indent="0">
              <a:buNone/>
            </a:pPr>
            <a:r>
              <a:rPr lang="en-US" sz="3200" dirty="0"/>
              <a:t>Plan review, coordination, and update</a:t>
            </a:r>
          </a:p>
          <a:p>
            <a:r>
              <a:rPr lang="en-US" sz="2400" dirty="0" smtClean="0"/>
              <a:t>Operations </a:t>
            </a:r>
            <a:r>
              <a:rPr lang="en-US" sz="2400" dirty="0"/>
              <a:t>and personnel change frequently, and an outdated plan will be of little use in an emergency. </a:t>
            </a:r>
            <a:endParaRPr lang="en-US" sz="2400" dirty="0" smtClean="0"/>
          </a:p>
          <a:p>
            <a:r>
              <a:rPr lang="en-US" sz="2400" dirty="0" smtClean="0"/>
              <a:t>You </a:t>
            </a:r>
            <a:r>
              <a:rPr lang="en-US" sz="2400" dirty="0"/>
              <a:t>should review the contents of your plan regularly and update it whenever an employee's emergency actions or responsibilities change, or when there is a change in the layout or design of the facility, new equipment, hazardous materials, or processes are introduced that affect evacuation routes, or new types of hazards are introduced that require special actions. </a:t>
            </a:r>
            <a:endParaRPr lang="en-US" sz="2400" dirty="0" smtClean="0"/>
          </a:p>
          <a:p>
            <a:r>
              <a:rPr lang="en-US" sz="2400" dirty="0" smtClean="0"/>
              <a:t>The </a:t>
            </a:r>
            <a:r>
              <a:rPr lang="en-US" sz="2400" dirty="0"/>
              <a:t>most common outdated item in plans is the facility and agency contact information. Consider placing this important information on a separate page in the front of the plan so that it can be readily updated.</a:t>
            </a:r>
          </a:p>
          <a:p>
            <a:pPr marL="0" indent="0">
              <a:buNone/>
            </a:pPr>
            <a:endParaRPr lang="en-US" sz="1800" dirty="0"/>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
        <p:nvSpPr>
          <p:cNvPr id="2" name="Title 1"/>
          <p:cNvSpPr>
            <a:spLocks noGrp="1"/>
          </p:cNvSpPr>
          <p:nvPr>
            <p:ph type="title"/>
          </p:nvPr>
        </p:nvSpPr>
        <p:spPr/>
        <p:txBody>
          <a:bodyPr/>
          <a:lstStyle/>
          <a:p>
            <a:r>
              <a:rPr lang="en-US" dirty="0"/>
              <a:t>Emergency Procedures</a:t>
            </a:r>
          </a:p>
        </p:txBody>
      </p:sp>
    </p:spTree>
    <p:extLst>
      <p:ext uri="{BB962C8B-B14F-4D97-AF65-F5344CB8AC3E}">
        <p14:creationId xmlns:p14="http://schemas.microsoft.com/office/powerpoint/2010/main" val="35542314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title="Emergency Evacuation Route Map"/>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533400" y="2007163"/>
            <a:ext cx="5181600" cy="3988261"/>
          </a:xfrm>
        </p:spPr>
      </p:pic>
      <p:sp>
        <p:nvSpPr>
          <p:cNvPr id="5" name="Content Placeholder 4"/>
          <p:cNvSpPr>
            <a:spLocks noGrp="1"/>
          </p:cNvSpPr>
          <p:nvPr>
            <p:ph sz="half" idx="2"/>
          </p:nvPr>
        </p:nvSpPr>
        <p:spPr>
          <a:xfrm>
            <a:off x="5826369" y="1825625"/>
            <a:ext cx="6060831" cy="4351338"/>
          </a:xfrm>
        </p:spPr>
        <p:txBody>
          <a:bodyPr>
            <a:normAutofit/>
          </a:bodyPr>
          <a:lstStyle/>
          <a:p>
            <a:pPr marL="0" indent="0">
              <a:buNone/>
            </a:pPr>
            <a:r>
              <a:rPr lang="en-US" dirty="0"/>
              <a:t>Emergency Action Plan (EAP)</a:t>
            </a:r>
          </a:p>
          <a:p>
            <a:pPr marL="0" indent="0">
              <a:buNone/>
            </a:pPr>
            <a:r>
              <a:rPr lang="en-US" sz="1800" dirty="0"/>
              <a:t>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a:t>
            </a:r>
          </a:p>
          <a:p>
            <a:pPr lvl="1"/>
            <a:r>
              <a:rPr lang="en-US" sz="1800" dirty="0"/>
              <a:t>Have a plan for all possible scenarios</a:t>
            </a:r>
          </a:p>
          <a:p>
            <a:pPr lvl="1"/>
            <a:r>
              <a:rPr lang="en-US" sz="1800" dirty="0"/>
              <a:t>Train to the plan</a:t>
            </a:r>
          </a:p>
          <a:p>
            <a:pPr lvl="1"/>
            <a:r>
              <a:rPr lang="en-US" sz="1800" dirty="0"/>
              <a:t>Review and update as needed</a:t>
            </a:r>
          </a:p>
        </p:txBody>
      </p:sp>
      <p:sp>
        <p:nvSpPr>
          <p:cNvPr id="2" name="Title 1"/>
          <p:cNvSpPr>
            <a:spLocks noGrp="1"/>
          </p:cNvSpPr>
          <p:nvPr>
            <p:ph type="title"/>
          </p:nvPr>
        </p:nvSpPr>
        <p:spPr/>
        <p:txBody>
          <a:bodyPr>
            <a:normAutofit/>
          </a:bodyPr>
          <a:lstStyle/>
          <a:p>
            <a:r>
              <a:rPr lang="en-US" sz="4000" dirty="0"/>
              <a:t>Emergency Evacuation Plans – means of egress</a:t>
            </a:r>
          </a:p>
        </p:txBody>
      </p:sp>
    </p:spTree>
    <p:extLst>
      <p:ext uri="{BB962C8B-B14F-4D97-AF65-F5344CB8AC3E}">
        <p14:creationId xmlns:p14="http://schemas.microsoft.com/office/powerpoint/2010/main" val="36731220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FIRE!!! </a:t>
            </a:r>
            <a:r>
              <a:rPr lang="en-US" sz="4000" dirty="0"/>
              <a:t>Emergency Action Plan – Fight or Flee</a:t>
            </a:r>
          </a:p>
        </p:txBody>
      </p:sp>
      <p:sp>
        <p:nvSpPr>
          <p:cNvPr id="4" name="Content Placeholder 3"/>
          <p:cNvSpPr>
            <a:spLocks noGrp="1"/>
          </p:cNvSpPr>
          <p:nvPr>
            <p:ph idx="1"/>
          </p:nvPr>
        </p:nvSpPr>
        <p:spPr/>
        <p:txBody>
          <a:bodyPr>
            <a:normAutofit fontScale="92500" lnSpcReduction="20000"/>
          </a:bodyPr>
          <a:lstStyle/>
          <a:p>
            <a:r>
              <a:rPr lang="en-US" dirty="0"/>
              <a:t>A fire is the most common type of emergency for which small businesses must plan. </a:t>
            </a:r>
          </a:p>
          <a:p>
            <a:r>
              <a:rPr lang="en-US" dirty="0"/>
              <a:t>A critical decision when planning is whether or not employees should fight a small fire with a portable fire extinguisher or simply evacuate. </a:t>
            </a:r>
          </a:p>
          <a:p>
            <a:r>
              <a:rPr lang="en-US" dirty="0"/>
              <a:t>Small fires can often be put out quickly by a well-trained employee with a portable fire extinguisher. </a:t>
            </a:r>
          </a:p>
          <a:p>
            <a:r>
              <a:rPr lang="en-US" dirty="0"/>
              <a:t>However, to do this safely, the employee must understand the use and limitation of a portable fire extinguisher and the hazards associated with fighting fires. </a:t>
            </a:r>
          </a:p>
          <a:p>
            <a:r>
              <a:rPr lang="en-US" dirty="0"/>
              <a:t>Evacuation plans that designate or require some or all of the employees to fight fires with portable fire extinguishers increase the level of complexity of the plan and the level of training that must be provided employees.</a:t>
            </a:r>
          </a:p>
        </p:txBody>
      </p:sp>
    </p:spTree>
    <p:extLst>
      <p:ext uri="{BB962C8B-B14F-4D97-AF65-F5344CB8AC3E}">
        <p14:creationId xmlns:p14="http://schemas.microsoft.com/office/powerpoint/2010/main" val="3889913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r>
              <a:rPr lang="en-US" dirty="0"/>
              <a:t>Choosing to evacuate the workplace rather than providing fire extinguishers for employee use in fighting fires will most effectively minimize the potential for fire-related injuries to employees. </a:t>
            </a:r>
          </a:p>
          <a:p>
            <a:r>
              <a:rPr lang="en-US" dirty="0"/>
              <a:t>In addition, training employees to use </a:t>
            </a:r>
            <a:r>
              <a:rPr lang="en-US" dirty="0">
                <a:hlinkClick r:id="rId3" tooltip="fire extinguishers"/>
              </a:rPr>
              <a:t>fire extinguishers</a:t>
            </a:r>
            <a:r>
              <a:rPr lang="en-US" dirty="0"/>
              <a:t> and maintaining them requires considerable resources. </a:t>
            </a:r>
          </a:p>
          <a:p>
            <a:r>
              <a:rPr lang="en-US" dirty="0" smtClean="0"/>
              <a:t>You </a:t>
            </a:r>
            <a:r>
              <a:rPr lang="en-US" dirty="0"/>
              <a:t>can choose to evacuate during a fire rather than providing extinguishers.  If you choose to provide extinguisher you must locate and identify them correctly, inspect and maintain them and train employees to use them effectively and SAFELY.  Then include the last bullet point</a:t>
            </a:r>
            <a:r>
              <a:rPr lang="en-US" dirty="0" smtClean="0"/>
              <a:t>.</a:t>
            </a:r>
          </a:p>
          <a:p>
            <a:r>
              <a:rPr lang="en-US" dirty="0"/>
              <a:t>However, other factors, such as the availability of a public fire department or the vulnerability of </a:t>
            </a:r>
            <a:r>
              <a:rPr lang="en-US" dirty="0">
                <a:hlinkClick r:id="rId4" tooltip="egress routes"/>
              </a:rPr>
              <a:t>egress routes</a:t>
            </a:r>
            <a:r>
              <a:rPr lang="en-US" dirty="0"/>
              <a:t>, will enter into this decision.</a:t>
            </a:r>
          </a:p>
          <a:p>
            <a:endParaRPr lang="en-US" dirty="0"/>
          </a:p>
        </p:txBody>
      </p:sp>
      <p:sp>
        <p:nvSpPr>
          <p:cNvPr id="2" name="Title 1"/>
          <p:cNvSpPr>
            <a:spLocks noGrp="1"/>
          </p:cNvSpPr>
          <p:nvPr>
            <p:ph type="title"/>
          </p:nvPr>
        </p:nvSpPr>
        <p:spPr/>
        <p:txBody>
          <a:bodyPr>
            <a:normAutofit/>
          </a:bodyPr>
          <a:lstStyle/>
          <a:p>
            <a:r>
              <a:rPr lang="en-US" sz="5400" b="1" dirty="0"/>
              <a:t>FIRE!!! </a:t>
            </a:r>
            <a:r>
              <a:rPr lang="en-US" sz="4000" dirty="0"/>
              <a:t>Emergency Action Plan – Fight or Flee</a:t>
            </a:r>
          </a:p>
        </p:txBody>
      </p:sp>
    </p:spTree>
    <p:extLst>
      <p:ext uri="{BB962C8B-B14F-4D97-AF65-F5344CB8AC3E}">
        <p14:creationId xmlns:p14="http://schemas.microsoft.com/office/powerpoint/2010/main" val="18453920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Emergency Action Plan – Fight or Flee</a:t>
            </a:r>
          </a:p>
        </p:txBody>
      </p:sp>
      <p:sp>
        <p:nvSpPr>
          <p:cNvPr id="3" name="Content Placeholder 2"/>
          <p:cNvSpPr>
            <a:spLocks noGrp="1"/>
          </p:cNvSpPr>
          <p:nvPr>
            <p:ph sz="half" idx="1"/>
          </p:nvPr>
        </p:nvSpPr>
        <p:spPr/>
        <p:txBody>
          <a:bodyPr>
            <a:normAutofit fontScale="77500" lnSpcReduction="20000"/>
          </a:bodyPr>
          <a:lstStyle/>
          <a:p>
            <a:pPr marL="0" indent="0">
              <a:buNone/>
            </a:pPr>
            <a:r>
              <a:rPr lang="en-US" b="1" u="sng" dirty="0"/>
              <a:t>Option 1</a:t>
            </a:r>
          </a:p>
          <a:p>
            <a:pPr marL="0" indent="0">
              <a:buNone/>
            </a:pPr>
            <a:r>
              <a:rPr lang="en-US" dirty="0"/>
              <a:t>Total evacuation of employees from the workplace immediately when alarm sound. No one is authorized to use available portable fire extinguisher.</a:t>
            </a:r>
          </a:p>
          <a:p>
            <a:pPr marL="0" indent="0">
              <a:buNone/>
            </a:pPr>
            <a:endParaRPr lang="en-US" dirty="0"/>
          </a:p>
          <a:p>
            <a:pPr marL="0" indent="0">
              <a:buNone/>
            </a:pPr>
            <a:r>
              <a:rPr lang="en-US" b="1" u="sng" dirty="0"/>
              <a:t>Requirement</a:t>
            </a:r>
          </a:p>
          <a:p>
            <a:pPr marL="0" indent="0">
              <a:buNone/>
            </a:pPr>
            <a:r>
              <a:rPr lang="en-US" dirty="0"/>
              <a:t>Establish an emergency action plan, fire prevention plan and train employees accordingly. Extinguishers are not existing and not required.</a:t>
            </a:r>
          </a:p>
        </p:txBody>
      </p:sp>
      <p:sp>
        <p:nvSpPr>
          <p:cNvPr id="5" name="Content Placeholder 4"/>
          <p:cNvSpPr>
            <a:spLocks noGrp="1"/>
          </p:cNvSpPr>
          <p:nvPr>
            <p:ph sz="half" idx="2"/>
          </p:nvPr>
        </p:nvSpPr>
        <p:spPr/>
        <p:txBody>
          <a:bodyPr>
            <a:normAutofit fontScale="77500" lnSpcReduction="20000"/>
          </a:bodyPr>
          <a:lstStyle/>
          <a:p>
            <a:pPr marL="0" indent="0">
              <a:buNone/>
            </a:pPr>
            <a:r>
              <a:rPr lang="en-US" b="1" u="sng" dirty="0"/>
              <a:t>Option 2</a:t>
            </a:r>
          </a:p>
          <a:p>
            <a:pPr marL="0" indent="0">
              <a:buNone/>
            </a:pPr>
            <a:r>
              <a:rPr lang="en-US" dirty="0"/>
              <a:t>Designated employees are authorized to use portable fire extinguishers to fight fires. All other employees must evacuate workplace immediately when alarm sounds.</a:t>
            </a:r>
          </a:p>
          <a:p>
            <a:pPr marL="0" indent="0">
              <a:buNone/>
            </a:pPr>
            <a:endParaRPr lang="en-US" dirty="0"/>
          </a:p>
          <a:p>
            <a:pPr marL="0" indent="0">
              <a:buNone/>
            </a:pPr>
            <a:r>
              <a:rPr lang="en-US" b="1" u="sng" dirty="0"/>
              <a:t>Requirement</a:t>
            </a:r>
          </a:p>
          <a:p>
            <a:pPr marL="0" indent="0">
              <a:buNone/>
            </a:pPr>
            <a:r>
              <a:rPr lang="en-US" dirty="0"/>
              <a:t>Establish an emergency action plan and train employees accordingly. Meet all general fire extinguisher requirements plus annually train designated employees to use fire extinguishers. Fire extinguishers in the workplace must be inspected, tested, and maintained.</a:t>
            </a:r>
          </a:p>
        </p:txBody>
      </p:sp>
    </p:spTree>
    <p:extLst>
      <p:ext uri="{BB962C8B-B14F-4D97-AF65-F5344CB8AC3E}">
        <p14:creationId xmlns:p14="http://schemas.microsoft.com/office/powerpoint/2010/main" val="13511268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85000" lnSpcReduction="20000"/>
          </a:bodyPr>
          <a:lstStyle/>
          <a:p>
            <a:pPr marL="0" indent="0">
              <a:buNone/>
            </a:pPr>
            <a:r>
              <a:rPr lang="en-US" b="1" u="sng" dirty="0"/>
              <a:t>Option 3</a:t>
            </a:r>
          </a:p>
          <a:p>
            <a:pPr marL="0" indent="0">
              <a:buNone/>
            </a:pPr>
            <a:r>
              <a:rPr lang="en-US" dirty="0"/>
              <a:t>All employees are authorized to use portable fire extinguishers to fight fires.</a:t>
            </a:r>
          </a:p>
          <a:p>
            <a:pPr marL="0" indent="0">
              <a:buNone/>
            </a:pPr>
            <a:endParaRPr lang="en-US" dirty="0"/>
          </a:p>
          <a:p>
            <a:pPr marL="0" indent="0">
              <a:buNone/>
            </a:pPr>
            <a:r>
              <a:rPr lang="en-US" b="1" u="sng" dirty="0"/>
              <a:t>Requirement</a:t>
            </a:r>
          </a:p>
          <a:p>
            <a:pPr marL="0" indent="0">
              <a:buNone/>
            </a:pPr>
            <a:r>
              <a:rPr lang="en-US" dirty="0"/>
              <a:t>If </a:t>
            </a:r>
            <a:r>
              <a:rPr lang="en-US" i="1" dirty="0"/>
              <a:t>any</a:t>
            </a:r>
            <a:r>
              <a:rPr lang="en-US" dirty="0"/>
              <a:t> employees will be evacuating, establish an emergency action plan and train employees accordingly. Meet all general fire extinguisher requirements plus annually train all employees to use fire extinguishers. Fire extinguishers in the workplace must be inspected, tested, and maintained. </a:t>
            </a:r>
          </a:p>
        </p:txBody>
      </p:sp>
      <p:sp>
        <p:nvSpPr>
          <p:cNvPr id="5" name="Content Placeholder 4"/>
          <p:cNvSpPr>
            <a:spLocks noGrp="1"/>
          </p:cNvSpPr>
          <p:nvPr>
            <p:ph sz="half" idx="2"/>
          </p:nvPr>
        </p:nvSpPr>
        <p:spPr/>
        <p:txBody>
          <a:bodyPr>
            <a:normAutofit fontScale="85000" lnSpcReduction="20000"/>
          </a:bodyPr>
          <a:lstStyle/>
          <a:p>
            <a:pPr marL="0" indent="0">
              <a:buNone/>
            </a:pPr>
            <a:r>
              <a:rPr lang="en-US" b="1" u="sng" dirty="0"/>
              <a:t>Option 4</a:t>
            </a:r>
          </a:p>
          <a:p>
            <a:pPr marL="0" indent="0">
              <a:buNone/>
            </a:pPr>
            <a:r>
              <a:rPr lang="en-US" dirty="0"/>
              <a:t>Extinguishers are provided but not intended for employee use.</a:t>
            </a:r>
          </a:p>
          <a:p>
            <a:pPr marL="0" indent="0">
              <a:buNone/>
            </a:pPr>
            <a:endParaRPr lang="en-US" dirty="0"/>
          </a:p>
          <a:p>
            <a:pPr marL="0" indent="0">
              <a:buNone/>
            </a:pPr>
            <a:r>
              <a:rPr lang="en-US" b="1" u="sng" dirty="0"/>
              <a:t>Requirement</a:t>
            </a:r>
          </a:p>
          <a:p>
            <a:pPr marL="0" indent="0">
              <a:buNone/>
            </a:pPr>
            <a:r>
              <a:rPr lang="en-US" dirty="0"/>
              <a:t>Establish an emergency action plan, fire prevention plan and train employees accordingly. If fire extinguishers are left in the workplace, they must be inspected, tested, and maintained. Extinguishers are provided but not intended for employee use.</a:t>
            </a:r>
          </a:p>
        </p:txBody>
      </p:sp>
      <p:sp>
        <p:nvSpPr>
          <p:cNvPr id="2" name="Title 1"/>
          <p:cNvSpPr>
            <a:spLocks noGrp="1"/>
          </p:cNvSpPr>
          <p:nvPr>
            <p:ph type="title"/>
          </p:nvPr>
        </p:nvSpPr>
        <p:spPr/>
        <p:txBody>
          <a:bodyPr>
            <a:normAutofit/>
          </a:bodyPr>
          <a:lstStyle/>
          <a:p>
            <a:r>
              <a:rPr lang="en-US" sz="4000" dirty="0"/>
              <a:t>Emergency Action Plan – Fight or Flee</a:t>
            </a:r>
          </a:p>
        </p:txBody>
      </p:sp>
    </p:spTree>
    <p:extLst>
      <p:ext uri="{BB962C8B-B14F-4D97-AF65-F5344CB8AC3E}">
        <p14:creationId xmlns:p14="http://schemas.microsoft.com/office/powerpoint/2010/main" val="26762638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Procedures – </a:t>
            </a:r>
            <a:r>
              <a:rPr lang="en-US" sz="4000" dirty="0"/>
              <a:t>questions to consider</a:t>
            </a:r>
          </a:p>
        </p:txBody>
      </p:sp>
      <p:sp>
        <p:nvSpPr>
          <p:cNvPr id="3" name="Content Placeholder 2"/>
          <p:cNvSpPr>
            <a:spLocks noGrp="1"/>
          </p:cNvSpPr>
          <p:nvPr>
            <p:ph idx="1"/>
          </p:nvPr>
        </p:nvSpPr>
        <p:spPr/>
        <p:txBody>
          <a:bodyPr>
            <a:normAutofit fontScale="92500"/>
          </a:bodyPr>
          <a:lstStyle/>
          <a:p>
            <a:r>
              <a:rPr lang="en-US" dirty="0"/>
              <a:t>Does Fire Prevention Plan and Emergency Action Plan meet regulatory Guidelines?</a:t>
            </a:r>
          </a:p>
          <a:p>
            <a:r>
              <a:rPr lang="en-US" dirty="0"/>
              <a:t>Are all employees trained on Fire Prevention Plan and Emergency Action Plan at least annually?</a:t>
            </a:r>
          </a:p>
          <a:p>
            <a:r>
              <a:rPr lang="en-US" dirty="0"/>
              <a:t>Are Emergency Drills conducted at least annually on all shifts with Emergency and Evacuation maps posted?</a:t>
            </a:r>
          </a:p>
          <a:p>
            <a:r>
              <a:rPr lang="en-US" dirty="0"/>
              <a:t>Are all employees trained on extinguisher use (including hands-on training annually?</a:t>
            </a:r>
          </a:p>
          <a:p>
            <a:r>
              <a:rPr lang="en-US" dirty="0"/>
              <a:t>Does the facility have an effective Pile Management Plan?</a:t>
            </a:r>
          </a:p>
          <a:p>
            <a:r>
              <a:rPr lang="en-US" dirty="0"/>
              <a:t>Is fire department access maximized to all areas of the facility at all times?</a:t>
            </a:r>
          </a:p>
        </p:txBody>
      </p:sp>
    </p:spTree>
    <p:extLst>
      <p:ext uri="{BB962C8B-B14F-4D97-AF65-F5344CB8AC3E}">
        <p14:creationId xmlns:p14="http://schemas.microsoft.com/office/powerpoint/2010/main" val="3767169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Recognition: Fire Safety &amp; Prevention</a:t>
            </a:r>
          </a:p>
        </p:txBody>
      </p:sp>
      <p:sp>
        <p:nvSpPr>
          <p:cNvPr id="3" name="Content Placeholder 2"/>
          <p:cNvSpPr>
            <a:spLocks noGrp="1"/>
          </p:cNvSpPr>
          <p:nvPr>
            <p:ph idx="1"/>
          </p:nvPr>
        </p:nvSpPr>
        <p:spPr>
          <a:xfrm>
            <a:off x="1461274" y="2884993"/>
            <a:ext cx="9269451" cy="1988093"/>
          </a:xfrm>
        </p:spPr>
        <p:txBody>
          <a:bodyPr/>
          <a:lstStyle/>
          <a:p>
            <a:pPr marL="0" indent="0" algn="ctr">
              <a:buNone/>
            </a:pPr>
            <a:r>
              <a:rPr lang="en-US" sz="3600" dirty="0"/>
              <a:t>Pre-Test</a:t>
            </a:r>
          </a:p>
          <a:p>
            <a:pPr marL="0" indent="0" algn="ctr">
              <a:buNone/>
            </a:pPr>
            <a:endParaRPr lang="en-US" sz="3600" dirty="0"/>
          </a:p>
          <a:p>
            <a:pPr marL="0" indent="0" algn="ctr">
              <a:buNone/>
            </a:pPr>
            <a:r>
              <a:rPr lang="en-US" sz="3600" dirty="0"/>
              <a:t>Choose the BEST Answer</a:t>
            </a:r>
          </a:p>
          <a:p>
            <a:endParaRPr lang="en-US" dirty="0"/>
          </a:p>
        </p:txBody>
      </p:sp>
    </p:spTree>
    <p:extLst>
      <p:ext uri="{BB962C8B-B14F-4D97-AF65-F5344CB8AC3E}">
        <p14:creationId xmlns:p14="http://schemas.microsoft.com/office/powerpoint/2010/main" val="39919459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Fire </a:t>
            </a:r>
            <a:r>
              <a:rPr lang="en-US" sz="3600" b="1" u="sng" dirty="0"/>
              <a:t>Suppression Methods</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4220538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Protection Systems</a:t>
            </a:r>
          </a:p>
        </p:txBody>
      </p:sp>
      <p:sp>
        <p:nvSpPr>
          <p:cNvPr id="3" name="Content Placeholder 2"/>
          <p:cNvSpPr>
            <a:spLocks noGrp="1"/>
          </p:cNvSpPr>
          <p:nvPr>
            <p:ph idx="1"/>
          </p:nvPr>
        </p:nvSpPr>
        <p:spPr/>
        <p:txBody>
          <a:bodyPr/>
          <a:lstStyle/>
          <a:p>
            <a:r>
              <a:rPr lang="en-US" dirty="0"/>
              <a:t>Early detection and rapid response is key to controlling the fire</a:t>
            </a:r>
          </a:p>
          <a:p>
            <a:pPr lvl="1"/>
            <a:r>
              <a:rPr lang="en-US" dirty="0"/>
              <a:t>Thermal cameras to detect heat spikes</a:t>
            </a:r>
          </a:p>
          <a:p>
            <a:pPr lvl="1"/>
            <a:r>
              <a:rPr lang="en-US" dirty="0"/>
              <a:t>Water cannons at key points of facility</a:t>
            </a:r>
          </a:p>
          <a:p>
            <a:pPr lvl="1"/>
            <a:r>
              <a:rPr lang="en-US" dirty="0"/>
              <a:t>Water deluge systems at areas most likely to have fires</a:t>
            </a:r>
          </a:p>
          <a:p>
            <a:r>
              <a:rPr lang="en-US" dirty="0"/>
              <a:t>Is there an appropriate remotely monitored Smoke / Fire Detection System provided, working, and serviced annually?</a:t>
            </a:r>
          </a:p>
          <a:p>
            <a:r>
              <a:rPr lang="en-US" dirty="0"/>
              <a:t>Are Fire Protection Systems inspected, tested, and maintained as required?</a:t>
            </a:r>
          </a:p>
        </p:txBody>
      </p:sp>
    </p:spTree>
    <p:extLst>
      <p:ext uri="{BB962C8B-B14F-4D97-AF65-F5344CB8AC3E}">
        <p14:creationId xmlns:p14="http://schemas.microsoft.com/office/powerpoint/2010/main" val="1409072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title="Picture of the different types of portable fire extinguisher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0898" y="1707397"/>
            <a:ext cx="6701882" cy="5019942"/>
          </a:xfrm>
        </p:spPr>
      </p:pic>
      <p:sp>
        <p:nvSpPr>
          <p:cNvPr id="533505" name="Rectangle 2"/>
          <p:cNvSpPr>
            <a:spLocks noGrp="1" noChangeArrowheads="1"/>
          </p:cNvSpPr>
          <p:nvPr>
            <p:ph type="title"/>
          </p:nvPr>
        </p:nvSpPr>
        <p:spPr>
          <a:xfrm>
            <a:off x="814039" y="242459"/>
            <a:ext cx="10515600" cy="973021"/>
          </a:xfrm>
        </p:spPr>
        <p:txBody>
          <a:bodyPr>
            <a:normAutofit/>
          </a:bodyPr>
          <a:lstStyle/>
          <a:p>
            <a:pPr algn="ctr" eaLnBrk="1" hangingPunct="1"/>
            <a:r>
              <a:rPr lang="en-US" sz="4800" dirty="0"/>
              <a:t>Types of Fires</a:t>
            </a:r>
          </a:p>
        </p:txBody>
      </p:sp>
    </p:spTree>
    <p:extLst>
      <p:ext uri="{BB962C8B-B14F-4D97-AF65-F5344CB8AC3E}">
        <p14:creationId xmlns:p14="http://schemas.microsoft.com/office/powerpoint/2010/main" val="9640796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1676400" y="1295400"/>
            <a:ext cx="9144000" cy="4114800"/>
          </a:xfrm>
        </p:spPr>
        <p:txBody>
          <a:bodyPr/>
          <a:lstStyle/>
          <a:p>
            <a:pPr>
              <a:lnSpc>
                <a:spcPct val="140000"/>
              </a:lnSpc>
            </a:pPr>
            <a:r>
              <a:rPr lang="en-US" altLang="en-US" dirty="0"/>
              <a:t>"Class A fire" means a fire involving </a:t>
            </a:r>
            <a:r>
              <a:rPr lang="en-US" altLang="en-US" dirty="0">
                <a:solidFill>
                  <a:srgbClr val="FF3300"/>
                </a:solidFill>
              </a:rPr>
              <a:t>ordinary combustible materials such as paper, wood, cloth, and some rubber and plastic materials</a:t>
            </a:r>
          </a:p>
          <a:p>
            <a:pPr>
              <a:lnSpc>
                <a:spcPct val="140000"/>
              </a:lnSpc>
            </a:pPr>
            <a:endParaRPr lang="en-US" altLang="en-US" dirty="0">
              <a:latin typeface="Arial" pitchFamily="34" charset="0"/>
            </a:endParaRPr>
          </a:p>
        </p:txBody>
      </p:sp>
      <p:pic>
        <p:nvPicPr>
          <p:cNvPr id="7173" name="Picture 6" descr="MVC-002S"/>
          <p:cNvPicPr>
            <a:picLocks noChangeAspect="1" noChangeArrowheads="1"/>
          </p:cNvPicPr>
          <p:nvPr/>
        </p:nvPicPr>
        <p:blipFill>
          <a:blip r:embed="rId3">
            <a:lum bright="24000"/>
            <a:extLst>
              <a:ext uri="{28A0092B-C50C-407E-A947-70E740481C1C}">
                <a14:useLocalDpi xmlns:a14="http://schemas.microsoft.com/office/drawing/2010/main" val="0"/>
              </a:ext>
            </a:extLst>
          </a:blip>
          <a:srcRect l="6250" t="18333" r="50000" b="26666"/>
          <a:stretch>
            <a:fillRect/>
          </a:stretch>
        </p:blipFill>
        <p:spPr bwMode="auto">
          <a:xfrm>
            <a:off x="4648200" y="3352800"/>
            <a:ext cx="2819400"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2133600" y="-76200"/>
            <a:ext cx="7848600" cy="1325563"/>
          </a:xfrm>
        </p:spPr>
        <p:txBody>
          <a:bodyPr/>
          <a:lstStyle/>
          <a:p>
            <a:pPr algn="ctr"/>
            <a:r>
              <a:rPr lang="en-US" sz="3600" dirty="0">
                <a:latin typeface="+mn-lt"/>
              </a:rPr>
              <a:t>Class A Fire</a:t>
            </a:r>
          </a:p>
        </p:txBody>
      </p:sp>
    </p:spTree>
    <p:extLst>
      <p:ext uri="{BB962C8B-B14F-4D97-AF65-F5344CB8AC3E}">
        <p14:creationId xmlns:p14="http://schemas.microsoft.com/office/powerpoint/2010/main" val="19031782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524000" y="1295400"/>
            <a:ext cx="9144000" cy="3657600"/>
          </a:xfrm>
        </p:spPr>
        <p:txBody>
          <a:bodyPr/>
          <a:lstStyle/>
          <a:p>
            <a:pPr>
              <a:lnSpc>
                <a:spcPct val="150000"/>
              </a:lnSpc>
            </a:pPr>
            <a:r>
              <a:rPr lang="en-US" altLang="en-US" dirty="0"/>
              <a:t>"Class B fire" means a fire involving flammable or combustible liquids, flammable gases, greases and similar materials, and some rubber and plastic materials</a:t>
            </a:r>
          </a:p>
        </p:txBody>
      </p:sp>
      <p:pic>
        <p:nvPicPr>
          <p:cNvPr id="8196" name="Picture 5" descr="MVC-003S"/>
          <p:cNvPicPr>
            <a:picLocks noChangeAspect="1" noChangeArrowheads="1"/>
          </p:cNvPicPr>
          <p:nvPr/>
        </p:nvPicPr>
        <p:blipFill>
          <a:blip r:embed="rId3">
            <a:lum bright="24000"/>
            <a:extLst>
              <a:ext uri="{28A0092B-C50C-407E-A947-70E740481C1C}">
                <a14:useLocalDpi xmlns:a14="http://schemas.microsoft.com/office/drawing/2010/main" val="0"/>
              </a:ext>
            </a:extLst>
          </a:blip>
          <a:srcRect l="8749" t="18333" r="45000" b="23334"/>
          <a:stretch>
            <a:fillRect/>
          </a:stretch>
        </p:blipFill>
        <p:spPr bwMode="auto">
          <a:xfrm>
            <a:off x="4533900" y="3475037"/>
            <a:ext cx="31242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38200" y="119798"/>
            <a:ext cx="10515600" cy="1325563"/>
          </a:xfrm>
        </p:spPr>
        <p:txBody>
          <a:bodyPr/>
          <a:lstStyle/>
          <a:p>
            <a:pPr algn="ctr"/>
            <a:r>
              <a:rPr lang="en-US" sz="3600" dirty="0">
                <a:latin typeface="+mn-lt"/>
              </a:rPr>
              <a:t>Class B Fire</a:t>
            </a:r>
          </a:p>
        </p:txBody>
      </p:sp>
    </p:spTree>
    <p:extLst>
      <p:ext uri="{BB962C8B-B14F-4D97-AF65-F5344CB8AC3E}">
        <p14:creationId xmlns:p14="http://schemas.microsoft.com/office/powerpoint/2010/main" val="3764123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524000" y="962992"/>
            <a:ext cx="9144000" cy="2209800"/>
          </a:xfrm>
        </p:spPr>
        <p:txBody>
          <a:bodyPr>
            <a:normAutofit fontScale="85000" lnSpcReduction="20000"/>
          </a:bodyPr>
          <a:lstStyle/>
          <a:p>
            <a:pPr>
              <a:lnSpc>
                <a:spcPct val="150000"/>
              </a:lnSpc>
            </a:pPr>
            <a:endParaRPr lang="en-US" altLang="en-US" dirty="0"/>
          </a:p>
          <a:p>
            <a:pPr>
              <a:lnSpc>
                <a:spcPct val="150000"/>
              </a:lnSpc>
            </a:pPr>
            <a:r>
              <a:rPr lang="en-US" altLang="en-US" dirty="0" smtClean="0"/>
              <a:t>“Class </a:t>
            </a:r>
            <a:r>
              <a:rPr lang="en-US" altLang="en-US" dirty="0"/>
              <a:t>C fire" means a fire involving energized electrical equipment where safety to the employee requires the use of electrically nonconductive extinguishing media</a:t>
            </a:r>
          </a:p>
        </p:txBody>
      </p:sp>
      <p:pic>
        <p:nvPicPr>
          <p:cNvPr id="9220" name="Picture 4" descr="MVC-004S"/>
          <p:cNvPicPr>
            <a:picLocks noChangeAspect="1" noChangeArrowheads="1"/>
          </p:cNvPicPr>
          <p:nvPr/>
        </p:nvPicPr>
        <p:blipFill>
          <a:blip r:embed="rId3">
            <a:lum bright="24000"/>
            <a:extLst>
              <a:ext uri="{28A0092B-C50C-407E-A947-70E740481C1C}">
                <a14:useLocalDpi xmlns:a14="http://schemas.microsoft.com/office/drawing/2010/main" val="0"/>
              </a:ext>
            </a:extLst>
          </a:blip>
          <a:srcRect l="3749" t="18333" r="50000" b="21666"/>
          <a:stretch>
            <a:fillRect/>
          </a:stretch>
        </p:blipFill>
        <p:spPr bwMode="auto">
          <a:xfrm>
            <a:off x="4610100" y="3464314"/>
            <a:ext cx="29718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38200" y="154450"/>
            <a:ext cx="10515600" cy="1325563"/>
          </a:xfrm>
        </p:spPr>
        <p:txBody>
          <a:bodyPr/>
          <a:lstStyle/>
          <a:p>
            <a:pPr algn="ctr"/>
            <a:r>
              <a:rPr lang="en-US" sz="3600" dirty="0">
                <a:latin typeface="+mn-lt"/>
              </a:rPr>
              <a:t>Class C Fire</a:t>
            </a:r>
          </a:p>
        </p:txBody>
      </p:sp>
    </p:spTree>
    <p:extLst>
      <p:ext uri="{BB962C8B-B14F-4D97-AF65-F5344CB8AC3E}">
        <p14:creationId xmlns:p14="http://schemas.microsoft.com/office/powerpoint/2010/main" val="3946056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title="Possible combustible material on the ground"/>
          <p:cNvPicPr>
            <a:picLocks noGrp="1" noChangeAspect="1"/>
          </p:cNvPicPr>
          <p:nvPr>
            <p:ph sz="quarter" idx="3"/>
          </p:nvPr>
        </p:nvPicPr>
        <p:blipFill>
          <a:blip r:embed="rId2" cstate="email">
            <a:extLst>
              <a:ext uri="{28A0092B-C50C-407E-A947-70E740481C1C}">
                <a14:useLocalDpi xmlns:a14="http://schemas.microsoft.com/office/drawing/2010/main" val="0"/>
              </a:ext>
            </a:extLst>
          </a:blip>
          <a:srcRect/>
          <a:stretch>
            <a:fillRect/>
          </a:stretch>
        </p:blipFill>
        <p:spPr bwMode="auto">
          <a:xfrm>
            <a:off x="7711569" y="4146387"/>
            <a:ext cx="3261231" cy="2444913"/>
          </a:xfrm>
          <a:prstGeom prst="rect">
            <a:avLst/>
          </a:prstGeom>
          <a:noFill/>
          <a:ln w="9525">
            <a:noFill/>
            <a:miter lim="800000"/>
            <a:headEnd/>
            <a:tailEnd/>
          </a:ln>
        </p:spPr>
      </p:pic>
      <p:pic>
        <p:nvPicPr>
          <p:cNvPr id="12" name="Content Placeholder 4" title="Possible combustible material on the ground"/>
          <p:cNvPicPr>
            <a:picLocks noGrp="1" noChangeAspect="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a:xfrm>
            <a:off x="7711569" y="1517487"/>
            <a:ext cx="3261231" cy="2444913"/>
          </a:xfrm>
        </p:spPr>
      </p:pic>
      <p:sp>
        <p:nvSpPr>
          <p:cNvPr id="4" name="Text Placeholder 3"/>
          <p:cNvSpPr>
            <a:spLocks noGrp="1"/>
          </p:cNvSpPr>
          <p:nvPr>
            <p:ph type="body" sz="half" idx="1"/>
          </p:nvPr>
        </p:nvSpPr>
        <p:spPr>
          <a:xfrm>
            <a:off x="962051" y="1905000"/>
            <a:ext cx="5080000" cy="4114800"/>
          </a:xfrm>
        </p:spPr>
        <p:txBody>
          <a:bodyPr>
            <a:normAutofit/>
          </a:bodyPr>
          <a:lstStyle/>
          <a:p>
            <a:r>
              <a:rPr lang="en-US" dirty="0"/>
              <a:t>Some metals are combustible and will burn if exposed to heat</a:t>
            </a:r>
          </a:p>
          <a:p>
            <a:endParaRPr lang="en-US" dirty="0"/>
          </a:p>
          <a:p>
            <a:r>
              <a:rPr lang="en-US" dirty="0"/>
              <a:t>These include:</a:t>
            </a:r>
          </a:p>
          <a:p>
            <a:pPr lvl="1"/>
            <a:r>
              <a:rPr lang="en-US" dirty="0"/>
              <a:t>Titanium </a:t>
            </a:r>
          </a:p>
          <a:p>
            <a:pPr lvl="1"/>
            <a:r>
              <a:rPr lang="en-US" dirty="0"/>
              <a:t>Magnesium</a:t>
            </a:r>
          </a:p>
          <a:p>
            <a:pPr lvl="1"/>
            <a:endParaRPr lang="en-US" dirty="0"/>
          </a:p>
          <a:p>
            <a:r>
              <a:rPr lang="en-US" sz="2700" dirty="0"/>
              <a:t>These types of fires require special fire extinguishers</a:t>
            </a:r>
          </a:p>
          <a:p>
            <a:pPr lvl="1"/>
            <a:endParaRPr lang="en-US" dirty="0"/>
          </a:p>
        </p:txBody>
      </p:sp>
      <p:sp>
        <p:nvSpPr>
          <p:cNvPr id="535553" name="Title 1"/>
          <p:cNvSpPr>
            <a:spLocks noGrp="1"/>
          </p:cNvSpPr>
          <p:nvPr>
            <p:ph type="title"/>
          </p:nvPr>
        </p:nvSpPr>
        <p:spPr>
          <a:xfrm>
            <a:off x="705573" y="190500"/>
            <a:ext cx="10363200" cy="1143000"/>
          </a:xfrm>
        </p:spPr>
        <p:txBody>
          <a:bodyPr>
            <a:normAutofit fontScale="90000"/>
          </a:bodyPr>
          <a:lstStyle/>
          <a:p>
            <a:pPr algn="ctr" eaLnBrk="1" hangingPunct="1"/>
            <a:r>
              <a:rPr lang="en-US" dirty="0"/>
              <a:t>Class D Fires</a:t>
            </a:r>
            <a:br>
              <a:rPr lang="en-US" dirty="0"/>
            </a:br>
            <a:r>
              <a:rPr lang="en-US" dirty="0"/>
              <a:t>Combustible Metals</a:t>
            </a:r>
          </a:p>
        </p:txBody>
      </p:sp>
    </p:spTree>
    <p:extLst>
      <p:ext uri="{BB962C8B-B14F-4D97-AF65-F5344CB8AC3E}">
        <p14:creationId xmlns:p14="http://schemas.microsoft.com/office/powerpoint/2010/main" val="30291610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Class D Fire Extinguishers</a:t>
            </a:r>
          </a:p>
        </p:txBody>
      </p:sp>
      <p:sp>
        <p:nvSpPr>
          <p:cNvPr id="5" name="Content Placeholder 4"/>
          <p:cNvSpPr>
            <a:spLocks noGrp="1"/>
          </p:cNvSpPr>
          <p:nvPr>
            <p:ph sz="half" idx="1"/>
          </p:nvPr>
        </p:nvSpPr>
        <p:spPr>
          <a:xfrm>
            <a:off x="838200" y="1737727"/>
            <a:ext cx="6013938" cy="4351338"/>
          </a:xfrm>
        </p:spPr>
        <p:txBody>
          <a:bodyPr/>
          <a:lstStyle/>
          <a:p>
            <a:r>
              <a:rPr lang="en-US" dirty="0"/>
              <a:t>Class D fire extinguishers are designed to extinguish metal fires</a:t>
            </a:r>
          </a:p>
          <a:p>
            <a:pPr lvl="1"/>
            <a:r>
              <a:rPr lang="en-US" dirty="0"/>
              <a:t>Magnesium</a:t>
            </a:r>
          </a:p>
          <a:p>
            <a:pPr lvl="1"/>
            <a:r>
              <a:rPr lang="en-US" dirty="0"/>
              <a:t>Titanium </a:t>
            </a:r>
          </a:p>
          <a:p>
            <a:endParaRPr lang="en-US" dirty="0"/>
          </a:p>
          <a:p>
            <a:r>
              <a:rPr lang="en-US" dirty="0"/>
              <a:t>Do not ever use water on a Class D fire</a:t>
            </a:r>
          </a:p>
          <a:p>
            <a:pPr lvl="1"/>
            <a:r>
              <a:rPr lang="en-US" dirty="0"/>
              <a:t>Can cause explosion and spread of the fire</a:t>
            </a:r>
          </a:p>
        </p:txBody>
      </p:sp>
      <p:pic>
        <p:nvPicPr>
          <p:cNvPr id="10" name="Picture 4" title="class D fire extinguisher"/>
          <p:cNvPicPr>
            <a:picLocks noGrp="1" noChangeAspect="1" noChangeArrowheads="1"/>
          </p:cNvPicPr>
          <p:nvPr>
            <p:ph sz="half" idx="2"/>
          </p:nvPr>
        </p:nvPicPr>
        <p:blipFill>
          <a:blip r:embed="rId3" cstate="email">
            <a:lum bright="12000"/>
            <a:extLst>
              <a:ext uri="{28A0092B-C50C-407E-A947-70E740481C1C}">
                <a14:useLocalDpi xmlns:a14="http://schemas.microsoft.com/office/drawing/2010/main" val="0"/>
              </a:ext>
            </a:extLst>
          </a:blip>
          <a:srcRect b="12195"/>
          <a:stretch>
            <a:fillRect/>
          </a:stretch>
        </p:blipFill>
        <p:spPr bwMode="auto">
          <a:xfrm>
            <a:off x="7608277" y="1690688"/>
            <a:ext cx="3745523" cy="439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479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lstStyle/>
          <a:p>
            <a:pPr algn="ctr"/>
            <a:r>
              <a:rPr lang="en-US" dirty="0"/>
              <a:t>Class D Fire</a:t>
            </a:r>
          </a:p>
        </p:txBody>
      </p:sp>
      <p:sp>
        <p:nvSpPr>
          <p:cNvPr id="5" name="Content Placeholder 4"/>
          <p:cNvSpPr>
            <a:spLocks noGrp="1"/>
          </p:cNvSpPr>
          <p:nvPr>
            <p:ph sz="half" idx="1"/>
          </p:nvPr>
        </p:nvSpPr>
        <p:spPr>
          <a:xfrm>
            <a:off x="1462826" y="1825625"/>
            <a:ext cx="2362200" cy="1239935"/>
          </a:xfrm>
        </p:spPr>
        <p:txBody>
          <a:bodyPr>
            <a:noAutofit/>
          </a:bodyPr>
          <a:lstStyle/>
          <a:p>
            <a:pPr marL="0" indent="0" algn="ctr">
              <a:buNone/>
            </a:pPr>
            <a:r>
              <a:rPr lang="en-US" sz="3200" dirty="0"/>
              <a:t>Do not put water on a Class D fire!</a:t>
            </a:r>
          </a:p>
        </p:txBody>
      </p:sp>
      <p:sp>
        <p:nvSpPr>
          <p:cNvPr id="2" name="Content Placeholder 1"/>
          <p:cNvSpPr>
            <a:spLocks noGrp="1"/>
          </p:cNvSpPr>
          <p:nvPr>
            <p:ph sz="half" idx="2"/>
          </p:nvPr>
        </p:nvSpPr>
        <p:spPr/>
        <p:txBody>
          <a:bodyPr/>
          <a:lstStyle/>
          <a:p>
            <a:r>
              <a:rPr lang="en-US" dirty="0"/>
              <a:t>SHOW Class D “real-world” fire fighting example along with training example </a:t>
            </a:r>
            <a:r>
              <a:rPr lang="en-US" dirty="0" smtClean="0"/>
              <a:t>- </a:t>
            </a:r>
            <a:r>
              <a:rPr lang="en-US" altLang="en-US" dirty="0" smtClean="0">
                <a:hlinkClick r:id="rId3"/>
              </a:rPr>
              <a:t>Class D Fire Fighting Video</a:t>
            </a:r>
            <a:r>
              <a:rPr lang="en-US" altLang="en-US" dirty="0" smtClean="0"/>
              <a:t>  (relevant from 1’40” – 5’03”) </a:t>
            </a:r>
            <a:endParaRPr lang="en-US" altLang="en-US" dirty="0"/>
          </a:p>
          <a:p>
            <a:pPr marL="0" indent="0">
              <a:buNone/>
            </a:pPr>
            <a:endParaRPr lang="en-US" dirty="0"/>
          </a:p>
        </p:txBody>
      </p:sp>
    </p:spTree>
    <p:extLst>
      <p:ext uri="{BB962C8B-B14F-4D97-AF65-F5344CB8AC3E}">
        <p14:creationId xmlns:p14="http://schemas.microsoft.com/office/powerpoint/2010/main" val="41734966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 putting out a fire effectively" title="picture showing the PASS method "/>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4172" y="1249363"/>
            <a:ext cx="4993887" cy="493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85440" y="2237393"/>
            <a:ext cx="5755872" cy="2062103"/>
          </a:xfrm>
          <a:prstGeom prst="rect">
            <a:avLst/>
          </a:prstGeom>
          <a:noFill/>
        </p:spPr>
        <p:txBody>
          <a:bodyPr wrap="square" rtlCol="0">
            <a:spAutoFit/>
          </a:bodyPr>
          <a:lstStyle/>
          <a:p>
            <a:r>
              <a:rPr lang="en-US" sz="3200" b="1" dirty="0"/>
              <a:t>P</a:t>
            </a:r>
            <a:r>
              <a:rPr lang="en-US" sz="2400" dirty="0"/>
              <a:t> – </a:t>
            </a:r>
            <a:r>
              <a:rPr lang="en-US" dirty="0"/>
              <a:t>Pull the pin</a:t>
            </a:r>
            <a:endParaRPr lang="en-US" sz="2000" dirty="0"/>
          </a:p>
          <a:p>
            <a:r>
              <a:rPr lang="en-US" sz="3200" b="1" dirty="0"/>
              <a:t>A</a:t>
            </a:r>
            <a:r>
              <a:rPr lang="en-US" sz="2400" dirty="0"/>
              <a:t> – </a:t>
            </a:r>
            <a:r>
              <a:rPr lang="en-US" dirty="0"/>
              <a:t>Aim the nozzle toward the base of the fire</a:t>
            </a:r>
          </a:p>
          <a:p>
            <a:r>
              <a:rPr lang="en-US" sz="3200" b="1" dirty="0"/>
              <a:t>S</a:t>
            </a:r>
            <a:r>
              <a:rPr lang="en-US" sz="2400" dirty="0"/>
              <a:t> – </a:t>
            </a:r>
            <a:r>
              <a:rPr lang="en-US" dirty="0"/>
              <a:t>Squeeze the handle</a:t>
            </a:r>
          </a:p>
          <a:p>
            <a:r>
              <a:rPr lang="en-US" sz="3200" b="1" dirty="0"/>
              <a:t>S</a:t>
            </a:r>
            <a:r>
              <a:rPr lang="en-US" sz="2400" dirty="0"/>
              <a:t> – </a:t>
            </a:r>
            <a:r>
              <a:rPr lang="en-US" dirty="0"/>
              <a:t>Sweep the nozzle back and forth at the base of the fire</a:t>
            </a:r>
          </a:p>
        </p:txBody>
      </p:sp>
      <p:sp>
        <p:nvSpPr>
          <p:cNvPr id="6" name="Title 1"/>
          <p:cNvSpPr>
            <a:spLocks noGrp="1"/>
          </p:cNvSpPr>
          <p:nvPr>
            <p:ph type="title"/>
          </p:nvPr>
        </p:nvSpPr>
        <p:spPr>
          <a:xfrm>
            <a:off x="2133600" y="-76200"/>
            <a:ext cx="8001000" cy="1325563"/>
          </a:xfrm>
        </p:spPr>
        <p:txBody>
          <a:bodyPr/>
          <a:lstStyle/>
          <a:p>
            <a:pPr algn="ctr"/>
            <a:r>
              <a:rPr lang="en-US" sz="3600" dirty="0">
                <a:latin typeface="+mn-lt"/>
              </a:rPr>
              <a:t>Fire Extinguishers</a:t>
            </a:r>
          </a:p>
        </p:txBody>
      </p:sp>
    </p:spTree>
    <p:extLst>
      <p:ext uri="{BB962C8B-B14F-4D97-AF65-F5344CB8AC3E}">
        <p14:creationId xmlns:p14="http://schemas.microsoft.com/office/powerpoint/2010/main" val="3679710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n-US" dirty="0"/>
              <a:t>All exit doors must open freely when the building is occupied. </a:t>
            </a:r>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a:xfrm>
            <a:off x="838200" y="365125"/>
            <a:ext cx="10408920" cy="1325563"/>
          </a:xfrm>
        </p:spPr>
        <p:txBody>
          <a:bodyPr/>
          <a:lstStyle/>
          <a:p>
            <a:r>
              <a:rPr lang="en-US" dirty="0"/>
              <a:t>Hazard Recognition: Fire Safety </a:t>
            </a:r>
            <a:r>
              <a:rPr lang="en-US"/>
              <a:t>&amp; </a:t>
            </a:r>
            <a:r>
              <a:rPr lang="en-US" smtClean="0"/>
              <a:t>Prevention</a:t>
            </a:r>
            <a:endParaRPr lang="en-US" dirty="0"/>
          </a:p>
        </p:txBody>
      </p:sp>
    </p:spTree>
    <p:extLst>
      <p:ext uri="{BB962C8B-B14F-4D97-AF65-F5344CB8AC3E}">
        <p14:creationId xmlns:p14="http://schemas.microsoft.com/office/powerpoint/2010/main" val="12904951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919447" y="269631"/>
            <a:ext cx="10363200" cy="1143000"/>
          </a:xfrm>
        </p:spPr>
        <p:txBody>
          <a:bodyPr/>
          <a:lstStyle/>
          <a:p>
            <a:pPr algn="ctr" eaLnBrk="1" hangingPunct="1"/>
            <a:r>
              <a:rPr lang="en-US" dirty="0"/>
              <a:t>Fire Safety </a:t>
            </a:r>
          </a:p>
        </p:txBody>
      </p:sp>
      <p:sp>
        <p:nvSpPr>
          <p:cNvPr id="14" name="Rectangle 3"/>
          <p:cNvSpPr>
            <a:spLocks noGrp="1" noChangeArrowheads="1"/>
          </p:cNvSpPr>
          <p:nvPr>
            <p:ph type="body" sz="half" idx="1"/>
          </p:nvPr>
        </p:nvSpPr>
        <p:spPr>
          <a:xfrm>
            <a:off x="1021047" y="1755943"/>
            <a:ext cx="5080000" cy="4114800"/>
          </a:xfrm>
        </p:spPr>
        <p:txBody>
          <a:bodyPr>
            <a:normAutofit/>
          </a:bodyPr>
          <a:lstStyle/>
          <a:p>
            <a:pPr eaLnBrk="1" hangingPunct="1">
              <a:lnSpc>
                <a:spcPct val="80000"/>
              </a:lnSpc>
            </a:pPr>
            <a:r>
              <a:rPr lang="en-US" sz="2400" dirty="0"/>
              <a:t>Know the location of your fire extinguishers</a:t>
            </a:r>
          </a:p>
          <a:p>
            <a:pPr eaLnBrk="1" hangingPunct="1">
              <a:lnSpc>
                <a:spcPct val="80000"/>
              </a:lnSpc>
            </a:pPr>
            <a:endParaRPr lang="en-US" sz="2400" dirty="0"/>
          </a:p>
          <a:p>
            <a:pPr eaLnBrk="1" hangingPunct="1">
              <a:lnSpc>
                <a:spcPct val="80000"/>
              </a:lnSpc>
            </a:pPr>
            <a:r>
              <a:rPr lang="en-US" sz="2400" dirty="0"/>
              <a:t>Check the work area for fire hazards</a:t>
            </a:r>
          </a:p>
          <a:p>
            <a:pPr lvl="1" eaLnBrk="1" hangingPunct="1">
              <a:lnSpc>
                <a:spcPct val="80000"/>
              </a:lnSpc>
            </a:pPr>
            <a:r>
              <a:rPr lang="en-US" sz="2000" dirty="0"/>
              <a:t>Excess dust, trash overflowing, excess cardboard storage, leaking hydraulic oil…</a:t>
            </a:r>
          </a:p>
          <a:p>
            <a:pPr eaLnBrk="1" hangingPunct="1">
              <a:lnSpc>
                <a:spcPct val="80000"/>
              </a:lnSpc>
            </a:pPr>
            <a:endParaRPr lang="en-US" sz="2400" dirty="0"/>
          </a:p>
          <a:p>
            <a:pPr eaLnBrk="1" hangingPunct="1">
              <a:lnSpc>
                <a:spcPct val="80000"/>
              </a:lnSpc>
            </a:pPr>
            <a:r>
              <a:rPr lang="en-US" sz="2400" dirty="0"/>
              <a:t>Understand basic fire extinguisher use</a:t>
            </a:r>
          </a:p>
        </p:txBody>
      </p:sp>
      <p:pic>
        <p:nvPicPr>
          <p:cNvPr id="15" name="Picture 4" descr="MVC-016L"/>
          <p:cNvPicPr>
            <a:picLocks noGrp="1" noChangeAspect="1" noChangeArrowheads="1"/>
          </p:cNvPicPr>
          <p:nvPr>
            <p:ph sz="quarter" idx="2"/>
          </p:nvPr>
        </p:nvPicPr>
        <p:blipFill>
          <a:blip r:embed="rId2" cstate="email">
            <a:lum bright="20000" contrast="20000"/>
            <a:extLst>
              <a:ext uri="{28A0092B-C50C-407E-A947-70E740481C1C}">
                <a14:useLocalDpi xmlns:a14="http://schemas.microsoft.com/office/drawing/2010/main" val="0"/>
              </a:ext>
            </a:extLst>
          </a:blip>
          <a:srcRect/>
          <a:stretch>
            <a:fillRect/>
          </a:stretch>
        </p:blipFill>
        <p:spPr>
          <a:xfrm>
            <a:off x="7846685" y="3531163"/>
            <a:ext cx="3119439" cy="2339580"/>
          </a:xfrm>
          <a:ln w="28575">
            <a:solidFill>
              <a:srgbClr val="000000"/>
            </a:solidFill>
          </a:ln>
        </p:spPr>
      </p:pic>
      <p:pic>
        <p:nvPicPr>
          <p:cNvPr id="3" name="Content Placeholder 2" title="showing location of fire extinguisher"/>
          <p:cNvPicPr>
            <a:picLocks noGrp="1" noChangeAspect="1"/>
          </p:cNvPicPr>
          <p:nvPr>
            <p:ph sz="quarter" idx="3"/>
          </p:nvPr>
        </p:nvPicPr>
        <p:blipFill>
          <a:blip r:embed="rId3" cstate="email">
            <a:extLst>
              <a:ext uri="{28A0092B-C50C-407E-A947-70E740481C1C}">
                <a14:useLocalDpi xmlns:a14="http://schemas.microsoft.com/office/drawing/2010/main" val="0"/>
              </a:ext>
            </a:extLst>
          </a:blip>
          <a:stretch>
            <a:fillRect/>
          </a:stretch>
        </p:blipFill>
        <p:spPr>
          <a:xfrm rot="5400000">
            <a:off x="8200591" y="1151494"/>
            <a:ext cx="2482904" cy="1862178"/>
          </a:xfrm>
        </p:spPr>
      </p:pic>
    </p:spTree>
    <p:extLst>
      <p:ext uri="{BB962C8B-B14F-4D97-AF65-F5344CB8AC3E}">
        <p14:creationId xmlns:p14="http://schemas.microsoft.com/office/powerpoint/2010/main" val="20227081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2555" y="339969"/>
            <a:ext cx="10363200" cy="1143000"/>
          </a:xfrm>
        </p:spPr>
        <p:txBody>
          <a:bodyPr/>
          <a:lstStyle/>
          <a:p>
            <a:pPr algn="ctr"/>
            <a:r>
              <a:rPr lang="en-US" dirty="0"/>
              <a:t>Fire Prevention</a:t>
            </a:r>
          </a:p>
        </p:txBody>
      </p:sp>
      <p:sp>
        <p:nvSpPr>
          <p:cNvPr id="6" name="Text Placeholder 5"/>
          <p:cNvSpPr>
            <a:spLocks noGrp="1"/>
          </p:cNvSpPr>
          <p:nvPr>
            <p:ph type="body" sz="half" idx="1"/>
          </p:nvPr>
        </p:nvSpPr>
        <p:spPr>
          <a:xfrm>
            <a:off x="1071848" y="1846383"/>
            <a:ext cx="5080000" cy="4114800"/>
          </a:xfrm>
        </p:spPr>
        <p:txBody>
          <a:bodyPr>
            <a:normAutofit/>
          </a:bodyPr>
          <a:lstStyle/>
          <a:p>
            <a:endParaRPr lang="en-US" sz="2000" dirty="0"/>
          </a:p>
          <a:p>
            <a:r>
              <a:rPr lang="en-US" dirty="0"/>
              <a:t>Keep combustible and flammable material clear of </a:t>
            </a:r>
            <a:r>
              <a:rPr lang="en-US" b="1" dirty="0"/>
              <a:t>ALL</a:t>
            </a:r>
            <a:r>
              <a:rPr lang="en-US" dirty="0"/>
              <a:t> welding and torching operations</a:t>
            </a:r>
          </a:p>
          <a:p>
            <a:endParaRPr lang="en-US" dirty="0"/>
          </a:p>
          <a:p>
            <a:pPr marL="0" indent="0">
              <a:buNone/>
            </a:pPr>
            <a:endParaRPr lang="en-US" dirty="0"/>
          </a:p>
          <a:p>
            <a:r>
              <a:rPr lang="en-US" dirty="0"/>
              <a:t>Keep a fire extinguisher available when torching or welding </a:t>
            </a:r>
          </a:p>
          <a:p>
            <a:endParaRPr lang="en-US" dirty="0"/>
          </a:p>
        </p:txBody>
      </p:sp>
      <p:pic>
        <p:nvPicPr>
          <p:cNvPr id="9" name="Picture 7" descr="DSC00304"/>
          <p:cNvPicPr>
            <a:picLocks noGrp="1" noChangeAspect="1" noChangeArrowheads="1"/>
          </p:cNvPicPr>
          <p:nvPr>
            <p:ph sz="quarter" idx="3"/>
          </p:nvPr>
        </p:nvPicPr>
        <p:blipFill>
          <a:blip r:embed="rId2" cstate="email">
            <a:extLst>
              <a:ext uri="{28A0092B-C50C-407E-A947-70E740481C1C}">
                <a14:useLocalDpi xmlns:a14="http://schemas.microsoft.com/office/drawing/2010/main" val="0"/>
              </a:ext>
            </a:extLst>
          </a:blip>
          <a:srcRect/>
          <a:stretch>
            <a:fillRect/>
          </a:stretch>
        </p:blipFill>
        <p:spPr>
          <a:xfrm>
            <a:off x="9539016" y="3323492"/>
            <a:ext cx="2079381" cy="2772508"/>
          </a:xfrm>
        </p:spPr>
      </p:pic>
      <p:pic>
        <p:nvPicPr>
          <p:cNvPr id="10" name="Picture 8" descr="j0216044"/>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bwMode="auto">
          <a:xfrm>
            <a:off x="7140346" y="1846383"/>
            <a:ext cx="1851253" cy="2819167"/>
          </a:xfrm>
          <a:prstGeom prst="rect">
            <a:avLst/>
          </a:prstGeom>
          <a:noFill/>
          <a:ln w="28575">
            <a:solidFill>
              <a:srgbClr val="000000"/>
            </a:solidFill>
            <a:miter lim="800000"/>
            <a:headEnd/>
            <a:tailEnd/>
          </a:ln>
        </p:spPr>
      </p:pic>
    </p:spTree>
    <p:extLst>
      <p:ext uri="{BB962C8B-B14F-4D97-AF65-F5344CB8AC3E}">
        <p14:creationId xmlns:p14="http://schemas.microsoft.com/office/powerpoint/2010/main" val="31342674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77317"/>
            <a:ext cx="10515600" cy="2593975"/>
          </a:xfrm>
        </p:spPr>
        <p:txBody>
          <a:bodyPr>
            <a:normAutofit/>
          </a:bodyPr>
          <a:lstStyle/>
          <a:p>
            <a:r>
              <a:rPr lang="en-US" sz="3600" dirty="0"/>
              <a:t>Are they shown on maps, visually checked monthly, and are records kept?</a:t>
            </a:r>
          </a:p>
          <a:p>
            <a:r>
              <a:rPr lang="en-US" sz="3600" dirty="0"/>
              <a:t>Are they serviced annually with records kept?</a:t>
            </a:r>
          </a:p>
          <a:p>
            <a:r>
              <a:rPr lang="en-US" sz="3600" dirty="0"/>
              <a:t>Are they clearly identified and accessible?</a:t>
            </a:r>
          </a:p>
        </p:txBody>
      </p:sp>
      <p:sp>
        <p:nvSpPr>
          <p:cNvPr id="2" name="Title 1"/>
          <p:cNvSpPr>
            <a:spLocks noGrp="1"/>
          </p:cNvSpPr>
          <p:nvPr>
            <p:ph type="title"/>
          </p:nvPr>
        </p:nvSpPr>
        <p:spPr/>
        <p:txBody>
          <a:bodyPr/>
          <a:lstStyle/>
          <a:p>
            <a:r>
              <a:rPr lang="en-US" dirty="0"/>
              <a:t>Fire Extinguishers</a:t>
            </a:r>
          </a:p>
        </p:txBody>
      </p:sp>
    </p:spTree>
    <p:extLst>
      <p:ext uri="{BB962C8B-B14F-4D97-AF65-F5344CB8AC3E}">
        <p14:creationId xmlns:p14="http://schemas.microsoft.com/office/powerpoint/2010/main" val="10605545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838200" y="304165"/>
            <a:ext cx="10515600" cy="1325563"/>
          </a:xfrm>
        </p:spPr>
        <p:txBody>
          <a:bodyPr/>
          <a:lstStyle/>
          <a:p>
            <a:pPr algn="ctr" eaLnBrk="1" hangingPunct="1"/>
            <a:r>
              <a:rPr lang="en-US" dirty="0"/>
              <a:t>Fire and Extinguisher Operation</a:t>
            </a:r>
          </a:p>
        </p:txBody>
      </p:sp>
      <p:sp>
        <p:nvSpPr>
          <p:cNvPr id="4" name="Content Placeholder 3"/>
          <p:cNvSpPr>
            <a:spLocks noGrp="1"/>
          </p:cNvSpPr>
          <p:nvPr>
            <p:ph sz="half" idx="1"/>
          </p:nvPr>
        </p:nvSpPr>
        <p:spPr/>
        <p:txBody>
          <a:bodyPr>
            <a:normAutofit fontScale="55000" lnSpcReduction="20000"/>
          </a:bodyPr>
          <a:lstStyle/>
          <a:p>
            <a:pPr marL="0" indent="0">
              <a:buNone/>
            </a:pPr>
            <a:r>
              <a:rPr lang="en-US" sz="4400" b="1" u="sng" dirty="0"/>
              <a:t>Fire Triangle:</a:t>
            </a:r>
            <a:endParaRPr lang="en-US" sz="4400" u="sng" dirty="0"/>
          </a:p>
          <a:p>
            <a:pPr marL="0" indent="0">
              <a:buNone/>
            </a:pPr>
            <a:r>
              <a:rPr lang="en-US" sz="3800" dirty="0"/>
              <a:t>To understand how fire extinguishers work, you need to understand a little about fire. Fire is a very rapid chemical reaction between oxygen and a combustible material, which results in the release of heat, light, flames, and smoke.</a:t>
            </a:r>
          </a:p>
          <a:p>
            <a:pPr marL="0" indent="0">
              <a:buNone/>
            </a:pPr>
            <a:r>
              <a:rPr lang="en-US" sz="3800" dirty="0"/>
              <a:t>For fire to exist, the following four elements must be present at the same time:</a:t>
            </a:r>
          </a:p>
          <a:p>
            <a:r>
              <a:rPr lang="en-US" sz="3800" dirty="0"/>
              <a:t>Enough oxygen to sustain combustion.</a:t>
            </a:r>
          </a:p>
          <a:p>
            <a:r>
              <a:rPr lang="en-US" sz="3800" dirty="0"/>
              <a:t>Enough heat to raise the material to its ignition temperature.</a:t>
            </a:r>
          </a:p>
          <a:p>
            <a:r>
              <a:rPr lang="en-US" sz="3800" dirty="0"/>
              <a:t>Some sort of fuel or combustible material.</a:t>
            </a:r>
          </a:p>
          <a:p>
            <a:r>
              <a:rPr lang="en-US" sz="3800" dirty="0"/>
              <a:t>The chemical reaction that is fire.</a:t>
            </a:r>
          </a:p>
          <a:p>
            <a:pPr marL="0" indent="0">
              <a:buNone/>
            </a:pPr>
            <a:endParaRPr lang="en-US" dirty="0"/>
          </a:p>
        </p:txBody>
      </p:sp>
      <p:pic>
        <p:nvPicPr>
          <p:cNvPr id="5" name="Content Placeholder 4" title="showing the fire triang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94038" y="1825625"/>
            <a:ext cx="4040736" cy="3958272"/>
          </a:xfrm>
        </p:spPr>
      </p:pic>
    </p:spTree>
    <p:extLst>
      <p:ext uri="{BB962C8B-B14F-4D97-AF65-F5344CB8AC3E}">
        <p14:creationId xmlns:p14="http://schemas.microsoft.com/office/powerpoint/2010/main" val="27268672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p:txBody>
          <a:bodyPr/>
          <a:lstStyle/>
          <a:p>
            <a:pPr algn="ctr" eaLnBrk="1" hangingPunct="1"/>
            <a:r>
              <a:rPr lang="en-US" dirty="0"/>
              <a:t>Risk Assessment – Portable Fire Extinguishers</a:t>
            </a:r>
          </a:p>
        </p:txBody>
      </p:sp>
      <p:sp>
        <p:nvSpPr>
          <p:cNvPr id="14" name="Rectangle 3"/>
          <p:cNvSpPr>
            <a:spLocks noGrp="1" noChangeArrowheads="1"/>
          </p:cNvSpPr>
          <p:nvPr>
            <p:ph idx="1"/>
          </p:nvPr>
        </p:nvSpPr>
        <p:spPr>
          <a:xfrm>
            <a:off x="838200" y="1698625"/>
            <a:ext cx="10515600" cy="4351338"/>
          </a:xfrm>
        </p:spPr>
        <p:txBody>
          <a:bodyPr>
            <a:normAutofit/>
          </a:bodyPr>
          <a:lstStyle/>
          <a:p>
            <a:r>
              <a:rPr lang="en-US" dirty="0"/>
              <a:t>Portable fire extinguishers have two functions: to control or extinguish small or incipient stage fires and to protect evacuation routes that a fire may block directly or indirectly with smoke or burning/smoldering materials.</a:t>
            </a:r>
          </a:p>
          <a:p>
            <a:r>
              <a:rPr lang="en-US" dirty="0"/>
              <a:t>To extinguish a fire with a portable extinguisher, a person must have immediate access to the extinguisher, know how to actuate the unit, and know how to apply the agent effectively. Attempting to extinguish even a small fire carries some risk. </a:t>
            </a:r>
          </a:p>
        </p:txBody>
      </p:sp>
    </p:spTree>
    <p:extLst>
      <p:ext uri="{BB962C8B-B14F-4D97-AF65-F5344CB8AC3E}">
        <p14:creationId xmlns:p14="http://schemas.microsoft.com/office/powerpoint/2010/main" val="14107933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Grp="1" noChangeArrowheads="1"/>
          </p:cNvSpPr>
          <p:nvPr>
            <p:ph idx="1"/>
          </p:nvPr>
        </p:nvSpPr>
        <p:spPr>
          <a:xfrm>
            <a:off x="838200" y="1698625"/>
            <a:ext cx="10515600" cy="4351338"/>
          </a:xfrm>
        </p:spPr>
        <p:txBody>
          <a:bodyPr>
            <a:normAutofit/>
          </a:bodyPr>
          <a:lstStyle/>
          <a:p>
            <a:r>
              <a:rPr lang="en-US" dirty="0" smtClean="0"/>
              <a:t>Fires </a:t>
            </a:r>
            <a:r>
              <a:rPr lang="en-US" dirty="0"/>
              <a:t>can increase in size and intensity in seconds, blocking the exit path of the fire fighter and creating a hazardous atmosphere. In addition, portable fire extinguishers contain a limited amount of extinguishing agent and can be discharged in a matter of seconds. Therefore, individuals should attempt to fight only very small or incipient stage fires.</a:t>
            </a:r>
          </a:p>
          <a:p>
            <a:r>
              <a:rPr lang="en-US" dirty="0"/>
              <a:t>Prior to fighting any fire with a portable fire extinguisher you must perform a risk assessment that evaluates the fire size, the fire fighters evacuation path, and the atmosphere in the vicinity of the fire.</a:t>
            </a:r>
          </a:p>
        </p:txBody>
      </p:sp>
      <p:sp>
        <p:nvSpPr>
          <p:cNvPr id="533505" name="Rectangle 2"/>
          <p:cNvSpPr>
            <a:spLocks noGrp="1" noChangeArrowheads="1"/>
          </p:cNvSpPr>
          <p:nvPr>
            <p:ph type="title"/>
          </p:nvPr>
        </p:nvSpPr>
        <p:spPr/>
        <p:txBody>
          <a:bodyPr/>
          <a:lstStyle/>
          <a:p>
            <a:pPr algn="ctr" eaLnBrk="1" hangingPunct="1"/>
            <a:r>
              <a:rPr lang="en-US" dirty="0"/>
              <a:t>Risk Assessment – Portable Fire Extinguishers</a:t>
            </a:r>
          </a:p>
        </p:txBody>
      </p:sp>
    </p:spTree>
    <p:extLst>
      <p:ext uri="{BB962C8B-B14F-4D97-AF65-F5344CB8AC3E}">
        <p14:creationId xmlns:p14="http://schemas.microsoft.com/office/powerpoint/2010/main" val="18596415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p:txBody>
          <a:bodyPr/>
          <a:lstStyle/>
          <a:p>
            <a:pPr algn="ctr" eaLnBrk="1" hangingPunct="1"/>
            <a:r>
              <a:rPr lang="en-US" dirty="0"/>
              <a:t>Risk Assessment – Portable Fire Extinguishers</a:t>
            </a:r>
          </a:p>
        </p:txBody>
      </p:sp>
      <p:graphicFrame>
        <p:nvGraphicFramePr>
          <p:cNvPr id="2" name="Table 1" title="risk assessment questions"/>
          <p:cNvGraphicFramePr>
            <a:graphicFrameLocks noGrp="1"/>
          </p:cNvGraphicFramePr>
          <p:nvPr>
            <p:extLst>
              <p:ext uri="{D42A27DB-BD31-4B8C-83A1-F6EECF244321}">
                <p14:modId xmlns:p14="http://schemas.microsoft.com/office/powerpoint/2010/main" val="3573048882"/>
              </p:ext>
            </p:extLst>
          </p:nvPr>
        </p:nvGraphicFramePr>
        <p:xfrm>
          <a:off x="660399" y="1592624"/>
          <a:ext cx="10972800" cy="4261766"/>
        </p:xfrm>
        <a:graphic>
          <a:graphicData uri="http://schemas.openxmlformats.org/drawingml/2006/table">
            <a:tbl>
              <a:tblPr firstRow="1"/>
              <a:tblGrid>
                <a:gridCol w="3657600">
                  <a:extLst>
                    <a:ext uri="{9D8B030D-6E8A-4147-A177-3AD203B41FA5}">
                      <a16:colId xmlns="" xmlns:a16="http://schemas.microsoft.com/office/drawing/2014/main" val="20000"/>
                    </a:ext>
                  </a:extLst>
                </a:gridCol>
                <a:gridCol w="3657600">
                  <a:extLst>
                    <a:ext uri="{9D8B030D-6E8A-4147-A177-3AD203B41FA5}">
                      <a16:colId xmlns="" xmlns:a16="http://schemas.microsoft.com/office/drawing/2014/main" val="20001"/>
                    </a:ext>
                  </a:extLst>
                </a:gridCol>
                <a:gridCol w="3657600">
                  <a:extLst>
                    <a:ext uri="{9D8B030D-6E8A-4147-A177-3AD203B41FA5}">
                      <a16:colId xmlns="" xmlns:a16="http://schemas.microsoft.com/office/drawing/2014/main" val="20002"/>
                    </a:ext>
                  </a:extLst>
                </a:gridCol>
              </a:tblGrid>
              <a:tr h="1166666">
                <a:tc>
                  <a:txBody>
                    <a:bodyPr/>
                    <a:lstStyle/>
                    <a:p>
                      <a:pPr algn="l" fontAlgn="b"/>
                      <a:r>
                        <a:rPr lang="en-US" sz="1400" b="1" u="sng" dirty="0">
                          <a:effectLst/>
                        </a:rPr>
                        <a:t>Risk Assessment Question</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6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b"/>
                      <a:r>
                        <a:rPr lang="en-US" sz="1400" b="1" u="sng" dirty="0">
                          <a:effectLst/>
                        </a:rPr>
                        <a:t>Characteristics of incipient stage fires or fires that can be extinguished with portable fire extinguishers</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6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b"/>
                      <a:r>
                        <a:rPr lang="en-US" sz="1400" b="1" u="sng" dirty="0">
                          <a:effectLst/>
                        </a:rPr>
                        <a:t>Characteristics of fires that SHOULD NOT be fought with a portable fire extinguisher (beyond incipient stage) - evacuate immediately</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9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1571965">
                <a:tc>
                  <a:txBody>
                    <a:bodyPr/>
                    <a:lstStyle/>
                    <a:p>
                      <a:pPr algn="l" fontAlgn="t"/>
                      <a:endParaRPr lang="en-US" sz="1400" dirty="0" smtClean="0">
                        <a:effectLst/>
                      </a:endParaRPr>
                    </a:p>
                    <a:p>
                      <a:pPr algn="l" fontAlgn="t"/>
                      <a:r>
                        <a:rPr lang="en-US" sz="1400" dirty="0" smtClean="0">
                          <a:effectLst/>
                        </a:rPr>
                        <a:t>Is </a:t>
                      </a:r>
                      <a:r>
                        <a:rPr lang="en-US" sz="1400" dirty="0">
                          <a:effectLst/>
                        </a:rPr>
                        <a:t>the fire too big?</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endParaRPr lang="en-US" sz="1400" dirty="0" smtClean="0">
                        <a:effectLst/>
                      </a:endParaRPr>
                    </a:p>
                    <a:p>
                      <a:pPr fontAlgn="t"/>
                      <a:r>
                        <a:rPr lang="en-US" sz="1400" dirty="0" smtClean="0">
                          <a:effectLst/>
                        </a:rPr>
                        <a:t>The </a:t>
                      </a:r>
                      <a:r>
                        <a:rPr lang="en-US" sz="1400" dirty="0">
                          <a:effectLst/>
                        </a:rPr>
                        <a:t>fire is limited to the original material ignited, it is contained (such as in a waste basket) and has not spread to other materials. The flames are no higher than the firefighter's head.</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endParaRPr lang="en-US" sz="1400" dirty="0" smtClean="0">
                        <a:effectLst/>
                      </a:endParaRPr>
                    </a:p>
                    <a:p>
                      <a:pPr fontAlgn="t"/>
                      <a:r>
                        <a:rPr lang="en-US" sz="1400" dirty="0" smtClean="0">
                          <a:effectLst/>
                        </a:rPr>
                        <a:t>The </a:t>
                      </a:r>
                      <a:r>
                        <a:rPr lang="en-US" sz="1400" dirty="0">
                          <a:effectLst/>
                        </a:rPr>
                        <a:t>fire involves flammable solvents, has spread over more than 60 square feet, is partially hidden behind a wall or ceiling, or can not be reached from a standing position.</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523135">
                <a:tc>
                  <a:txBody>
                    <a:bodyPr/>
                    <a:lstStyle/>
                    <a:p>
                      <a:pPr algn="l" fontAlgn="t"/>
                      <a:r>
                        <a:rPr lang="en-US" sz="1400" dirty="0">
                          <a:effectLst/>
                        </a:rPr>
                        <a:t>Is the air safe to breathe?</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effectLst/>
                        </a:rPr>
                        <a:t>The fire has not depleted the oxygen in the room and is producing only small quantities of toxic gases. No respiratory protection equipment is required.</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Due to smoke and products of combustion, the fire can not be fought without respiratory protection.</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9858080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p:txBody>
          <a:bodyPr/>
          <a:lstStyle/>
          <a:p>
            <a:pPr algn="ctr" eaLnBrk="1" hangingPunct="1"/>
            <a:r>
              <a:rPr lang="en-US" dirty="0"/>
              <a:t>Risk Assessment – Portable Fire Extinguishers</a:t>
            </a:r>
          </a:p>
        </p:txBody>
      </p:sp>
      <p:graphicFrame>
        <p:nvGraphicFramePr>
          <p:cNvPr id="2" name="Table 1" title="risk assessment questions"/>
          <p:cNvGraphicFramePr>
            <a:graphicFrameLocks noGrp="1"/>
          </p:cNvGraphicFramePr>
          <p:nvPr>
            <p:extLst>
              <p:ext uri="{D42A27DB-BD31-4B8C-83A1-F6EECF244321}">
                <p14:modId xmlns:p14="http://schemas.microsoft.com/office/powerpoint/2010/main" val="2640358825"/>
              </p:ext>
            </p:extLst>
          </p:nvPr>
        </p:nvGraphicFramePr>
        <p:xfrm>
          <a:off x="660399" y="1592623"/>
          <a:ext cx="10972800" cy="3994137"/>
        </p:xfrm>
        <a:graphic>
          <a:graphicData uri="http://schemas.openxmlformats.org/drawingml/2006/table">
            <a:tbl>
              <a:tblPr firstRow="1"/>
              <a:tblGrid>
                <a:gridCol w="3657600">
                  <a:extLst>
                    <a:ext uri="{9D8B030D-6E8A-4147-A177-3AD203B41FA5}">
                      <a16:colId xmlns="" xmlns:a16="http://schemas.microsoft.com/office/drawing/2014/main" val="20000"/>
                    </a:ext>
                  </a:extLst>
                </a:gridCol>
                <a:gridCol w="3657600">
                  <a:extLst>
                    <a:ext uri="{9D8B030D-6E8A-4147-A177-3AD203B41FA5}">
                      <a16:colId xmlns="" xmlns:a16="http://schemas.microsoft.com/office/drawing/2014/main" val="20001"/>
                    </a:ext>
                  </a:extLst>
                </a:gridCol>
                <a:gridCol w="3657600">
                  <a:extLst>
                    <a:ext uri="{9D8B030D-6E8A-4147-A177-3AD203B41FA5}">
                      <a16:colId xmlns="" xmlns:a16="http://schemas.microsoft.com/office/drawing/2014/main" val="20002"/>
                    </a:ext>
                  </a:extLst>
                </a:gridCol>
              </a:tblGrid>
              <a:tr h="1105384">
                <a:tc>
                  <a:txBody>
                    <a:bodyPr/>
                    <a:lstStyle/>
                    <a:p>
                      <a:pPr algn="l" fontAlgn="b"/>
                      <a:r>
                        <a:rPr lang="en-US" sz="1400" b="1" u="sng" dirty="0">
                          <a:effectLst/>
                        </a:rPr>
                        <a:t>Risk Assessment Question</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6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b"/>
                      <a:r>
                        <a:rPr lang="en-US" sz="1400" b="1" u="sng" dirty="0">
                          <a:effectLst/>
                        </a:rPr>
                        <a:t>Characteristics of incipient stage fires or fires that can be extinguished with portable fire extinguishers</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6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b"/>
                      <a:r>
                        <a:rPr lang="en-US" sz="1400" b="1" u="sng" dirty="0">
                          <a:effectLst/>
                        </a:rPr>
                        <a:t>Characteristics of fires that SHOULD NOT be fought with a portable fire extinguisher (beyond incipient stage) - evacuate immediately</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9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2118619">
                <a:tc>
                  <a:txBody>
                    <a:bodyPr/>
                    <a:lstStyle/>
                    <a:p>
                      <a:pPr algn="l" fontAlgn="t"/>
                      <a:endParaRPr lang="en-US" sz="1400" dirty="0" smtClean="0">
                        <a:effectLst/>
                      </a:endParaRPr>
                    </a:p>
                    <a:p>
                      <a:pPr algn="l" fontAlgn="t"/>
                      <a:r>
                        <a:rPr lang="en-US" sz="1400" dirty="0" smtClean="0">
                          <a:effectLst/>
                        </a:rPr>
                        <a:t>Is </a:t>
                      </a:r>
                      <a:r>
                        <a:rPr lang="en-US" sz="1400" dirty="0">
                          <a:effectLst/>
                        </a:rPr>
                        <a:t>the environment too hot or smoky?</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endParaRPr lang="en-US" sz="1400" dirty="0" smtClean="0">
                        <a:effectLst/>
                      </a:endParaRPr>
                    </a:p>
                    <a:p>
                      <a:pPr fontAlgn="t"/>
                      <a:r>
                        <a:rPr lang="en-US" sz="1400" dirty="0" smtClean="0">
                          <a:effectLst/>
                        </a:rPr>
                        <a:t>Heat </a:t>
                      </a:r>
                      <a:r>
                        <a:rPr lang="en-US" sz="1400" dirty="0">
                          <a:effectLst/>
                        </a:rPr>
                        <a:t>is being generated, but the room temperature is only slightly increased. Smoke may be accumulating on the ceiling, but visibility is good. No special personal protective equipment is required.</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endParaRPr lang="en-US" sz="1400" dirty="0" smtClean="0">
                        <a:effectLst/>
                      </a:endParaRPr>
                    </a:p>
                    <a:p>
                      <a:pPr fontAlgn="t"/>
                      <a:r>
                        <a:rPr lang="en-US" sz="1400" dirty="0" smtClean="0">
                          <a:effectLst/>
                        </a:rPr>
                        <a:t>The </a:t>
                      </a:r>
                      <a:r>
                        <a:rPr lang="en-US" sz="1400" dirty="0">
                          <a:effectLst/>
                        </a:rPr>
                        <a:t>radiated heat is easily felt on exposed skin making it difficult to approach within 10-15 feet of the fire (or the effective range of the extinguisher). One must crawl on the floor due to heat or smoke. Smoke is quickly filling the room, decreasing visibility.</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770134">
                <a:tc>
                  <a:txBody>
                    <a:bodyPr/>
                    <a:lstStyle/>
                    <a:p>
                      <a:pPr algn="l" fontAlgn="t"/>
                      <a:r>
                        <a:rPr lang="en-US" sz="1400" dirty="0">
                          <a:effectLst/>
                        </a:rPr>
                        <a:t>Is there a safe evacuation path?</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There is a clear evacuation path that is behind you as you fight the fire.</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The fire is not contained, and fire, heat, or smoke may block the evacuation path.</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7424402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838200" y="304165"/>
            <a:ext cx="10515600" cy="1325563"/>
          </a:xfrm>
        </p:spPr>
        <p:txBody>
          <a:bodyPr/>
          <a:lstStyle/>
          <a:p>
            <a:pPr algn="ctr" eaLnBrk="1" hangingPunct="1"/>
            <a:r>
              <a:rPr lang="en-US" dirty="0"/>
              <a:t>Portable Fire Extinguishers</a:t>
            </a:r>
          </a:p>
        </p:txBody>
      </p:sp>
      <p:sp>
        <p:nvSpPr>
          <p:cNvPr id="4" name="Content Placeholder 3"/>
          <p:cNvSpPr>
            <a:spLocks noGrp="1"/>
          </p:cNvSpPr>
          <p:nvPr>
            <p:ph sz="half" idx="1"/>
          </p:nvPr>
        </p:nvSpPr>
        <p:spPr/>
        <p:txBody>
          <a:bodyPr/>
          <a:lstStyle/>
          <a:p>
            <a:pPr marL="0" indent="0">
              <a:buNone/>
            </a:pPr>
            <a:r>
              <a:rPr lang="en-US" b="1" u="sng" dirty="0"/>
              <a:t>How a Fire Extinguisher Works:</a:t>
            </a:r>
            <a:endParaRPr lang="en-US" u="sng" dirty="0"/>
          </a:p>
          <a:p>
            <a:r>
              <a:rPr lang="en-US" dirty="0"/>
              <a:t>Portable fire extinguishers apply an extinguishing agent that will either cool burning fuel, displace or remove oxygen, or stop the chemical reaction so a fire cannot continue to burn. When the handle of an extinguisher is compressed, agent is expelled out the nozzle.</a:t>
            </a:r>
          </a:p>
          <a:p>
            <a:endParaRPr lang="en-US" dirty="0"/>
          </a:p>
        </p:txBody>
      </p:sp>
      <p:pic>
        <p:nvPicPr>
          <p:cNvPr id="6" name="Content Placeholder 5" title="How a fire extinguisher work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32600" y="2197894"/>
            <a:ext cx="3860800" cy="3606800"/>
          </a:xfrm>
        </p:spPr>
      </p:pic>
    </p:spTree>
    <p:extLst>
      <p:ext uri="{BB962C8B-B14F-4D97-AF65-F5344CB8AC3E}">
        <p14:creationId xmlns:p14="http://schemas.microsoft.com/office/powerpoint/2010/main" val="4953776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62500" lnSpcReduction="20000"/>
          </a:bodyPr>
          <a:lstStyle/>
          <a:p>
            <a:pPr marL="0" indent="0">
              <a:buNone/>
            </a:pPr>
            <a:r>
              <a:rPr lang="en-US" sz="2900" b="1" u="sng" dirty="0"/>
              <a:t>Let's take a look at the label pictured. The classification is:</a:t>
            </a:r>
          </a:p>
          <a:p>
            <a:r>
              <a:rPr lang="en-US" sz="2900" dirty="0"/>
              <a:t>1-A:10-BC</a:t>
            </a:r>
          </a:p>
          <a:p>
            <a:r>
              <a:rPr lang="en-US" sz="2900" dirty="0"/>
              <a:t>The letters (A, B, and C) represent the </a:t>
            </a:r>
            <a:r>
              <a:rPr lang="en-US" sz="2900" dirty="0">
                <a:hlinkClick r:id="rId3" tooltip="Type(s) of fire"/>
              </a:rPr>
              <a:t>type(s) of fire</a:t>
            </a:r>
            <a:r>
              <a:rPr lang="en-US" sz="2900" dirty="0"/>
              <a:t> for which the extinguisher has been approved.</a:t>
            </a:r>
          </a:p>
          <a:p>
            <a:r>
              <a:rPr lang="en-US" sz="2900" dirty="0"/>
              <a:t>The number in front of the A rating indicates how much water the extinguisher is equal to and represents 1.25 gallons of water for every unit of one. For example, a 4-A rated extinguisher would be equal to five (4 x 1.25) gallons of water.</a:t>
            </a:r>
          </a:p>
          <a:p>
            <a:r>
              <a:rPr lang="en-US" sz="2900" dirty="0"/>
              <a:t>The number in front of the B rating represents the area in square feet of a class B fire that a non-expert user should be able to extinguish. Using the above example, a non-expert user should be able to put out a flammable liquid fire that is as large as 10 square feet.</a:t>
            </a:r>
          </a:p>
          <a:p>
            <a:endParaRPr lang="en-US" dirty="0"/>
          </a:p>
        </p:txBody>
      </p:sp>
      <p:pic>
        <p:nvPicPr>
          <p:cNvPr id="3" name="Content Placeholder 2" title="the fine print on a fire extinguish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89470" y="2156687"/>
            <a:ext cx="4164330" cy="3273357"/>
          </a:xfrm>
        </p:spPr>
      </p:pic>
      <p:sp>
        <p:nvSpPr>
          <p:cNvPr id="533505" name="Rectangle 2"/>
          <p:cNvSpPr>
            <a:spLocks noGrp="1" noChangeArrowheads="1"/>
          </p:cNvSpPr>
          <p:nvPr>
            <p:ph type="title"/>
          </p:nvPr>
        </p:nvSpPr>
        <p:spPr>
          <a:xfrm>
            <a:off x="838200" y="304165"/>
            <a:ext cx="10515600" cy="1325563"/>
          </a:xfrm>
        </p:spPr>
        <p:txBody>
          <a:bodyPr/>
          <a:lstStyle/>
          <a:p>
            <a:pPr algn="ctr" eaLnBrk="1" hangingPunct="1"/>
            <a:r>
              <a:rPr lang="en-US" dirty="0"/>
              <a:t>Portable Fire Extinguishers</a:t>
            </a:r>
          </a:p>
        </p:txBody>
      </p:sp>
    </p:spTree>
    <p:extLst>
      <p:ext uri="{BB962C8B-B14F-4D97-AF65-F5344CB8AC3E}">
        <p14:creationId xmlns:p14="http://schemas.microsoft.com/office/powerpoint/2010/main" val="3876245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2"/>
            <a:ext cx="9269451" cy="3172907"/>
          </a:xfrm>
        </p:spPr>
        <p:txBody>
          <a:bodyPr>
            <a:normAutofit/>
          </a:bodyPr>
          <a:lstStyle/>
          <a:p>
            <a:pPr marL="0" lvl="0" indent="0">
              <a:buNone/>
            </a:pPr>
            <a:r>
              <a:rPr lang="en-US" dirty="0"/>
              <a:t>What is the proper fire extinguisher type for a gasoline or diesel fuel fire?</a:t>
            </a:r>
            <a:endParaRPr lang="en-US" sz="2000" dirty="0"/>
          </a:p>
          <a:p>
            <a:pPr marL="914400" lvl="1" indent="-457200">
              <a:buFont typeface="+mj-lt"/>
              <a:buAutoNum type="alphaUcPeriod"/>
            </a:pPr>
            <a:r>
              <a:rPr lang="en-US" dirty="0"/>
              <a:t>Class A</a:t>
            </a:r>
            <a:endParaRPr lang="en-US" sz="1800" dirty="0"/>
          </a:p>
          <a:p>
            <a:pPr marL="914400" lvl="1" indent="-457200">
              <a:buFont typeface="+mj-lt"/>
              <a:buAutoNum type="alphaUcPeriod"/>
            </a:pPr>
            <a:r>
              <a:rPr lang="en-US" dirty="0"/>
              <a:t>Class B</a:t>
            </a:r>
            <a:endParaRPr lang="en-US" sz="1800" dirty="0"/>
          </a:p>
          <a:p>
            <a:pPr marL="914400" lvl="1" indent="-457200">
              <a:buFont typeface="+mj-lt"/>
              <a:buAutoNum type="alphaUcPeriod"/>
            </a:pPr>
            <a:r>
              <a:rPr lang="en-US" dirty="0"/>
              <a:t>Class C</a:t>
            </a:r>
            <a:endParaRPr lang="en-US" sz="1800" dirty="0"/>
          </a:p>
          <a:p>
            <a:pPr marL="914400" lvl="1" indent="-457200">
              <a:buFont typeface="+mj-lt"/>
              <a:buAutoNum type="alphaUcPeriod"/>
            </a:pPr>
            <a:r>
              <a:rPr lang="en-US" dirty="0"/>
              <a:t>Class D</a:t>
            </a:r>
            <a:endParaRPr lang="en-US" sz="1800" dirty="0"/>
          </a:p>
          <a:p>
            <a:pPr marL="914400" lvl="1" indent="-457200">
              <a:buFont typeface="+mj-lt"/>
              <a:buAutoNum type="alphaUcPeriod"/>
            </a:pPr>
            <a:r>
              <a:rPr lang="en-US" dirty="0"/>
              <a:t>All of the above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a:xfrm>
            <a:off x="838200" y="365125"/>
            <a:ext cx="10448110" cy="1325563"/>
          </a:xfrm>
        </p:spPr>
        <p:txBody>
          <a:bodyPr/>
          <a:lstStyle/>
          <a:p>
            <a:r>
              <a:rPr lang="en-US" dirty="0"/>
              <a:t>Hazard Recognition: Fire Safety </a:t>
            </a:r>
            <a:r>
              <a:rPr lang="en-US"/>
              <a:t>&amp; </a:t>
            </a:r>
            <a:r>
              <a:rPr lang="en-US" smtClean="0"/>
              <a:t>Prevention</a:t>
            </a:r>
            <a:endParaRPr lang="en-US" dirty="0"/>
          </a:p>
        </p:txBody>
      </p:sp>
    </p:spTree>
    <p:extLst>
      <p:ext uri="{BB962C8B-B14F-4D97-AF65-F5344CB8AC3E}">
        <p14:creationId xmlns:p14="http://schemas.microsoft.com/office/powerpoint/2010/main" val="26784914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title="types of fire extinguishers"/>
          <p:cNvGraphicFramePr>
            <a:graphicFrameLocks noGrp="1"/>
          </p:cNvGraphicFramePr>
          <p:nvPr>
            <p:ph sz="half" idx="1"/>
            <p:extLst>
              <p:ext uri="{D42A27DB-BD31-4B8C-83A1-F6EECF244321}">
                <p14:modId xmlns:p14="http://schemas.microsoft.com/office/powerpoint/2010/main" val="2155993920"/>
              </p:ext>
            </p:extLst>
          </p:nvPr>
        </p:nvGraphicFramePr>
        <p:xfrm>
          <a:off x="3582208" y="1690688"/>
          <a:ext cx="4736592" cy="4313345"/>
        </p:xfrm>
        <a:graphic>
          <a:graphicData uri="http://schemas.openxmlformats.org/drawingml/2006/table">
            <a:tbl>
              <a:tblPr firstRow="1"/>
              <a:tblGrid>
                <a:gridCol w="2368296">
                  <a:extLst>
                    <a:ext uri="{9D8B030D-6E8A-4147-A177-3AD203B41FA5}">
                      <a16:colId xmlns="" xmlns:a16="http://schemas.microsoft.com/office/drawing/2014/main" val="20000"/>
                    </a:ext>
                  </a:extLst>
                </a:gridCol>
                <a:gridCol w="2368296">
                  <a:extLst>
                    <a:ext uri="{9D8B030D-6E8A-4147-A177-3AD203B41FA5}">
                      <a16:colId xmlns="" xmlns:a16="http://schemas.microsoft.com/office/drawing/2014/main" val="20001"/>
                    </a:ext>
                  </a:extLst>
                </a:gridCol>
              </a:tblGrid>
              <a:tr h="358022">
                <a:tc>
                  <a:txBody>
                    <a:bodyPr/>
                    <a:lstStyle/>
                    <a:p>
                      <a:pPr algn="ctr" fontAlgn="b"/>
                      <a:r>
                        <a:rPr lang="en-US" sz="1800" b="1" u="sng" dirty="0">
                          <a:effectLst/>
                        </a:rPr>
                        <a:t>Extinguisher Type</a:t>
                      </a:r>
                    </a:p>
                  </a:txBody>
                  <a:tcPr marL="32965" marR="32965" marT="32965" marB="32965" anchor="b">
                    <a:lnL>
                      <a:noFill/>
                    </a:lnL>
                    <a:lnR>
                      <a:noFill/>
                    </a:lnR>
                    <a:lnT>
                      <a:noFill/>
                    </a:lnT>
                    <a:lnB w="7620" cap="flat" cmpd="sng" algn="ctr">
                      <a:solidFill>
                        <a:srgbClr val="DDDDDD"/>
                      </a:solidFill>
                      <a:prstDash val="solid"/>
                      <a:round/>
                      <a:headEnd type="none" w="med" len="med"/>
                      <a:tailEnd type="none" w="med" len="med"/>
                    </a:lnB>
                    <a:solidFill>
                      <a:srgbClr val="FFFFFF"/>
                    </a:solidFill>
                  </a:tcPr>
                </a:tc>
                <a:tc>
                  <a:txBody>
                    <a:bodyPr/>
                    <a:lstStyle/>
                    <a:p>
                      <a:pPr algn="ctr" fontAlgn="b"/>
                      <a:r>
                        <a:rPr lang="en-US" sz="1800" b="1" u="sng" dirty="0">
                          <a:effectLst/>
                        </a:rPr>
                        <a:t>Type of Fire</a:t>
                      </a:r>
                    </a:p>
                  </a:txBody>
                  <a:tcPr marL="32965" marR="32965" marT="32965" marB="32965" anchor="b">
                    <a:lnL>
                      <a:noFill/>
                    </a:lnL>
                    <a:lnR>
                      <a:noFill/>
                    </a:lnR>
                    <a:lnT>
                      <a:noFill/>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1191896">
                <a:tc>
                  <a:txBody>
                    <a:bodyPr/>
                    <a:lstStyle/>
                    <a:p>
                      <a:pPr algn="ctr" fontAlgn="t"/>
                      <a:r>
                        <a:rPr lang="en-US" sz="1200" b="1" u="none" strike="noStrike" dirty="0">
                          <a:solidFill>
                            <a:srgbClr val="003399"/>
                          </a:solidFill>
                          <a:effectLst/>
                          <a:hlinkClick r:id="rId3" tooltip="Water"/>
                        </a:rPr>
                        <a:t>Water</a:t>
                      </a:r>
                      <a:endParaRPr lang="en-US" sz="1200" dirty="0">
                        <a:effectLst/>
                      </a:endParaRPr>
                    </a:p>
                  </a:txBody>
                  <a:tcPr marL="32965" marR="32965" marT="32965" marB="32965">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b="1" u="sng" dirty="0">
                          <a:effectLst/>
                        </a:rPr>
                        <a:t>Ordinary Combustibles</a:t>
                      </a:r>
                      <a:endParaRPr lang="en-US" sz="1400" u="sng" dirty="0">
                        <a:effectLst/>
                      </a:endParaRPr>
                    </a:p>
                    <a:p>
                      <a:pPr fontAlgn="t"/>
                      <a:r>
                        <a:rPr lang="en-US" sz="1400" dirty="0">
                          <a:effectLst/>
                        </a:rPr>
                        <a:t>Fires in paper, cloth, wood, rubber, and many plastics require a water type extinguisher labeled A.</a:t>
                      </a:r>
                    </a:p>
                  </a:txBody>
                  <a:tcPr marL="32965" marR="32965" marT="32965" marB="32965">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2763427">
                <a:tc>
                  <a:txBody>
                    <a:bodyPr/>
                    <a:lstStyle/>
                    <a:p>
                      <a:pPr algn="ctr" fontAlgn="t"/>
                      <a:r>
                        <a:rPr lang="en-US" sz="1200" b="1" u="none" strike="noStrike" dirty="0">
                          <a:solidFill>
                            <a:srgbClr val="003399"/>
                          </a:solidFill>
                          <a:effectLst/>
                          <a:hlinkClick r:id="rId4" tooltip="CO2"/>
                        </a:rPr>
                        <a:t>CO</a:t>
                      </a:r>
                      <a:r>
                        <a:rPr lang="en-US" sz="1200" b="1" u="none" strike="noStrike" baseline="-25000" dirty="0">
                          <a:solidFill>
                            <a:srgbClr val="003399"/>
                          </a:solidFill>
                          <a:effectLst/>
                          <a:hlinkClick r:id="rId4" tooltip="CO2"/>
                        </a:rPr>
                        <a:t>2</a:t>
                      </a:r>
                      <a:endParaRPr lang="en-US" sz="1200" dirty="0">
                        <a:effectLst/>
                      </a:endParaRPr>
                    </a:p>
                    <a:p>
                      <a:pPr algn="ctr" fontAlgn="t"/>
                      <a:r>
                        <a:rPr lang="en-US" sz="1200" b="1" dirty="0">
                          <a:effectLst/>
                        </a:rPr>
                        <a:t>OR</a:t>
                      </a:r>
                      <a:endParaRPr lang="en-US" sz="1200" dirty="0">
                        <a:effectLst/>
                      </a:endParaRPr>
                    </a:p>
                  </a:txBody>
                  <a:tcPr marL="32965" marR="32965" marT="32965" marB="32965">
                    <a:lnL>
                      <a:noFill/>
                    </a:lnL>
                    <a:lnR>
                      <a:noFill/>
                    </a:lnR>
                    <a:lnT w="7620"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400" b="1" u="sng" dirty="0">
                          <a:effectLst/>
                        </a:rPr>
                        <a:t>Flammable Liquids</a:t>
                      </a:r>
                      <a:endParaRPr lang="en-US" sz="1400" u="sng" dirty="0">
                        <a:effectLst/>
                      </a:endParaRPr>
                    </a:p>
                    <a:p>
                      <a:pPr fontAlgn="t"/>
                      <a:r>
                        <a:rPr lang="en-US" sz="1400" dirty="0">
                          <a:effectLst/>
                        </a:rPr>
                        <a:t>Fires in oils, gasoline, some paints, lacquers, grease, solvents, and other flammable liquids require an extinguisher labeled B.</a:t>
                      </a:r>
                    </a:p>
                    <a:p>
                      <a:pPr fontAlgn="t"/>
                      <a:r>
                        <a:rPr lang="en-US" sz="1400" b="1" u="sng" dirty="0">
                          <a:effectLst/>
                        </a:rPr>
                        <a:t>Electrical Equipment</a:t>
                      </a:r>
                      <a:endParaRPr lang="en-US" sz="1400" u="sng" dirty="0">
                        <a:effectLst/>
                      </a:endParaRPr>
                    </a:p>
                    <a:p>
                      <a:pPr fontAlgn="t"/>
                      <a:r>
                        <a:rPr lang="en-US" sz="1400" dirty="0">
                          <a:effectLst/>
                        </a:rPr>
                        <a:t>Fires in wiring, fuse boxes, energized electrical equipment, computers, and other electrical sources require an extinguisher labeled C.</a:t>
                      </a:r>
                    </a:p>
                  </a:txBody>
                  <a:tcPr marL="32965" marR="32965" marT="32965" marB="32965">
                    <a:lnL>
                      <a:noFill/>
                    </a:lnL>
                    <a:lnR>
                      <a:noFill/>
                    </a:lnR>
                    <a:lnT w="7620"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10002"/>
                  </a:ext>
                </a:extLst>
              </a:tr>
            </a:tbl>
          </a:graphicData>
        </a:graphic>
      </p:graphicFrame>
      <p:pic>
        <p:nvPicPr>
          <p:cNvPr id="4102" name="Picture 6" descr="Class 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5521" y="5293157"/>
            <a:ext cx="580348" cy="52484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lass B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214" y="3636934"/>
            <a:ext cx="585655" cy="5224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y Chemical Extinguish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1383" y="4878271"/>
            <a:ext cx="99738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arbon Dioxide Extinguish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8768" y="3384521"/>
            <a:ext cx="930797"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lass A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214" y="2421067"/>
            <a:ext cx="585655" cy="504216"/>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Water Extinguish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5441" y="2121110"/>
            <a:ext cx="869269" cy="1085691"/>
          </a:xfrm>
          <a:prstGeom prst="rect">
            <a:avLst/>
          </a:prstGeom>
          <a:noFill/>
          <a:extLst>
            <a:ext uri="{909E8E84-426E-40DD-AFC4-6F175D3DCCD1}">
              <a14:hiddenFill xmlns:a14="http://schemas.microsoft.com/office/drawing/2010/main">
                <a:solidFill>
                  <a:srgbClr val="FFFFFF"/>
                </a:solidFill>
              </a14:hiddenFill>
            </a:ext>
          </a:extLst>
        </p:spPr>
      </p:pic>
      <p:sp>
        <p:nvSpPr>
          <p:cNvPr id="533505" name="Rectangle 2"/>
          <p:cNvSpPr>
            <a:spLocks noGrp="1" noChangeArrowheads="1"/>
          </p:cNvSpPr>
          <p:nvPr>
            <p:ph type="title"/>
          </p:nvPr>
        </p:nvSpPr>
        <p:spPr>
          <a:xfrm>
            <a:off x="637478" y="267168"/>
            <a:ext cx="10515600" cy="1325563"/>
          </a:xfrm>
        </p:spPr>
        <p:txBody>
          <a:bodyPr/>
          <a:lstStyle/>
          <a:p>
            <a:pPr algn="ctr" eaLnBrk="1" hangingPunct="1"/>
            <a:r>
              <a:rPr lang="en-US" dirty="0"/>
              <a:t>Types of Fire Extinguishers</a:t>
            </a:r>
          </a:p>
        </p:txBody>
      </p:sp>
    </p:spTree>
    <p:extLst>
      <p:ext uri="{BB962C8B-B14F-4D97-AF65-F5344CB8AC3E}">
        <p14:creationId xmlns:p14="http://schemas.microsoft.com/office/powerpoint/2010/main" val="2923719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title="types of fire extingushers"/>
          <p:cNvGraphicFramePr>
            <a:graphicFrameLocks noGrp="1"/>
          </p:cNvGraphicFramePr>
          <p:nvPr>
            <p:ph sz="half" idx="2"/>
            <p:extLst>
              <p:ext uri="{D42A27DB-BD31-4B8C-83A1-F6EECF244321}">
                <p14:modId xmlns:p14="http://schemas.microsoft.com/office/powerpoint/2010/main" val="56844750"/>
              </p:ext>
            </p:extLst>
          </p:nvPr>
        </p:nvGraphicFramePr>
        <p:xfrm>
          <a:off x="3464314" y="1675344"/>
          <a:ext cx="5174166" cy="4617591"/>
        </p:xfrm>
        <a:graphic>
          <a:graphicData uri="http://schemas.openxmlformats.org/drawingml/2006/table">
            <a:tbl>
              <a:tblPr firstRow="1"/>
              <a:tblGrid>
                <a:gridCol w="2587083">
                  <a:extLst>
                    <a:ext uri="{9D8B030D-6E8A-4147-A177-3AD203B41FA5}">
                      <a16:colId xmlns="" xmlns:a16="http://schemas.microsoft.com/office/drawing/2014/main" val="20000"/>
                    </a:ext>
                  </a:extLst>
                </a:gridCol>
                <a:gridCol w="2587083">
                  <a:extLst>
                    <a:ext uri="{9D8B030D-6E8A-4147-A177-3AD203B41FA5}">
                      <a16:colId xmlns="" xmlns:a16="http://schemas.microsoft.com/office/drawing/2014/main" val="20001"/>
                    </a:ext>
                  </a:extLst>
                </a:gridCol>
              </a:tblGrid>
              <a:tr h="186077">
                <a:tc>
                  <a:txBody>
                    <a:bodyPr/>
                    <a:lstStyle/>
                    <a:p>
                      <a:pPr algn="ctr" fontAlgn="b"/>
                      <a:r>
                        <a:rPr lang="en-US" sz="1800" b="1" u="sng" dirty="0">
                          <a:effectLst/>
                        </a:rPr>
                        <a:t>Extinguisher Type</a:t>
                      </a:r>
                    </a:p>
                  </a:txBody>
                  <a:tcPr marL="28627" marR="28627" marT="28627" marB="28627" anchor="b">
                    <a:lnL>
                      <a:noFill/>
                    </a:lnL>
                    <a:lnR>
                      <a:noFill/>
                    </a:lnR>
                    <a:lnT>
                      <a:noFill/>
                    </a:lnT>
                    <a:lnB w="7620" cap="flat" cmpd="sng" algn="ctr">
                      <a:solidFill>
                        <a:srgbClr val="DDDDDD"/>
                      </a:solidFill>
                      <a:prstDash val="solid"/>
                      <a:round/>
                      <a:headEnd type="none" w="med" len="med"/>
                      <a:tailEnd type="none" w="med" len="med"/>
                    </a:lnB>
                    <a:solidFill>
                      <a:srgbClr val="FFFFFF"/>
                    </a:solidFill>
                  </a:tcPr>
                </a:tc>
                <a:tc>
                  <a:txBody>
                    <a:bodyPr/>
                    <a:lstStyle/>
                    <a:p>
                      <a:pPr algn="ctr" fontAlgn="b"/>
                      <a:r>
                        <a:rPr lang="en-US" sz="1800" b="1" u="sng" dirty="0">
                          <a:effectLst/>
                        </a:rPr>
                        <a:t>Type of Fire</a:t>
                      </a:r>
                    </a:p>
                  </a:txBody>
                  <a:tcPr marL="28627" marR="28627" marT="28627" marB="28627" anchor="b">
                    <a:lnL>
                      <a:noFill/>
                    </a:lnL>
                    <a:lnR>
                      <a:noFill/>
                    </a:lnR>
                    <a:lnT>
                      <a:noFill/>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1216657">
                <a:tc>
                  <a:txBody>
                    <a:bodyPr/>
                    <a:lstStyle/>
                    <a:p>
                      <a:pPr algn="ctr" fontAlgn="t"/>
                      <a:r>
                        <a:rPr lang="en-US" sz="1400" b="1" u="none" strike="noStrike">
                          <a:solidFill>
                            <a:srgbClr val="003399"/>
                          </a:solidFill>
                          <a:effectLst/>
                          <a:hlinkClick r:id="rId3" tooltip="Multi-Purpose"/>
                        </a:rPr>
                        <a:t>Multi-Purpose</a:t>
                      </a:r>
                      <a:endParaRPr lang="en-US" sz="1400">
                        <a:effectLst/>
                      </a:endParaRPr>
                    </a:p>
                  </a:txBody>
                  <a:tcPr marL="28627" marR="28627" marT="28627" marB="28627">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b="1" dirty="0">
                          <a:effectLst/>
                        </a:rPr>
                        <a:t>Ordinary Combustibles, Flammable Liquids, or Electrical Equipment</a:t>
                      </a:r>
                      <a:endParaRPr lang="en-US" sz="1400" dirty="0">
                        <a:effectLst/>
                      </a:endParaRPr>
                    </a:p>
                    <a:p>
                      <a:pPr fontAlgn="t"/>
                      <a:r>
                        <a:rPr lang="en-US" sz="1400" dirty="0">
                          <a:effectLst/>
                        </a:rPr>
                        <a:t>Multi-purpose dry chemical is suitable for use on class A, B, and C.</a:t>
                      </a:r>
                    </a:p>
                  </a:txBody>
                  <a:tcPr marL="28627" marR="28627" marT="28627" marB="28627">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345479">
                <a:tc>
                  <a:txBody>
                    <a:bodyPr/>
                    <a:lstStyle/>
                    <a:p>
                      <a:pPr algn="ctr" fontAlgn="t"/>
                      <a:r>
                        <a:rPr lang="en-US" sz="1400" dirty="0">
                          <a:effectLst/>
                        </a:rPr>
                        <a:t> </a:t>
                      </a:r>
                      <a:r>
                        <a:rPr lang="en-US" sz="1400" b="1" dirty="0">
                          <a:effectLst/>
                        </a:rPr>
                        <a:t>Class D</a:t>
                      </a:r>
                      <a:endParaRPr lang="en-US" sz="1400" dirty="0">
                        <a:effectLst/>
                      </a:endParaRPr>
                    </a:p>
                  </a:txBody>
                  <a:tcPr marL="28627" marR="28627" marT="28627" marB="28627">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b="1" dirty="0">
                          <a:effectLst/>
                        </a:rPr>
                        <a:t>Metals</a:t>
                      </a:r>
                      <a:endParaRPr lang="en-US" sz="1400" dirty="0">
                        <a:effectLst/>
                      </a:endParaRPr>
                    </a:p>
                    <a:p>
                      <a:pPr fontAlgn="t"/>
                      <a:r>
                        <a:rPr lang="en-US" sz="1400" dirty="0">
                          <a:effectLst/>
                        </a:rPr>
                        <a:t>Fires involving powders, flakes or shavings of combustible metals such as magnesium, titanium, potassium, and sodium require special extinguishers labeled D.</a:t>
                      </a:r>
                    </a:p>
                  </a:txBody>
                  <a:tcPr marL="28627" marR="28627" marT="28627" marB="28627">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1603124">
                <a:tc>
                  <a:txBody>
                    <a:bodyPr/>
                    <a:lstStyle/>
                    <a:p>
                      <a:pPr algn="ctr" fontAlgn="t"/>
                      <a:r>
                        <a:rPr lang="en-US" sz="1400">
                          <a:effectLst/>
                        </a:rPr>
                        <a:t> </a:t>
                      </a:r>
                      <a:r>
                        <a:rPr lang="en-US" sz="1400" b="1" u="none" strike="noStrike">
                          <a:solidFill>
                            <a:srgbClr val="003399"/>
                          </a:solidFill>
                          <a:effectLst/>
                          <a:hlinkClick r:id="rId4" tooltip="Class K"/>
                        </a:rPr>
                        <a:t>Class K</a:t>
                      </a:r>
                      <a:endParaRPr lang="en-US" sz="1400">
                        <a:effectLst/>
                      </a:endParaRPr>
                    </a:p>
                  </a:txBody>
                  <a:tcPr marL="28627" marR="28627" marT="28627" marB="28627">
                    <a:lnL>
                      <a:noFill/>
                    </a:lnL>
                    <a:lnR>
                      <a:noFill/>
                    </a:lnR>
                    <a:lnT w="7620"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400" b="1" dirty="0">
                          <a:effectLst/>
                        </a:rPr>
                        <a:t>Kitchen Fires</a:t>
                      </a:r>
                      <a:endParaRPr lang="en-US" sz="1400" dirty="0">
                        <a:effectLst/>
                      </a:endParaRPr>
                    </a:p>
                    <a:p>
                      <a:pPr fontAlgn="t"/>
                      <a:r>
                        <a:rPr lang="en-US" sz="1400" dirty="0">
                          <a:effectLst/>
                        </a:rPr>
                        <a:t>Fires involving combustible cooking fluids such as oils and fats.</a:t>
                      </a:r>
                    </a:p>
                    <a:p>
                      <a:pPr fontAlgn="t"/>
                      <a:r>
                        <a:rPr lang="en-US" sz="1400" i="1" dirty="0">
                          <a:effectLst/>
                        </a:rPr>
                        <a:t>NOTE</a:t>
                      </a:r>
                      <a:r>
                        <a:rPr lang="en-US" sz="1400" dirty="0">
                          <a:effectLst/>
                        </a:rPr>
                        <a:t>: Your present fire extinguishing equipment may not put out a fire involving vegetable oil in your deep fat fryer.</a:t>
                      </a:r>
                    </a:p>
                  </a:txBody>
                  <a:tcPr marL="28627" marR="28627" marT="28627" marB="28627">
                    <a:lnL>
                      <a:noFill/>
                    </a:lnL>
                    <a:lnR>
                      <a:noFill/>
                    </a:lnR>
                    <a:lnT w="7620"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10003"/>
                  </a:ext>
                </a:extLst>
              </a:tr>
            </a:tbl>
          </a:graphicData>
        </a:graphic>
      </p:graphicFrame>
      <p:pic>
        <p:nvPicPr>
          <p:cNvPr id="4105" name="Picture 9" descr="Class K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54" y="5206883"/>
            <a:ext cx="479308" cy="61111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lass A, B, and C Log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8659" y="2421067"/>
            <a:ext cx="11430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Multi-purpose Extinguish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5191" y="2095881"/>
            <a:ext cx="695325" cy="971550"/>
          </a:xfrm>
          <a:prstGeom prst="rect">
            <a:avLst/>
          </a:prstGeom>
          <a:noFill/>
          <a:extLst>
            <a:ext uri="{909E8E84-426E-40DD-AFC4-6F175D3DCCD1}">
              <a14:hiddenFill xmlns:a14="http://schemas.microsoft.com/office/drawing/2010/main">
                <a:solidFill>
                  <a:srgbClr val="FFFFFF"/>
                </a:solidFill>
              </a14:hiddenFill>
            </a:ext>
          </a:extLst>
        </p:spPr>
      </p:pic>
      <p:sp>
        <p:nvSpPr>
          <p:cNvPr id="533505" name="Rectangle 2"/>
          <p:cNvSpPr>
            <a:spLocks noGrp="1" noChangeArrowheads="1"/>
          </p:cNvSpPr>
          <p:nvPr>
            <p:ph type="title"/>
          </p:nvPr>
        </p:nvSpPr>
        <p:spPr>
          <a:xfrm>
            <a:off x="637478" y="267168"/>
            <a:ext cx="10515600" cy="1325563"/>
          </a:xfrm>
        </p:spPr>
        <p:txBody>
          <a:bodyPr/>
          <a:lstStyle/>
          <a:p>
            <a:pPr algn="ctr" eaLnBrk="1" hangingPunct="1"/>
            <a:r>
              <a:rPr lang="en-US" dirty="0"/>
              <a:t>Types of Fire Extinguishers</a:t>
            </a:r>
          </a:p>
        </p:txBody>
      </p:sp>
    </p:spTree>
    <p:extLst>
      <p:ext uri="{BB962C8B-B14F-4D97-AF65-F5344CB8AC3E}">
        <p14:creationId xmlns:p14="http://schemas.microsoft.com/office/powerpoint/2010/main" val="6355478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899269" y="1889432"/>
            <a:ext cx="9757317" cy="40959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222222"/>
                </a:solidFill>
                <a:effectLst/>
                <a:latin typeface="Helvetica Neue"/>
              </a:rPr>
              <a:t>Water - Air-pressurized Water Extinguishers (APW)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  </a:t>
            </a:r>
            <a:endParaRPr kumimoji="0" 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333333"/>
                </a:solidFill>
                <a:effectLst/>
                <a:latin typeface="Helvetica Neue"/>
              </a:rPr>
              <a:t>Water is one of the most commonly used extinguishing agents for type A fires. You can recognize an APW by its large silver container. They are filled about two-thirds of the way with ordinary water, then pressurized with air. In some cases, detergents are added to the water to produce a foam. They stand about two to three feet tall and weigh approximately 25 pounds when full.</a:t>
            </a:r>
            <a:endParaRPr kumimoji="0" 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333333"/>
                </a:solidFill>
                <a:effectLst/>
                <a:latin typeface="Helvetica Neue"/>
              </a:rPr>
              <a:t>APWs extinguish fire by cooling the surface of the fuel to remove the "heat" element of the fire triangle.</a:t>
            </a:r>
            <a:endParaRPr kumimoji="0" 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333333"/>
                </a:solidFill>
                <a:effectLst/>
                <a:latin typeface="Helvetica Neue"/>
              </a:rPr>
              <a:t>APWs are designed for Class A (wood, paper, cloth, rubber, and certain plastics) fires only.</a:t>
            </a:r>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  </a:t>
            </a:r>
            <a:endParaRPr kumimoji="0" 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333333"/>
                </a:solidFill>
                <a:effectLst/>
                <a:latin typeface="Helvetica Neue"/>
              </a:rPr>
              <a:t>Important:</a:t>
            </a:r>
            <a:endParaRPr kumimoji="0" lang="en-US" sz="1600" b="1" i="0" u="sng"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1" u="none" strike="noStrike" cap="none" normalizeH="0" baseline="0" dirty="0">
                <a:ln>
                  <a:noFill/>
                </a:ln>
                <a:solidFill>
                  <a:srgbClr val="333333"/>
                </a:solidFill>
                <a:effectLst/>
                <a:latin typeface="Helvetica Neue"/>
              </a:rPr>
              <a:t>Never use water to extinguish flammable liquid fires.</a:t>
            </a:r>
            <a:r>
              <a:rPr kumimoji="0" lang="en-US" sz="1400" b="0" i="0" u="none" strike="noStrike" cap="none" normalizeH="0" baseline="0" dirty="0">
                <a:ln>
                  <a:noFill/>
                </a:ln>
                <a:solidFill>
                  <a:srgbClr val="333333"/>
                </a:solidFill>
                <a:effectLst/>
                <a:latin typeface="Helvetica Neue"/>
              </a:rPr>
              <a:t> Water is extremely ineffective at extinguishing this type of fire and may make matters worse by the spreading the fire.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1" u="none" strike="noStrike" cap="none" normalizeH="0" baseline="0" dirty="0">
                <a:ln>
                  <a:noFill/>
                </a:ln>
                <a:solidFill>
                  <a:srgbClr val="333333"/>
                </a:solidFill>
                <a:effectLst/>
                <a:latin typeface="Helvetica Neue"/>
              </a:rPr>
              <a:t>Never use water to extinguish an electrical fire.</a:t>
            </a:r>
            <a:r>
              <a:rPr kumimoji="0" lang="en-US" sz="1400" b="0" i="0" u="none" strike="noStrike" cap="none" normalizeH="0" baseline="0" dirty="0">
                <a:ln>
                  <a:noFill/>
                </a:ln>
                <a:solidFill>
                  <a:srgbClr val="333333"/>
                </a:solidFill>
                <a:effectLst/>
                <a:latin typeface="Helvetica Neue"/>
              </a:rPr>
              <a:t> Water is a good conductor and may lead to electrocution if used to extinguish an electrical fire. Electrical equipment must be unplugged and/or de-energized before using a water extinguisher on an electrical fire.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333333"/>
              </a:solidFill>
              <a:effectLst/>
              <a:latin typeface="Helvetica Neue"/>
            </a:endParaRPr>
          </a:p>
        </p:txBody>
      </p:sp>
      <p:pic>
        <p:nvPicPr>
          <p:cNvPr id="6146" name="Picture 2" descr="Water Extingui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82" y="1755620"/>
            <a:ext cx="1238250" cy="239077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lass A only 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1349" y="3081183"/>
            <a:ext cx="1143000" cy="447676"/>
          </a:xfrm>
          <a:prstGeom prst="rect">
            <a:avLst/>
          </a:prstGeom>
          <a:noFill/>
          <a:extLst>
            <a:ext uri="{909E8E84-426E-40DD-AFC4-6F175D3DCCD1}">
              <a14:hiddenFill xmlns:a14="http://schemas.microsoft.com/office/drawing/2010/main">
                <a:solidFill>
                  <a:srgbClr val="FFFFFF"/>
                </a:solidFill>
              </a14:hiddenFill>
            </a:ext>
          </a:extLst>
        </p:spPr>
      </p:pic>
      <p:sp>
        <p:nvSpPr>
          <p:cNvPr id="533505" name="Rectangle 2"/>
          <p:cNvSpPr>
            <a:spLocks noGrp="1" noChangeArrowheads="1"/>
          </p:cNvSpPr>
          <p:nvPr>
            <p:ph type="title"/>
          </p:nvPr>
        </p:nvSpPr>
        <p:spPr>
          <a:xfrm>
            <a:off x="752202" y="329698"/>
            <a:ext cx="10515600" cy="1164565"/>
          </a:xfrm>
        </p:spPr>
        <p:txBody>
          <a:bodyPr/>
          <a:lstStyle/>
          <a:p>
            <a:pPr algn="ctr" eaLnBrk="1" hangingPunct="1"/>
            <a:r>
              <a:rPr lang="en-US" dirty="0"/>
              <a:t>Types of Fire Extinguishers</a:t>
            </a:r>
          </a:p>
        </p:txBody>
      </p:sp>
    </p:spTree>
    <p:extLst>
      <p:ext uri="{BB962C8B-B14F-4D97-AF65-F5344CB8AC3E}">
        <p14:creationId xmlns:p14="http://schemas.microsoft.com/office/powerpoint/2010/main" val="39284456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207941" y="1763282"/>
            <a:ext cx="9411629" cy="39113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222222"/>
                </a:solidFill>
                <a:effectLst/>
                <a:latin typeface="Helvetica Neue"/>
              </a:rPr>
              <a:t>CO</a:t>
            </a:r>
            <a:r>
              <a:rPr kumimoji="0" lang="en-US" sz="1600" b="1" i="0" u="sng" strike="noStrike" cap="none" normalizeH="0" baseline="-30000" dirty="0">
                <a:ln>
                  <a:noFill/>
                </a:ln>
                <a:solidFill>
                  <a:srgbClr val="222222"/>
                </a:solidFill>
                <a:effectLst/>
                <a:latin typeface="Helvetica Neue"/>
              </a:rPr>
              <a:t>2</a:t>
            </a:r>
            <a:r>
              <a:rPr kumimoji="0" lang="en-US" sz="1600" b="1" i="0" u="sng" strike="noStrike" cap="none" normalizeH="0" baseline="0" dirty="0">
                <a:ln>
                  <a:noFill/>
                </a:ln>
                <a:solidFill>
                  <a:srgbClr val="222222"/>
                </a:solidFill>
                <a:effectLst/>
                <a:latin typeface="Helvetica Neue"/>
              </a:rPr>
              <a:t> or Dry Chemical - Carbon Dioxide Extinguishers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  </a:t>
            </a:r>
            <a:endParaRPr kumimoji="0" 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333333"/>
                </a:solidFill>
                <a:effectLst/>
                <a:latin typeface="Helvetica Neue"/>
              </a:rPr>
              <a:t>This type of extinguisher is filled with Carbon Dioxide (CO</a:t>
            </a:r>
            <a:r>
              <a:rPr kumimoji="0" lang="en-US" sz="1400" b="0" i="0" u="none" strike="noStrike" cap="none" normalizeH="0" baseline="-30000" dirty="0">
                <a:ln>
                  <a:noFill/>
                </a:ln>
                <a:solidFill>
                  <a:srgbClr val="333333"/>
                </a:solidFill>
                <a:effectLst/>
                <a:latin typeface="Helvetica Neue"/>
              </a:rPr>
              <a:t>2</a:t>
            </a:r>
            <a:r>
              <a:rPr kumimoji="0" lang="en-US" sz="1400" b="0" i="0" u="none" strike="noStrike" cap="none" normalizeH="0" baseline="0" dirty="0">
                <a:ln>
                  <a:noFill/>
                </a:ln>
                <a:solidFill>
                  <a:srgbClr val="333333"/>
                </a:solidFill>
                <a:effectLst/>
                <a:latin typeface="Helvetica Neue"/>
              </a:rPr>
              <a:t>), a non-flammable gas under extreme pressure. These extinguishers put out fires by displacing oxygen, or taking away the oxygen element of the fire triangle. Because of its high pressure, when you use this extinguisher pieces of dry ice shoot from the horn, which also has a cooling effect on the fire.</a:t>
            </a:r>
            <a:endParaRPr kumimoji="0" 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333333"/>
                </a:solidFill>
                <a:effectLst/>
                <a:latin typeface="Helvetica Neue"/>
              </a:rPr>
              <a:t>You can recognize this type of extinguisher by its hard horn and absent pressure gauge.</a:t>
            </a:r>
            <a:endParaRPr kumimoji="0" 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333333"/>
                </a:solidFill>
                <a:effectLst/>
                <a:latin typeface="Helvetica Neue"/>
              </a:rPr>
              <a:t>CO</a:t>
            </a:r>
            <a:r>
              <a:rPr kumimoji="0" lang="en-US" sz="1400" b="0" i="0" u="none" strike="noStrike" cap="none" normalizeH="0" baseline="-30000" dirty="0">
                <a:ln>
                  <a:noFill/>
                </a:ln>
                <a:solidFill>
                  <a:srgbClr val="333333"/>
                </a:solidFill>
                <a:effectLst/>
                <a:latin typeface="Helvetica Neue"/>
              </a:rPr>
              <a:t>2</a:t>
            </a:r>
            <a:r>
              <a:rPr kumimoji="0" lang="en-US" sz="1400" b="0" i="0" u="none" strike="noStrike" cap="none" normalizeH="0" baseline="0" dirty="0">
                <a:ln>
                  <a:noFill/>
                </a:ln>
                <a:solidFill>
                  <a:srgbClr val="333333"/>
                </a:solidFill>
                <a:effectLst/>
                <a:latin typeface="Helvetica Neue"/>
              </a:rPr>
              <a:t> cylinders are red and range in size from five to 100 pounds or larger.</a:t>
            </a:r>
            <a:endParaRPr kumimoji="0" 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dirty="0">
                <a:ln>
                  <a:noFill/>
                </a:ln>
                <a:solidFill>
                  <a:srgbClr val="333333"/>
                </a:solidFill>
                <a:effectLst/>
                <a:latin typeface="Helvetica Neue"/>
              </a:rPr>
              <a:t>CO</a:t>
            </a:r>
            <a:r>
              <a:rPr kumimoji="0" lang="en-US" sz="1400" b="0" i="1" u="none" strike="noStrike" cap="none" normalizeH="0" baseline="-30000" dirty="0">
                <a:ln>
                  <a:noFill/>
                </a:ln>
                <a:solidFill>
                  <a:srgbClr val="333333"/>
                </a:solidFill>
                <a:effectLst/>
                <a:latin typeface="Helvetica Neue"/>
              </a:rPr>
              <a:t>2</a:t>
            </a:r>
            <a:r>
              <a:rPr kumimoji="0" lang="en-US" sz="1400" b="0" i="1" u="none" strike="noStrike" cap="none" normalizeH="0" baseline="0" dirty="0">
                <a:ln>
                  <a:noFill/>
                </a:ln>
                <a:solidFill>
                  <a:srgbClr val="333333"/>
                </a:solidFill>
                <a:effectLst/>
                <a:latin typeface="Helvetica Neue"/>
              </a:rPr>
              <a:t> extinguishers are designed for Class B and C (flammable liquid and electrical) fires only.</a:t>
            </a:r>
            <a:endParaRPr kumimoji="0" 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  </a:t>
            </a:r>
            <a:endParaRPr kumimoji="0" 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333333"/>
                </a:solidFill>
                <a:effectLst/>
                <a:latin typeface="Helvetica Neue"/>
              </a:rPr>
              <a:t>Important:</a:t>
            </a:r>
            <a:endParaRPr kumimoji="0" lang="en-US" sz="1600" b="1" i="0" u="sng"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333333"/>
                </a:solidFill>
                <a:effectLst/>
                <a:latin typeface="Helvetica Neue"/>
              </a:rPr>
              <a:t>CO</a:t>
            </a:r>
            <a:r>
              <a:rPr kumimoji="0" lang="en-US" sz="1400" b="0" i="0" u="none" strike="noStrike" cap="none" normalizeH="0" baseline="-30000" dirty="0">
                <a:ln>
                  <a:noFill/>
                </a:ln>
                <a:solidFill>
                  <a:srgbClr val="333333"/>
                </a:solidFill>
                <a:effectLst/>
                <a:latin typeface="Helvetica Neue"/>
              </a:rPr>
              <a:t>2</a:t>
            </a:r>
            <a:r>
              <a:rPr kumimoji="0" lang="en-US" sz="1400" b="0" i="0" u="none" strike="noStrike" cap="none" normalizeH="0" baseline="0" dirty="0">
                <a:ln>
                  <a:noFill/>
                </a:ln>
                <a:solidFill>
                  <a:srgbClr val="333333"/>
                </a:solidFill>
                <a:effectLst/>
                <a:latin typeface="Helvetica Neue"/>
              </a:rPr>
              <a:t> is not recommended for Class A fires because they may continue to smolder and re-ignite after the CO</a:t>
            </a:r>
            <a:r>
              <a:rPr kumimoji="0" lang="en-US" sz="1400" b="0" i="0" u="none" strike="noStrike" cap="none" normalizeH="0" baseline="-30000" dirty="0">
                <a:ln>
                  <a:noFill/>
                </a:ln>
                <a:solidFill>
                  <a:srgbClr val="333333"/>
                </a:solidFill>
                <a:effectLst/>
                <a:latin typeface="Helvetica Neue"/>
              </a:rPr>
              <a:t>2</a:t>
            </a:r>
            <a:r>
              <a:rPr kumimoji="0" lang="en-US" sz="1400" b="0" i="0" u="none" strike="noStrike" cap="none" normalizeH="0" baseline="0" dirty="0">
                <a:ln>
                  <a:noFill/>
                </a:ln>
                <a:solidFill>
                  <a:srgbClr val="333333"/>
                </a:solidFill>
                <a:effectLst/>
                <a:latin typeface="Helvetica Neue"/>
              </a:rPr>
              <a:t> dissipates.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333333"/>
                </a:solidFill>
                <a:effectLst/>
                <a:latin typeface="Helvetica Neue"/>
              </a:rPr>
              <a:t>Never use CO</a:t>
            </a:r>
            <a:r>
              <a:rPr kumimoji="0" lang="en-US" sz="1400" b="0" i="0" u="none" strike="noStrike" cap="none" normalizeH="0" baseline="-30000" dirty="0">
                <a:ln>
                  <a:noFill/>
                </a:ln>
                <a:solidFill>
                  <a:srgbClr val="333333"/>
                </a:solidFill>
                <a:effectLst/>
                <a:latin typeface="Helvetica Neue"/>
              </a:rPr>
              <a:t>2</a:t>
            </a:r>
            <a:r>
              <a:rPr kumimoji="0" lang="en-US" sz="1400" b="0" i="0" u="none" strike="noStrike" cap="none" normalizeH="0" baseline="0" dirty="0">
                <a:ln>
                  <a:noFill/>
                </a:ln>
                <a:solidFill>
                  <a:srgbClr val="333333"/>
                </a:solidFill>
                <a:effectLst/>
                <a:latin typeface="Helvetica Neue"/>
              </a:rPr>
              <a:t> extinguishers in a confined space while people are present without proper respiratory protection.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333333"/>
                </a:solidFill>
                <a:effectLst/>
                <a:latin typeface="Helvetica Neue"/>
              </a:rPr>
              <a:t>Locations:</a:t>
            </a:r>
            <a:endParaRPr kumimoji="0" lang="en-US" sz="1600" b="1" i="0" u="sng"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333333"/>
                </a:solidFill>
                <a:effectLst/>
                <a:latin typeface="Helvetica Neue"/>
              </a:rPr>
              <a:t>Carbon dioxide extinguishers will frequently be found in industrial vehicles, mechanical rooms, offices, computer labs, and flammable liquid storage areas.</a:t>
            </a:r>
          </a:p>
        </p:txBody>
      </p:sp>
      <p:pic>
        <p:nvPicPr>
          <p:cNvPr id="7173" name="Picture 5" descr="Carbon Dioxide Extingui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06" y="1763282"/>
            <a:ext cx="1593267" cy="261295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lass B and C 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4802" y="3087571"/>
            <a:ext cx="1143000" cy="457200"/>
          </a:xfrm>
          <a:prstGeom prst="rect">
            <a:avLst/>
          </a:prstGeom>
          <a:noFill/>
          <a:extLst>
            <a:ext uri="{909E8E84-426E-40DD-AFC4-6F175D3DCCD1}">
              <a14:hiddenFill xmlns:a14="http://schemas.microsoft.com/office/drawing/2010/main">
                <a:solidFill>
                  <a:srgbClr val="FFFFFF"/>
                </a:solidFill>
              </a14:hiddenFill>
            </a:ext>
          </a:extLst>
        </p:spPr>
      </p:pic>
      <p:sp>
        <p:nvSpPr>
          <p:cNvPr id="533505" name="Rectangle 2"/>
          <p:cNvSpPr>
            <a:spLocks noGrp="1" noChangeArrowheads="1"/>
          </p:cNvSpPr>
          <p:nvPr>
            <p:ph type="title"/>
          </p:nvPr>
        </p:nvSpPr>
        <p:spPr>
          <a:xfrm>
            <a:off x="752202" y="329698"/>
            <a:ext cx="10515600" cy="1164565"/>
          </a:xfrm>
        </p:spPr>
        <p:txBody>
          <a:bodyPr/>
          <a:lstStyle/>
          <a:p>
            <a:pPr algn="ctr" eaLnBrk="1" hangingPunct="1"/>
            <a:r>
              <a:rPr lang="en-US" dirty="0"/>
              <a:t>Types of Fire Extinguishers</a:t>
            </a:r>
          </a:p>
        </p:txBody>
      </p:sp>
    </p:spTree>
    <p:extLst>
      <p:ext uri="{BB962C8B-B14F-4D97-AF65-F5344CB8AC3E}">
        <p14:creationId xmlns:p14="http://schemas.microsoft.com/office/powerpoint/2010/main" val="21608192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43046" y="1920801"/>
            <a:ext cx="8461763" cy="39754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222222"/>
                </a:solidFill>
                <a:effectLst/>
                <a:latin typeface="Helvetica Neue"/>
              </a:rPr>
              <a:t>Multi-purpose - Dry Chemical Extinguishers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  </a:t>
            </a:r>
            <a:endParaRPr kumimoji="0" lang="en-US" sz="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333333"/>
                </a:solidFill>
                <a:effectLst/>
                <a:latin typeface="Helvetica Neue"/>
              </a:rPr>
              <a:t>Dry chemical extinguishers put out fires by coating the fuel with a thin layer of fire retardant powder, separating the fuel from the oxygen. The powder also works to interrupt the chemical reaction, which makes these extinguishers extremely effective.</a:t>
            </a:r>
            <a:endParaRPr kumimoji="0" lang="en-US" sz="1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333333"/>
                </a:solidFill>
                <a:effectLst/>
                <a:latin typeface="Helvetica Neue"/>
              </a:rPr>
              <a:t>Dry chemical extinguishers are usually rated for class B and C fires and may be marked multiple purpose for use in A, B, and C fires. They contain an extinguishing agent and use a compressed, non-flammable gas as a propellant.</a:t>
            </a:r>
            <a:endParaRPr kumimoji="0" lang="en-US" sz="1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333333"/>
                </a:solidFill>
                <a:effectLst/>
                <a:latin typeface="Helvetica Neue"/>
              </a:rPr>
              <a:t>ABC fire extinguishers are red in color, and range in size from five pounds to 20 pounds.</a:t>
            </a:r>
            <a:endParaRPr kumimoji="0" lang="en-US" sz="1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333333"/>
                </a:solidFill>
                <a:effectLst/>
                <a:latin typeface="Helvetica Neue"/>
              </a:rPr>
              <a:t>Dry Chemical extinguishers will have a label indicating they may be used on class A, B, and/or C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0" u="sng"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0" u="sng"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333333"/>
                </a:solidFill>
                <a:effectLst/>
                <a:latin typeface="Helvetica Neue"/>
              </a:rPr>
              <a:t>Locations:</a:t>
            </a:r>
            <a:endParaRPr kumimoji="0" lang="en-US" sz="1600" b="1" i="0" u="sng"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333333"/>
                </a:solidFill>
                <a:effectLst/>
                <a:latin typeface="Helvetica Neue"/>
              </a:rPr>
              <a:t>These extinguishers will be found in a variety of locations including: public hallways, laboratories, mechanical rooms, break rooms, chemical storage areas, offices, commercial vehicles, and other areas with flammable liquids.</a:t>
            </a:r>
          </a:p>
        </p:txBody>
      </p:sp>
      <p:pic>
        <p:nvPicPr>
          <p:cNvPr id="8194" name="Picture 2" descr="Dry Chemical Extingui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57" y="2143923"/>
            <a:ext cx="1402923" cy="255953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lass A, B, and C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503" y="4246254"/>
            <a:ext cx="11430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lass B and C Lab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1425" y="4246254"/>
            <a:ext cx="1143000"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27549" y="4334122"/>
            <a:ext cx="563642" cy="369332"/>
          </a:xfrm>
          <a:prstGeom prst="rect">
            <a:avLst/>
          </a:prstGeom>
          <a:noFill/>
        </p:spPr>
        <p:txBody>
          <a:bodyPr wrap="square" rtlCol="0">
            <a:spAutoFit/>
          </a:bodyPr>
          <a:lstStyle/>
          <a:p>
            <a:r>
              <a:rPr lang="en-US" dirty="0"/>
              <a:t>or</a:t>
            </a:r>
          </a:p>
        </p:txBody>
      </p:sp>
      <p:sp>
        <p:nvSpPr>
          <p:cNvPr id="533505" name="Rectangle 2"/>
          <p:cNvSpPr>
            <a:spLocks noGrp="1" noChangeArrowheads="1"/>
          </p:cNvSpPr>
          <p:nvPr>
            <p:ph type="title"/>
          </p:nvPr>
        </p:nvSpPr>
        <p:spPr>
          <a:xfrm>
            <a:off x="752202" y="329698"/>
            <a:ext cx="10515600" cy="1164565"/>
          </a:xfrm>
        </p:spPr>
        <p:txBody>
          <a:bodyPr/>
          <a:lstStyle/>
          <a:p>
            <a:pPr algn="ctr" eaLnBrk="1" hangingPunct="1"/>
            <a:r>
              <a:rPr lang="en-US" dirty="0"/>
              <a:t>Types of Fire Extinguishers</a:t>
            </a:r>
          </a:p>
        </p:txBody>
      </p:sp>
    </p:spTree>
    <p:extLst>
      <p:ext uri="{BB962C8B-B14F-4D97-AF65-F5344CB8AC3E}">
        <p14:creationId xmlns:p14="http://schemas.microsoft.com/office/powerpoint/2010/main" val="22282775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Hazard </a:t>
            </a:r>
            <a:r>
              <a:rPr lang="en-US" sz="3600" b="1" u="sng" dirty="0"/>
              <a:t>Recognition</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4225622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850" y="1738313"/>
            <a:ext cx="6908800" cy="4281487"/>
          </a:xfrm>
        </p:spPr>
        <p:txBody>
          <a:bodyPr>
            <a:normAutofit lnSpcReduction="10000"/>
          </a:bodyPr>
          <a:lstStyle/>
          <a:p>
            <a:pPr marL="0" indent="0">
              <a:buNone/>
            </a:pPr>
            <a:r>
              <a:rPr lang="en-US" sz="3600" b="1" dirty="0"/>
              <a:t>A fire prevention and management plan (Plan) should focus on the fire triangle: </a:t>
            </a:r>
          </a:p>
          <a:p>
            <a:r>
              <a:rPr lang="en-US" sz="3600" dirty="0"/>
              <a:t>Fire requires the presence of a fuel source, </a:t>
            </a:r>
          </a:p>
          <a:p>
            <a:r>
              <a:rPr lang="en-US" sz="3600" dirty="0"/>
              <a:t>an ignition source, and </a:t>
            </a:r>
          </a:p>
          <a:p>
            <a:r>
              <a:rPr lang="en-US" sz="3600" dirty="0"/>
              <a:t>a substance that supports combustion—usually oxygen. </a:t>
            </a:r>
          </a:p>
          <a:p>
            <a:endParaRPr lang="en-US" sz="3600" dirty="0"/>
          </a:p>
        </p:txBody>
      </p:sp>
      <p:pic>
        <p:nvPicPr>
          <p:cNvPr id="7" name="Content Placeholder 6" title="the fire triang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59650" y="1964110"/>
            <a:ext cx="3790950" cy="3713584"/>
          </a:xfrm>
        </p:spPr>
      </p:pic>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5837750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0" y="2009565"/>
            <a:ext cx="6280150" cy="3713584"/>
          </a:xfrm>
        </p:spPr>
        <p:txBody>
          <a:bodyPr>
            <a:normAutofit/>
          </a:bodyPr>
          <a:lstStyle/>
          <a:p>
            <a:pPr marL="0" indent="0">
              <a:buNone/>
            </a:pPr>
            <a:r>
              <a:rPr lang="en-US" dirty="0"/>
              <a:t>To prevent fires, the plan should control or eliminate one or more of the three elements of the fire triangle. </a:t>
            </a:r>
          </a:p>
          <a:p>
            <a:pPr marL="0" indent="0">
              <a:buNone/>
            </a:pPr>
            <a:endParaRPr lang="en-US" dirty="0"/>
          </a:p>
          <a:p>
            <a:pPr marL="0" indent="0">
              <a:buNone/>
            </a:pPr>
            <a:r>
              <a:rPr lang="en-US" dirty="0"/>
              <a:t>Because a Plan is site-specific, each Plan must address the specific fire hazards and firefighting equipment associated with that site. </a:t>
            </a:r>
          </a:p>
          <a:p>
            <a:endParaRPr lang="en-US" sz="3600" dirty="0"/>
          </a:p>
        </p:txBody>
      </p:sp>
      <p:pic>
        <p:nvPicPr>
          <p:cNvPr id="5" name="Content Placeholder 4" title="ISRI guide to creating a fire prevention and management plan"/>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7568634" y="1690688"/>
            <a:ext cx="3404731" cy="4351338"/>
          </a:xfrm>
        </p:spPr>
      </p:pic>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7062695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sz="3600" dirty="0"/>
              <a:t>Know the potential ignition sources</a:t>
            </a:r>
          </a:p>
          <a:p>
            <a:r>
              <a:rPr lang="en-US" sz="3600" dirty="0"/>
              <a:t>Know the potential fuel sources</a:t>
            </a:r>
          </a:p>
          <a:p>
            <a:r>
              <a:rPr lang="en-US" sz="3600" dirty="0"/>
              <a:t>Create a control plan to minimize risk</a:t>
            </a:r>
          </a:p>
          <a:p>
            <a:endParaRPr lang="en-US" dirty="0"/>
          </a:p>
        </p:txBody>
      </p:sp>
      <p:sp>
        <p:nvSpPr>
          <p:cNvPr id="4" name="Content Placeholder 3"/>
          <p:cNvSpPr>
            <a:spLocks noGrp="1"/>
          </p:cNvSpPr>
          <p:nvPr>
            <p:ph sz="half" idx="2"/>
          </p:nvPr>
        </p:nvSpPr>
        <p:spPr/>
        <p:txBody>
          <a:bodyPr/>
          <a:lstStyle/>
          <a:p>
            <a:pPr marL="457200" lvl="0" indent="-457200"/>
            <a:r>
              <a:rPr lang="en-US" dirty="0"/>
              <a:t>USE </a:t>
            </a:r>
            <a:r>
              <a:rPr lang="en-US" dirty="0" smtClean="0"/>
              <a:t>video </a:t>
            </a:r>
            <a:r>
              <a:rPr lang="en-US" dirty="0"/>
              <a:t>HERE </a:t>
            </a:r>
            <a:r>
              <a:rPr lang="en-US" dirty="0" smtClean="0"/>
              <a:t>–</a:t>
            </a:r>
          </a:p>
          <a:p>
            <a:pPr marL="457200" lvl="0" indent="-457200"/>
            <a:r>
              <a:rPr lang="en-US" dirty="0" smtClean="0">
                <a:hlinkClick r:id="rId3"/>
              </a:rPr>
              <a:t>https</a:t>
            </a:r>
            <a:r>
              <a:rPr lang="en-US" dirty="0">
                <a:hlinkClick r:id="rId3"/>
              </a:rPr>
              <a:t>://</a:t>
            </a:r>
            <a:r>
              <a:rPr lang="en-US" dirty="0" smtClean="0">
                <a:hlinkClick r:id="rId3"/>
              </a:rPr>
              <a:t>www.youtube.com/watch?v=75_f6CjIcz8</a:t>
            </a:r>
            <a:r>
              <a:rPr lang="en-US" dirty="0" smtClean="0"/>
              <a:t> </a:t>
            </a:r>
          </a:p>
          <a:p>
            <a:pPr marL="457200" lvl="0" indent="-457200"/>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24520681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Inbound Source Control</a:t>
            </a:r>
          </a:p>
        </p:txBody>
      </p:sp>
      <p:sp>
        <p:nvSpPr>
          <p:cNvPr id="3" name="Content Placeholder 2"/>
          <p:cNvSpPr>
            <a:spLocks noGrp="1"/>
          </p:cNvSpPr>
          <p:nvPr>
            <p:ph idx="1"/>
          </p:nvPr>
        </p:nvSpPr>
        <p:spPr/>
        <p:txBody>
          <a:bodyPr>
            <a:normAutofit fontScale="92500"/>
          </a:bodyPr>
          <a:lstStyle/>
          <a:p>
            <a:pPr marL="0" indent="0">
              <a:buNone/>
            </a:pPr>
            <a:r>
              <a:rPr lang="en-US" b="1" dirty="0"/>
              <a:t>TYPICAL</a:t>
            </a:r>
            <a:r>
              <a:rPr lang="en-US" dirty="0"/>
              <a:t> </a:t>
            </a:r>
            <a:r>
              <a:rPr lang="en-US" b="1" dirty="0"/>
              <a:t>INBOUND CONTROL PLAN: AS RELATED TO FIRE PREVENTION </a:t>
            </a:r>
            <a:endParaRPr lang="en-US" dirty="0"/>
          </a:p>
          <a:p>
            <a:r>
              <a:rPr lang="en-US" b="1" dirty="0"/>
              <a:t>Sales force must be trained in the capabilities of the site and what the acceptance criteria is. They should visit the customer to review and audit their process. </a:t>
            </a:r>
            <a:endParaRPr lang="en-US" dirty="0"/>
          </a:p>
          <a:p>
            <a:r>
              <a:rPr lang="en-US" b="1" dirty="0"/>
              <a:t>Ask customer to provide an SDS if possible. </a:t>
            </a:r>
            <a:endParaRPr lang="en-US" dirty="0"/>
          </a:p>
          <a:p>
            <a:r>
              <a:rPr lang="en-US" b="1" dirty="0"/>
              <a:t>If using in-house truck drivers to pick up loads train them in acceptance criteria. They should know what to look for as unacceptable material during loading or should inspect the load if already loaded into a drop off trailer. </a:t>
            </a:r>
            <a:endParaRPr lang="en-US" dirty="0"/>
          </a:p>
          <a:p>
            <a:r>
              <a:rPr lang="en-US" b="1" dirty="0"/>
              <a:t>On arrival, the truck is under the control of the Inbound Load Inspector. </a:t>
            </a:r>
            <a:endParaRPr lang="en-US" dirty="0"/>
          </a:p>
          <a:p>
            <a:endParaRPr lang="en-US" dirty="0"/>
          </a:p>
        </p:txBody>
      </p:sp>
    </p:spTree>
    <p:extLst>
      <p:ext uri="{BB962C8B-B14F-4D97-AF65-F5344CB8AC3E}">
        <p14:creationId xmlns:p14="http://schemas.microsoft.com/office/powerpoint/2010/main" val="2702905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2715707"/>
          </a:xfrm>
        </p:spPr>
        <p:txBody>
          <a:bodyPr>
            <a:normAutofit lnSpcReduction="10000"/>
          </a:bodyPr>
          <a:lstStyle/>
          <a:p>
            <a:pPr marL="0" lvl="0" indent="0">
              <a:buNone/>
            </a:pPr>
            <a:r>
              <a:rPr lang="en-US" dirty="0"/>
              <a:t>What is the proper fire extinguisher type for paper, wood or cardboard fires?</a:t>
            </a:r>
            <a:endParaRPr lang="en-US" sz="2000" dirty="0"/>
          </a:p>
          <a:p>
            <a:pPr marL="914400" lvl="1" indent="-457200">
              <a:buFont typeface="+mj-lt"/>
              <a:buAutoNum type="alphaUcPeriod"/>
            </a:pPr>
            <a:r>
              <a:rPr lang="en-US" dirty="0"/>
              <a:t>Class A</a:t>
            </a:r>
            <a:endParaRPr lang="en-US" sz="1800" dirty="0"/>
          </a:p>
          <a:p>
            <a:pPr marL="914400" lvl="1" indent="-457200">
              <a:buFont typeface="+mj-lt"/>
              <a:buAutoNum type="alphaUcPeriod"/>
            </a:pPr>
            <a:r>
              <a:rPr lang="en-US" dirty="0"/>
              <a:t>Class B</a:t>
            </a:r>
            <a:endParaRPr lang="en-US" sz="1800" dirty="0"/>
          </a:p>
          <a:p>
            <a:pPr marL="914400" lvl="1" indent="-457200">
              <a:buFont typeface="+mj-lt"/>
              <a:buAutoNum type="alphaUcPeriod"/>
            </a:pPr>
            <a:r>
              <a:rPr lang="en-US" dirty="0"/>
              <a:t>Class C</a:t>
            </a:r>
            <a:endParaRPr lang="en-US" sz="1800" dirty="0"/>
          </a:p>
          <a:p>
            <a:pPr marL="914400" lvl="1" indent="-457200">
              <a:buFont typeface="+mj-lt"/>
              <a:buAutoNum type="alphaUcPeriod"/>
            </a:pPr>
            <a:r>
              <a:rPr lang="en-US" dirty="0"/>
              <a:t>Class D</a:t>
            </a:r>
            <a:endParaRPr lang="en-US" sz="1800" dirty="0"/>
          </a:p>
          <a:p>
            <a:pPr marL="914400" lvl="1" indent="-457200">
              <a:buFont typeface="+mj-lt"/>
              <a:buAutoNum type="alphaUcPeriod"/>
            </a:pPr>
            <a:r>
              <a:rPr lang="en-US" dirty="0"/>
              <a:t>All of the above</a:t>
            </a:r>
            <a:endParaRPr lang="en-US" sz="1800" dirty="0"/>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a:xfrm>
            <a:off x="838199" y="365125"/>
            <a:ext cx="10735491" cy="1325563"/>
          </a:xfrm>
        </p:spPr>
        <p:txBody>
          <a:bodyPr/>
          <a:lstStyle/>
          <a:p>
            <a:r>
              <a:rPr lang="en-US" dirty="0"/>
              <a:t>Hazard Recognition: Fire Safety </a:t>
            </a:r>
            <a:r>
              <a:rPr lang="en-US"/>
              <a:t>&amp; </a:t>
            </a:r>
            <a:r>
              <a:rPr lang="en-US" smtClean="0"/>
              <a:t>Prevention</a:t>
            </a:r>
            <a:endParaRPr lang="en-US" dirty="0"/>
          </a:p>
        </p:txBody>
      </p:sp>
    </p:spTree>
    <p:extLst>
      <p:ext uri="{BB962C8B-B14F-4D97-AF65-F5344CB8AC3E}">
        <p14:creationId xmlns:p14="http://schemas.microsoft.com/office/powerpoint/2010/main" val="20241797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b="1" dirty="0"/>
              <a:t>The Inbound Load Inspector should be an experienced employee and know the types of hazards that they may encounter with particular attention for items that could start a fire. </a:t>
            </a:r>
            <a:endParaRPr lang="en-US" dirty="0"/>
          </a:p>
          <a:p>
            <a:r>
              <a:rPr lang="en-US" b="1" dirty="0"/>
              <a:t>If load is dumped, it should be placed in an area away from the shredder or baler area first unless inspected by driver during loading. </a:t>
            </a:r>
            <a:endParaRPr lang="en-US" dirty="0"/>
          </a:p>
          <a:p>
            <a:r>
              <a:rPr lang="en-US" b="1" dirty="0"/>
              <a:t>Other loads - Inbound Load Inspector examines as material handler sprinkles out load on the ground. </a:t>
            </a:r>
            <a:endParaRPr lang="en-US" dirty="0"/>
          </a:p>
          <a:p>
            <a:r>
              <a:rPr lang="en-US" b="1" dirty="0"/>
              <a:t>Automobiles – either prep yourself or only take from a trusted supplier you have visited. Check trunk for hidden items (propane tanks, heavies, other non-conforming items). </a:t>
            </a:r>
            <a:endParaRPr lang="en-US" dirty="0"/>
          </a:p>
          <a:p>
            <a:r>
              <a:rPr lang="en-US" b="1" dirty="0"/>
              <a:t>Retail customer unloads only with the Inbound Load Inspector present. (Look for ignition sources) </a:t>
            </a:r>
            <a:endParaRPr lang="en-US" dirty="0"/>
          </a:p>
          <a:p>
            <a:endParaRPr lang="en-US" dirty="0"/>
          </a:p>
        </p:txBody>
      </p:sp>
      <p:sp>
        <p:nvSpPr>
          <p:cNvPr id="2" name="Title 1"/>
          <p:cNvSpPr>
            <a:spLocks noGrp="1"/>
          </p:cNvSpPr>
          <p:nvPr>
            <p:ph type="title"/>
          </p:nvPr>
        </p:nvSpPr>
        <p:spPr/>
        <p:txBody>
          <a:bodyPr/>
          <a:lstStyle/>
          <a:p>
            <a:r>
              <a:rPr lang="en-US" dirty="0"/>
              <a:t>Inbound Source Control</a:t>
            </a:r>
          </a:p>
        </p:txBody>
      </p:sp>
    </p:spTree>
    <p:extLst>
      <p:ext uri="{BB962C8B-B14F-4D97-AF65-F5344CB8AC3E}">
        <p14:creationId xmlns:p14="http://schemas.microsoft.com/office/powerpoint/2010/main" val="27987181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title="hazard recognition inbound source control"/>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898581" y="987425"/>
            <a:ext cx="2741414" cy="4873625"/>
          </a:xfrm>
        </p:spPr>
      </p:pic>
      <p:sp>
        <p:nvSpPr>
          <p:cNvPr id="9" name="Text Placeholder 8"/>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smtClean="0"/>
              <a:t>Have good education and training programs to cover the types of materials that may be coming in to the facility.</a:t>
            </a:r>
          </a:p>
          <a:p>
            <a:pPr marL="285750" indent="-285750">
              <a:buFont typeface="Arial" panose="020B0604020202020204" pitchFamily="34" charset="0"/>
              <a:buChar char="•"/>
            </a:pPr>
            <a:r>
              <a:rPr lang="en-US" sz="2400" dirty="0" smtClean="0"/>
              <a:t>This may look like a standard automobile but it has an alternative fuel source.</a:t>
            </a:r>
            <a:endParaRPr lang="en-US" sz="2400" dirty="0"/>
          </a:p>
        </p:txBody>
      </p:sp>
      <p:sp>
        <p:nvSpPr>
          <p:cNvPr id="2" name="Title 1"/>
          <p:cNvSpPr>
            <a:spLocks noGrp="1"/>
          </p:cNvSpPr>
          <p:nvPr>
            <p:ph type="title"/>
          </p:nvPr>
        </p:nvSpPr>
        <p:spPr>
          <a:xfrm>
            <a:off x="839788" y="0"/>
            <a:ext cx="4412150" cy="1600200"/>
          </a:xfrm>
        </p:spPr>
        <p:txBody>
          <a:bodyPr>
            <a:normAutofit/>
          </a:bodyPr>
          <a:lstStyle/>
          <a:p>
            <a:r>
              <a:rPr lang="en-US" dirty="0"/>
              <a:t>Inbound Source Control</a:t>
            </a:r>
          </a:p>
        </p:txBody>
      </p:sp>
    </p:spTree>
    <p:extLst>
      <p:ext uri="{BB962C8B-B14F-4D97-AF65-F5344CB8AC3E}">
        <p14:creationId xmlns:p14="http://schemas.microsoft.com/office/powerpoint/2010/main" val="34235056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839788" y="1558500"/>
            <a:ext cx="5157787" cy="823912"/>
          </a:xfrm>
        </p:spPr>
        <p:txBody>
          <a:bodyPr/>
          <a:lstStyle/>
          <a:p>
            <a:pPr algn="ctr"/>
            <a:r>
              <a:rPr lang="en-US" dirty="0" smtClean="0"/>
              <a:t>Alternative Fuel Vehicle</a:t>
            </a:r>
            <a:endParaRPr lang="en-US" dirty="0"/>
          </a:p>
        </p:txBody>
      </p:sp>
      <p:pic>
        <p:nvPicPr>
          <p:cNvPr id="3" name="Content Placeholder 2"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2382391" y="2505075"/>
            <a:ext cx="2072580" cy="3684588"/>
          </a:xfrm>
        </p:spPr>
      </p:pic>
      <p:sp>
        <p:nvSpPr>
          <p:cNvPr id="6" name="Text Placeholder 5"/>
          <p:cNvSpPr>
            <a:spLocks noGrp="1"/>
          </p:cNvSpPr>
          <p:nvPr>
            <p:ph type="body" sz="quarter" idx="3"/>
          </p:nvPr>
        </p:nvSpPr>
        <p:spPr>
          <a:xfrm>
            <a:off x="6172200" y="1558500"/>
            <a:ext cx="5183188" cy="823912"/>
          </a:xfrm>
        </p:spPr>
        <p:txBody>
          <a:bodyPr/>
          <a:lstStyle/>
          <a:p>
            <a:pPr algn="ctr"/>
            <a:r>
              <a:rPr lang="en-US" dirty="0" smtClean="0"/>
              <a:t>Fuel Source</a:t>
            </a:r>
            <a:endParaRPr lang="en-US" dirty="0"/>
          </a:p>
        </p:txBody>
      </p:sp>
      <p:pic>
        <p:nvPicPr>
          <p:cNvPr id="8" name="Content Placeholder 7" title="hazard recognition inbound source control"/>
          <p:cNvPicPr>
            <a:picLocks noGrp="1" noChangeAspect="1"/>
          </p:cNvPicPr>
          <p:nvPr>
            <p:ph sz="quarter" idx="4"/>
          </p:nvPr>
        </p:nvPicPr>
        <p:blipFill>
          <a:blip r:embed="rId4" cstate="email">
            <a:extLst>
              <a:ext uri="{28A0092B-C50C-407E-A947-70E740481C1C}">
                <a14:useLocalDpi xmlns:a14="http://schemas.microsoft.com/office/drawing/2010/main" val="0"/>
              </a:ext>
            </a:extLst>
          </a:blip>
          <a:stretch>
            <a:fillRect/>
          </a:stretch>
        </p:blipFill>
        <p:spPr>
          <a:xfrm>
            <a:off x="7727504" y="2505075"/>
            <a:ext cx="2072580" cy="3684588"/>
          </a:xfrm>
        </p:spPr>
      </p:pic>
      <p:sp>
        <p:nvSpPr>
          <p:cNvPr id="2" name="Title 1"/>
          <p:cNvSpPr>
            <a:spLocks noGrp="1"/>
          </p:cNvSpPr>
          <p:nvPr>
            <p:ph type="title"/>
          </p:nvPr>
        </p:nvSpPr>
        <p:spPr/>
        <p:txBody>
          <a:bodyPr/>
          <a:lstStyle/>
          <a:p>
            <a:r>
              <a:rPr lang="en-US" dirty="0"/>
              <a:t>Inbound Source Control</a:t>
            </a:r>
          </a:p>
        </p:txBody>
      </p:sp>
    </p:spTree>
    <p:extLst>
      <p:ext uri="{BB962C8B-B14F-4D97-AF65-F5344CB8AC3E}">
        <p14:creationId xmlns:p14="http://schemas.microsoft.com/office/powerpoint/2010/main" val="4311095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058194"/>
            <a:ext cx="5181600" cy="3886200"/>
          </a:xfrm>
        </p:spPr>
      </p:pic>
      <p:pic>
        <p:nvPicPr>
          <p:cNvPr id="9" name="Content Placeholder 8" title="hazard recognition inbound source control"/>
          <p:cNvPicPr>
            <a:picLocks noGrp="1" noChangeAspect="1"/>
          </p:cNvPicPr>
          <p:nvPr>
            <p:ph sz="half" idx="1"/>
          </p:nvPr>
        </p:nvPicPr>
        <p:blipFill>
          <a:blip r:embed="rId4" cstate="email">
            <a:extLst>
              <a:ext uri="{28A0092B-C50C-407E-A947-70E740481C1C}">
                <a14:useLocalDpi xmlns:a14="http://schemas.microsoft.com/office/drawing/2010/main" val="0"/>
              </a:ext>
            </a:extLst>
          </a:blip>
          <a:stretch>
            <a:fillRect/>
          </a:stretch>
        </p:blipFill>
        <p:spPr>
          <a:xfrm>
            <a:off x="838200" y="2834406"/>
            <a:ext cx="5181600" cy="2333776"/>
          </a:xfrm>
        </p:spPr>
      </p:pic>
      <p:sp>
        <p:nvSpPr>
          <p:cNvPr id="2" name="Title 1"/>
          <p:cNvSpPr>
            <a:spLocks noGrp="1"/>
          </p:cNvSpPr>
          <p:nvPr>
            <p:ph type="title"/>
          </p:nvPr>
        </p:nvSpPr>
        <p:spPr/>
        <p:txBody>
          <a:bodyPr/>
          <a:lstStyle/>
          <a:p>
            <a:r>
              <a:rPr lang="en-US" dirty="0"/>
              <a:t>Inbound Source Control</a:t>
            </a:r>
          </a:p>
        </p:txBody>
      </p:sp>
    </p:spTree>
    <p:extLst>
      <p:ext uri="{BB962C8B-B14F-4D97-AF65-F5344CB8AC3E}">
        <p14:creationId xmlns:p14="http://schemas.microsoft.com/office/powerpoint/2010/main" val="38015497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Example of thermal runaway on electric scooter battery</a:t>
            </a:r>
          </a:p>
        </p:txBody>
      </p:sp>
      <p:pic>
        <p:nvPicPr>
          <p:cNvPr id="11" name="thermalrunaway_ScooterFire_May2021" title="hazard recognition inbound source contro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92813" y="987425"/>
            <a:ext cx="4551362" cy="4873625"/>
          </a:xfrm>
          <a:prstGeom prst="rect">
            <a:avLst/>
          </a:prstGeom>
          <a:ln>
            <a:noFill/>
          </a:ln>
          <a:effectLst>
            <a:outerShdw blurRad="127000" dist="190500" dir="8100000" algn="tr" rotWithShape="0">
              <a:srgbClr val="000000">
                <a:alpha val="40000"/>
              </a:srgbClr>
            </a:outerShdw>
          </a:effectLst>
          <a:scene3d>
            <a:camera prst="orthographicFront"/>
            <a:lightRig rig="flood" dir="t">
              <a:rot lat="0" lon="0" rev="8100000"/>
            </a:lightRig>
          </a:scene3d>
          <a:sp3d prstMaterial="plastic">
            <a:bevelT w="508000" h="50800" prst="cross"/>
            <a:contourClr>
              <a:srgbClr val="969696"/>
            </a:contourClr>
          </a:sp3d>
        </p:spPr>
      </p:pic>
      <p:sp>
        <p:nvSpPr>
          <p:cNvPr id="2" name="Title 1"/>
          <p:cNvSpPr>
            <a:spLocks noGrp="1"/>
          </p:cNvSpPr>
          <p:nvPr>
            <p:ph type="title"/>
          </p:nvPr>
        </p:nvSpPr>
        <p:spPr>
          <a:xfrm>
            <a:off x="839788" y="1101969"/>
            <a:ext cx="4634889" cy="767862"/>
          </a:xfrm>
        </p:spPr>
        <p:txBody>
          <a:bodyPr/>
          <a:lstStyle/>
          <a:p>
            <a:r>
              <a:rPr lang="en-US" dirty="0"/>
              <a:t>Inbound Source Control</a:t>
            </a:r>
          </a:p>
        </p:txBody>
      </p:sp>
    </p:spTree>
    <p:extLst>
      <p:ext uri="{BB962C8B-B14F-4D97-AF65-F5344CB8AC3E}">
        <p14:creationId xmlns:p14="http://schemas.microsoft.com/office/powerpoint/2010/main" val="956176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Ignition Source Control</a:t>
            </a:r>
          </a:p>
        </p:txBody>
      </p:sp>
      <p:sp>
        <p:nvSpPr>
          <p:cNvPr id="3" name="Content Placeholder 2"/>
          <p:cNvSpPr>
            <a:spLocks noGrp="1"/>
          </p:cNvSpPr>
          <p:nvPr>
            <p:ph idx="1"/>
          </p:nvPr>
        </p:nvSpPr>
        <p:spPr/>
        <p:txBody>
          <a:bodyPr/>
          <a:lstStyle/>
          <a:p>
            <a:r>
              <a:rPr lang="en-US" dirty="0"/>
              <a:t>POLICIES: Smoking &amp; torching in designated areas only?</a:t>
            </a:r>
          </a:p>
          <a:p>
            <a:r>
              <a:rPr lang="en-US" dirty="0"/>
              <a:t>POLICIES: Hot Works Policy enforced &amp; documented?</a:t>
            </a:r>
          </a:p>
          <a:p>
            <a:r>
              <a:rPr lang="en-US" dirty="0"/>
              <a:t>Do you have an effective Inbound source control program?</a:t>
            </a:r>
          </a:p>
          <a:p>
            <a:r>
              <a:rPr lang="en-US" dirty="0"/>
              <a:t>Is the fuel-fired equipment serviced annually?</a:t>
            </a:r>
          </a:p>
          <a:p>
            <a:r>
              <a:rPr lang="en-US" dirty="0"/>
              <a:t>Is extension cord use controlled with no electrical outlet overloading?</a:t>
            </a:r>
          </a:p>
        </p:txBody>
      </p:sp>
    </p:spTree>
    <p:extLst>
      <p:ext uri="{BB962C8B-B14F-4D97-AF65-F5344CB8AC3E}">
        <p14:creationId xmlns:p14="http://schemas.microsoft.com/office/powerpoint/2010/main" val="3105391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3600" b="1" dirty="0"/>
              <a:t>TYPICAL IGNITION SOURCES – CHECKLIST </a:t>
            </a:r>
            <a:endParaRPr lang="en-US" sz="3600" dirty="0"/>
          </a:p>
          <a:p>
            <a:r>
              <a:rPr lang="en-US" sz="3200" b="1" dirty="0"/>
              <a:t>Hot Work – Cutting, Burning, Welding, Grinding </a:t>
            </a:r>
            <a:endParaRPr lang="en-US" sz="3200" dirty="0"/>
          </a:p>
          <a:p>
            <a:r>
              <a:rPr lang="en-US" sz="3200" b="1" dirty="0"/>
              <a:t>Sparks or Embers from above </a:t>
            </a:r>
            <a:endParaRPr lang="en-US" sz="3200" dirty="0"/>
          </a:p>
          <a:p>
            <a:r>
              <a:rPr lang="en-US" sz="3200" b="1" dirty="0"/>
              <a:t>Smoking-areas </a:t>
            </a:r>
            <a:endParaRPr lang="en-US" sz="3200" dirty="0"/>
          </a:p>
        </p:txBody>
      </p:sp>
      <p:sp>
        <p:nvSpPr>
          <p:cNvPr id="2" name="Title 1"/>
          <p:cNvSpPr>
            <a:spLocks noGrp="1"/>
          </p:cNvSpPr>
          <p:nvPr>
            <p:ph type="title"/>
          </p:nvPr>
        </p:nvSpPr>
        <p:spPr/>
        <p:txBody>
          <a:bodyPr/>
          <a:lstStyle/>
          <a:p>
            <a:r>
              <a:rPr lang="en-US" dirty="0"/>
              <a:t>Ignition Source Control</a:t>
            </a:r>
          </a:p>
        </p:txBody>
      </p:sp>
    </p:spTree>
    <p:extLst>
      <p:ext uri="{BB962C8B-B14F-4D97-AF65-F5344CB8AC3E}">
        <p14:creationId xmlns:p14="http://schemas.microsoft.com/office/powerpoint/2010/main" val="42084766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3600" b="1" dirty="0"/>
              <a:t>TYPICAL IGNITION SOURCES – CHECKLIST </a:t>
            </a:r>
            <a:endParaRPr lang="en-US" sz="3600" dirty="0"/>
          </a:p>
          <a:p>
            <a:r>
              <a:rPr lang="en-US" sz="3200" b="1" dirty="0" smtClean="0"/>
              <a:t>Electrical </a:t>
            </a:r>
            <a:r>
              <a:rPr lang="en-US" sz="3200" b="1" dirty="0"/>
              <a:t>– wiring systems, overheated circuits, heaters, cooling systems, microwave, convection ovens, coffee pots, any equipment powered by electricity </a:t>
            </a:r>
            <a:endParaRPr lang="en-US" sz="3200" dirty="0"/>
          </a:p>
          <a:p>
            <a:r>
              <a:rPr lang="en-US" sz="3200" b="1" dirty="0"/>
              <a:t>Frayed or overloaded extension cords </a:t>
            </a:r>
            <a:endParaRPr lang="en-US" sz="3200" dirty="0"/>
          </a:p>
          <a:p>
            <a:r>
              <a:rPr lang="en-US" sz="3200" b="1" dirty="0" smtClean="0"/>
              <a:t>Lightning </a:t>
            </a:r>
            <a:endParaRPr lang="en-US" sz="3200" dirty="0"/>
          </a:p>
        </p:txBody>
      </p:sp>
      <p:sp>
        <p:nvSpPr>
          <p:cNvPr id="2" name="Title 1"/>
          <p:cNvSpPr>
            <a:spLocks noGrp="1"/>
          </p:cNvSpPr>
          <p:nvPr>
            <p:ph type="title"/>
          </p:nvPr>
        </p:nvSpPr>
        <p:spPr/>
        <p:txBody>
          <a:bodyPr/>
          <a:lstStyle/>
          <a:p>
            <a:r>
              <a:rPr lang="en-US" dirty="0"/>
              <a:t>Ignition Source Control</a:t>
            </a:r>
          </a:p>
        </p:txBody>
      </p:sp>
    </p:spTree>
    <p:extLst>
      <p:ext uri="{BB962C8B-B14F-4D97-AF65-F5344CB8AC3E}">
        <p14:creationId xmlns:p14="http://schemas.microsoft.com/office/powerpoint/2010/main" val="19807017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Loose connections in high voltage systems</a:t>
            </a:r>
            <a:endParaRPr lang="en-US" dirty="0"/>
          </a:p>
          <a:p>
            <a:r>
              <a:rPr lang="en-US" b="1" dirty="0"/>
              <a:t>Gas/propane fired building heaters or space heaters </a:t>
            </a:r>
            <a:endParaRPr lang="en-US" dirty="0"/>
          </a:p>
          <a:p>
            <a:r>
              <a:rPr lang="en-US" b="1" dirty="0"/>
              <a:t>Portable open flame heaters where permanent systems could be used </a:t>
            </a:r>
            <a:endParaRPr lang="en-US" dirty="0"/>
          </a:p>
          <a:p>
            <a:r>
              <a:rPr lang="en-US" b="1" dirty="0"/>
              <a:t>Spontaneous combustion – oily rags, etc.</a:t>
            </a:r>
          </a:p>
          <a:p>
            <a:r>
              <a:rPr lang="en-US" b="1" dirty="0"/>
              <a:t>Batteries not properly removed from automobiles </a:t>
            </a:r>
            <a:endParaRPr lang="en-US" dirty="0"/>
          </a:p>
          <a:p>
            <a:r>
              <a:rPr lang="en-US" b="1" dirty="0"/>
              <a:t>“Hot Pieces” from a shredder </a:t>
            </a:r>
            <a:endParaRPr lang="en-US" dirty="0"/>
          </a:p>
        </p:txBody>
      </p:sp>
      <p:sp>
        <p:nvSpPr>
          <p:cNvPr id="2" name="Title 1"/>
          <p:cNvSpPr>
            <a:spLocks noGrp="1"/>
          </p:cNvSpPr>
          <p:nvPr>
            <p:ph type="title"/>
          </p:nvPr>
        </p:nvSpPr>
        <p:spPr/>
        <p:txBody>
          <a:bodyPr/>
          <a:lstStyle/>
          <a:p>
            <a:r>
              <a:rPr lang="en-US" dirty="0"/>
              <a:t>Ignition Source Control</a:t>
            </a:r>
          </a:p>
        </p:txBody>
      </p:sp>
    </p:spTree>
    <p:extLst>
      <p:ext uri="{BB962C8B-B14F-4D97-AF65-F5344CB8AC3E}">
        <p14:creationId xmlns:p14="http://schemas.microsoft.com/office/powerpoint/2010/main" val="37035709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99810" y="5129576"/>
            <a:ext cx="2653990" cy="1200329"/>
          </a:xfrm>
          <a:prstGeom prst="rect">
            <a:avLst/>
          </a:prstGeom>
          <a:noFill/>
        </p:spPr>
        <p:txBody>
          <a:bodyPr wrap="square" rtlCol="0">
            <a:spAutoFit/>
          </a:bodyPr>
          <a:lstStyle/>
          <a:p>
            <a:pPr algn="ctr"/>
            <a:r>
              <a:rPr lang="en-US" dirty="0" smtClean="0">
                <a:solidFill>
                  <a:srgbClr val="FF0000"/>
                </a:solidFill>
              </a:rPr>
              <a:t>Listing and controlling ignition sources is required in the Fire Prevention Plan.</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b="1" dirty="0"/>
              <a:t>Hot exhaust systems from trucks and mobile equipment </a:t>
            </a:r>
            <a:endParaRPr lang="en-US" dirty="0"/>
          </a:p>
          <a:p>
            <a:r>
              <a:rPr lang="en-US" b="1" dirty="0"/>
              <a:t>Undischarged lithium batteries in cars, cordless power tools, children’s toys, automatic sinks, Electric scooters, some grocery carts, E-scrap, cell phones, laptops, e-cigarettes, monitors. Any device powered by AAA or AA lithium batteries </a:t>
            </a:r>
            <a:endParaRPr lang="en-US" dirty="0"/>
          </a:p>
          <a:p>
            <a:r>
              <a:rPr lang="en-US" b="1" dirty="0"/>
              <a:t>Stoves, ovens, barbeque grills with pushbutton igniters </a:t>
            </a:r>
            <a:endParaRPr lang="en-US" dirty="0"/>
          </a:p>
          <a:p>
            <a:r>
              <a:rPr lang="en-US" b="1" dirty="0"/>
              <a:t>Friction from overheated bearings on conveyors, equipment due to lack of lubrication or large trucks when brakes do not release properly </a:t>
            </a:r>
            <a:endParaRPr lang="en-US" dirty="0"/>
          </a:p>
          <a:p>
            <a:r>
              <a:rPr lang="en-US" b="1" dirty="0"/>
              <a:t>Wind driven embers from neighborhood fire </a:t>
            </a:r>
            <a:endParaRPr lang="en-US" dirty="0"/>
          </a:p>
          <a:p>
            <a:endParaRPr lang="en-US" dirty="0"/>
          </a:p>
          <a:p>
            <a:r>
              <a:rPr lang="en-US" b="1" dirty="0"/>
              <a:t>LIST MUST BE SITE SPECIFIC TO YOUR OPERATIONS</a:t>
            </a:r>
            <a:endParaRPr lang="en-US" dirty="0"/>
          </a:p>
        </p:txBody>
      </p:sp>
      <p:sp>
        <p:nvSpPr>
          <p:cNvPr id="2" name="Title 1"/>
          <p:cNvSpPr>
            <a:spLocks noGrp="1"/>
          </p:cNvSpPr>
          <p:nvPr>
            <p:ph type="title"/>
          </p:nvPr>
        </p:nvSpPr>
        <p:spPr/>
        <p:txBody>
          <a:bodyPr/>
          <a:lstStyle/>
          <a:p>
            <a:r>
              <a:rPr lang="en-US" dirty="0"/>
              <a:t>Ignition Source Control</a:t>
            </a:r>
          </a:p>
        </p:txBody>
      </p:sp>
    </p:spTree>
    <p:extLst>
      <p:ext uri="{BB962C8B-B14F-4D97-AF65-F5344CB8AC3E}">
        <p14:creationId xmlns:p14="http://schemas.microsoft.com/office/powerpoint/2010/main" val="35059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n-US" dirty="0"/>
              <a:t>Oxygen and propane cylinders can be stored together.</a:t>
            </a:r>
          </a:p>
          <a:p>
            <a:pPr marL="0" indent="0" algn="ctr">
              <a:buNone/>
            </a:pPr>
            <a:r>
              <a:rPr lang="en-US" dirty="0"/>
              <a:t>True or False</a:t>
            </a:r>
          </a:p>
          <a:p>
            <a:pPr marL="0" indent="0" algn="ctr">
              <a:buNone/>
            </a:pPr>
            <a:endParaRPr lang="en-US" sz="3600" dirty="0"/>
          </a:p>
          <a:p>
            <a:endParaRPr lang="en-US" dirty="0"/>
          </a:p>
        </p:txBody>
      </p:sp>
      <p:sp>
        <p:nvSpPr>
          <p:cNvPr id="4" name="TextBox 3"/>
          <p:cNvSpPr txBox="1"/>
          <p:nvPr/>
        </p:nvSpPr>
        <p:spPr>
          <a:xfrm>
            <a:off x="5067298" y="2223080"/>
            <a:ext cx="2057400" cy="523220"/>
          </a:xfrm>
          <a:prstGeom prst="rect">
            <a:avLst/>
          </a:prstGeom>
          <a:noFill/>
        </p:spPr>
        <p:txBody>
          <a:bodyPr wrap="square" rtlCol="0">
            <a:spAutoFit/>
          </a:bodyPr>
          <a:lstStyle/>
          <a:p>
            <a:pPr algn="ctr"/>
            <a:r>
              <a:rPr lang="en-US" sz="2800" dirty="0"/>
              <a:t>Pre-Test</a:t>
            </a:r>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30444637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pPr algn="ctr"/>
            <a:r>
              <a:rPr lang="en-US" dirty="0" smtClean="0"/>
              <a:t>Electrical panels for potential hot spots</a:t>
            </a:r>
            <a:endParaRPr lang="en-US" dirty="0"/>
          </a:p>
        </p:txBody>
      </p:sp>
      <p:sp>
        <p:nvSpPr>
          <p:cNvPr id="6" name="Text Placeholder 5"/>
          <p:cNvSpPr>
            <a:spLocks noGrp="1"/>
          </p:cNvSpPr>
          <p:nvPr>
            <p:ph type="body" sz="quarter" idx="3"/>
          </p:nvPr>
        </p:nvSpPr>
        <p:spPr>
          <a:xfrm>
            <a:off x="6172200" y="1681163"/>
            <a:ext cx="5691554" cy="823912"/>
          </a:xfrm>
        </p:spPr>
        <p:txBody>
          <a:bodyPr/>
          <a:lstStyle/>
          <a:p>
            <a:pPr algn="ctr"/>
            <a:r>
              <a:rPr lang="en-US" dirty="0" smtClean="0"/>
              <a:t>Oil and grease build-up</a:t>
            </a:r>
            <a:endParaRPr lang="en-US" dirty="0"/>
          </a:p>
        </p:txBody>
      </p:sp>
      <p:pic>
        <p:nvPicPr>
          <p:cNvPr id="7" name="Content Placeholder 6" title="hazard recognition inbound source control"/>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52139" y="2505075"/>
            <a:ext cx="4933084" cy="3684588"/>
          </a:xfrm>
        </p:spPr>
      </p:pic>
      <p:pic>
        <p:nvPicPr>
          <p:cNvPr id="3" name="Content Placeholder 2" title="hazard recognition inbound source control"/>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087180" y="2505075"/>
            <a:ext cx="3861594" cy="3861594"/>
          </a:xfrm>
        </p:spPr>
      </p:pic>
      <p:sp>
        <p:nvSpPr>
          <p:cNvPr id="2" name="Title 1"/>
          <p:cNvSpPr>
            <a:spLocks noGrp="1"/>
          </p:cNvSpPr>
          <p:nvPr>
            <p:ph type="title"/>
          </p:nvPr>
        </p:nvSpPr>
        <p:spPr/>
        <p:txBody>
          <a:bodyPr/>
          <a:lstStyle/>
          <a:p>
            <a:r>
              <a:rPr lang="en-US" dirty="0"/>
              <a:t>Ignition Source </a:t>
            </a:r>
            <a:r>
              <a:rPr lang="en-US" dirty="0" smtClean="0"/>
              <a:t>Control</a:t>
            </a:r>
            <a:endParaRPr lang="en-US" sz="2800" dirty="0"/>
          </a:p>
        </p:txBody>
      </p:sp>
    </p:spTree>
    <p:extLst>
      <p:ext uri="{BB962C8B-B14F-4D97-AF65-F5344CB8AC3E}">
        <p14:creationId xmlns:p14="http://schemas.microsoft.com/office/powerpoint/2010/main" val="40696178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a:t>Frayed, pinched or loose  wiring</a:t>
            </a:r>
          </a:p>
        </p:txBody>
      </p:sp>
      <p:pic>
        <p:nvPicPr>
          <p:cNvPr id="8" name="Content Placeholder 7"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1447006" y="2861469"/>
            <a:ext cx="3943350" cy="2971800"/>
          </a:xfrm>
        </p:spPr>
      </p:pic>
      <p:sp>
        <p:nvSpPr>
          <p:cNvPr id="6" name="Text Placeholder 5"/>
          <p:cNvSpPr>
            <a:spLocks noGrp="1"/>
          </p:cNvSpPr>
          <p:nvPr>
            <p:ph type="body" sz="quarter" idx="3"/>
          </p:nvPr>
        </p:nvSpPr>
        <p:spPr>
          <a:xfrm>
            <a:off x="6172200" y="1681163"/>
            <a:ext cx="5691554" cy="823912"/>
          </a:xfrm>
        </p:spPr>
        <p:txBody>
          <a:bodyPr/>
          <a:lstStyle/>
          <a:p>
            <a:r>
              <a:rPr lang="en-US" dirty="0"/>
              <a:t>Portable heaters (gas, electric, battery, etc.)</a:t>
            </a:r>
          </a:p>
        </p:txBody>
      </p:sp>
      <p:pic>
        <p:nvPicPr>
          <p:cNvPr id="9" name="Content Placeholder 8" title="hazard recognition inbound source control"/>
          <p:cNvPicPr>
            <a:picLocks noGrp="1" noChangeAspect="1"/>
          </p:cNvPicPr>
          <p:nvPr>
            <p:ph sz="quarter" idx="4"/>
          </p:nvPr>
        </p:nvPicPr>
        <p:blipFill>
          <a:blip r:embed="rId4" cstate="email">
            <a:extLst>
              <a:ext uri="{28A0092B-C50C-407E-A947-70E740481C1C}">
                <a14:useLocalDpi xmlns:a14="http://schemas.microsoft.com/office/drawing/2010/main" val="0"/>
              </a:ext>
            </a:extLst>
          </a:blip>
          <a:stretch>
            <a:fillRect/>
          </a:stretch>
        </p:blipFill>
        <p:spPr>
          <a:xfrm>
            <a:off x="6172200" y="3180123"/>
            <a:ext cx="5183188" cy="2334491"/>
          </a:xfrm>
        </p:spPr>
      </p:pic>
      <p:sp>
        <p:nvSpPr>
          <p:cNvPr id="2" name="Title 1"/>
          <p:cNvSpPr>
            <a:spLocks noGrp="1"/>
          </p:cNvSpPr>
          <p:nvPr>
            <p:ph type="title"/>
          </p:nvPr>
        </p:nvSpPr>
        <p:spPr/>
        <p:txBody>
          <a:bodyPr/>
          <a:lstStyle/>
          <a:p>
            <a:r>
              <a:rPr lang="en-US" dirty="0"/>
              <a:t>Ignition Source Control</a:t>
            </a:r>
          </a:p>
        </p:txBody>
      </p:sp>
    </p:spTree>
    <p:extLst>
      <p:ext uri="{BB962C8B-B14F-4D97-AF65-F5344CB8AC3E}">
        <p14:creationId xmlns:p14="http://schemas.microsoft.com/office/powerpoint/2010/main" val="8976941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914400" y="2270070"/>
            <a:ext cx="5181600" cy="2333776"/>
          </a:xfrm>
        </p:spPr>
      </p:pic>
      <p:pic>
        <p:nvPicPr>
          <p:cNvPr id="14" name="Content Placeholder 13" title="hazard recognition inbound source control"/>
          <p:cNvPicPr>
            <a:picLocks noGrp="1" noChangeAspect="1"/>
          </p:cNvPicPr>
          <p:nvPr>
            <p:ph sz="half" idx="1"/>
          </p:nvPr>
        </p:nvPicPr>
        <p:blipFill>
          <a:blip r:embed="rId4" cstate="email">
            <a:extLst>
              <a:ext uri="{28A0092B-C50C-407E-A947-70E740481C1C}">
                <a14:useLocalDpi xmlns:a14="http://schemas.microsoft.com/office/drawing/2010/main" val="0"/>
              </a:ext>
            </a:extLst>
          </a:blip>
          <a:stretch>
            <a:fillRect/>
          </a:stretch>
        </p:blipFill>
        <p:spPr>
          <a:xfrm rot="5400000">
            <a:off x="6282961" y="2053414"/>
            <a:ext cx="6143667" cy="2767088"/>
          </a:xfrm>
        </p:spPr>
      </p:pic>
      <p:sp>
        <p:nvSpPr>
          <p:cNvPr id="2" name="Title 1"/>
          <p:cNvSpPr>
            <a:spLocks noGrp="1"/>
          </p:cNvSpPr>
          <p:nvPr>
            <p:ph type="title"/>
          </p:nvPr>
        </p:nvSpPr>
        <p:spPr/>
        <p:txBody>
          <a:bodyPr/>
          <a:lstStyle/>
          <a:p>
            <a:r>
              <a:rPr lang="en-US" dirty="0"/>
              <a:t>Ignition Source Control</a:t>
            </a:r>
          </a:p>
        </p:txBody>
      </p:sp>
    </p:spTree>
    <p:extLst>
      <p:ext uri="{BB962C8B-B14F-4D97-AF65-F5344CB8AC3E}">
        <p14:creationId xmlns:p14="http://schemas.microsoft.com/office/powerpoint/2010/main" val="19177994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Fuel Source Control</a:t>
            </a:r>
          </a:p>
        </p:txBody>
      </p:sp>
      <p:sp>
        <p:nvSpPr>
          <p:cNvPr id="3" name="Content Placeholder 2"/>
          <p:cNvSpPr>
            <a:spLocks noGrp="1"/>
          </p:cNvSpPr>
          <p:nvPr>
            <p:ph idx="1"/>
          </p:nvPr>
        </p:nvSpPr>
        <p:spPr/>
        <p:txBody>
          <a:bodyPr/>
          <a:lstStyle/>
          <a:p>
            <a:pPr marL="0" indent="0">
              <a:buNone/>
            </a:pPr>
            <a:r>
              <a:rPr lang="en-US" b="1" dirty="0"/>
              <a:t>POSSIBLE FUEL SOURCES CHECKLIST: FIRE PLAN </a:t>
            </a:r>
            <a:endParaRPr lang="en-US" dirty="0"/>
          </a:p>
          <a:p>
            <a:r>
              <a:rPr lang="en-US" b="1" dirty="0"/>
              <a:t>Large Propane Storage tanks </a:t>
            </a:r>
            <a:endParaRPr lang="en-US" dirty="0"/>
          </a:p>
          <a:p>
            <a:r>
              <a:rPr lang="en-US" b="1" dirty="0"/>
              <a:t>Propane cylinders – fork trucks </a:t>
            </a:r>
            <a:endParaRPr lang="en-US" dirty="0"/>
          </a:p>
          <a:p>
            <a:r>
              <a:rPr lang="en-US" b="1" dirty="0"/>
              <a:t>Hydraulic fluid in equipment </a:t>
            </a:r>
            <a:endParaRPr lang="en-US" dirty="0"/>
          </a:p>
          <a:p>
            <a:r>
              <a:rPr lang="en-US" b="1" dirty="0"/>
              <a:t>Paper - stored or in process </a:t>
            </a:r>
            <a:endParaRPr lang="en-US" dirty="0"/>
          </a:p>
          <a:p>
            <a:r>
              <a:rPr lang="en-US" b="1" dirty="0"/>
              <a:t>Plastic – stored or in process </a:t>
            </a:r>
            <a:endParaRPr lang="en-US" dirty="0"/>
          </a:p>
          <a:p>
            <a:r>
              <a:rPr lang="en-US" b="1" dirty="0"/>
              <a:t>Tire piles </a:t>
            </a:r>
            <a:endParaRPr lang="en-US" dirty="0"/>
          </a:p>
          <a:p>
            <a:endParaRPr lang="en-US" dirty="0"/>
          </a:p>
        </p:txBody>
      </p:sp>
    </p:spTree>
    <p:extLst>
      <p:ext uri="{BB962C8B-B14F-4D97-AF65-F5344CB8AC3E}">
        <p14:creationId xmlns:p14="http://schemas.microsoft.com/office/powerpoint/2010/main" val="437882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Acetylene tanks for burning &amp; welding </a:t>
            </a:r>
            <a:endParaRPr lang="en-US" dirty="0"/>
          </a:p>
          <a:p>
            <a:r>
              <a:rPr lang="en-US" b="1" dirty="0"/>
              <a:t>Propane and/or Acetylene tanks for torching </a:t>
            </a:r>
            <a:endParaRPr lang="en-US" dirty="0"/>
          </a:p>
          <a:p>
            <a:r>
              <a:rPr lang="en-US" b="1" dirty="0"/>
              <a:t>Oily rags </a:t>
            </a:r>
            <a:endParaRPr lang="en-US" dirty="0"/>
          </a:p>
          <a:p>
            <a:r>
              <a:rPr lang="en-US" b="1" dirty="0"/>
              <a:t>Cardboard boxes – stored or in process </a:t>
            </a:r>
            <a:endParaRPr lang="en-US" dirty="0"/>
          </a:p>
          <a:p>
            <a:r>
              <a:rPr lang="en-US" b="1" dirty="0"/>
              <a:t>Recyclables with gasoline, oil, grease, etc. not removed </a:t>
            </a:r>
            <a:endParaRPr lang="en-US" dirty="0"/>
          </a:p>
          <a:p>
            <a:r>
              <a:rPr lang="en-US" b="1" dirty="0"/>
              <a:t>Stored material removed from cars prepped for shredding. </a:t>
            </a:r>
            <a:endParaRPr lang="en-US" dirty="0"/>
          </a:p>
          <a:p>
            <a:r>
              <a:rPr lang="en-US" b="1" dirty="0"/>
              <a:t>Office supplies stored. </a:t>
            </a:r>
            <a:endParaRPr lang="en-US" dirty="0"/>
          </a:p>
          <a:p>
            <a:endParaRPr lang="en-US" dirty="0"/>
          </a:p>
        </p:txBody>
      </p:sp>
      <p:sp>
        <p:nvSpPr>
          <p:cNvPr id="2" name="Title 1"/>
          <p:cNvSpPr>
            <a:spLocks noGrp="1"/>
          </p:cNvSpPr>
          <p:nvPr>
            <p:ph type="title"/>
          </p:nvPr>
        </p:nvSpPr>
        <p:spPr/>
        <p:txBody>
          <a:bodyPr/>
          <a:lstStyle/>
          <a:p>
            <a:r>
              <a:rPr lang="en-US" dirty="0"/>
              <a:t>Fuel Source Control</a:t>
            </a:r>
          </a:p>
        </p:txBody>
      </p:sp>
    </p:spTree>
    <p:extLst>
      <p:ext uri="{BB962C8B-B14F-4D97-AF65-F5344CB8AC3E}">
        <p14:creationId xmlns:p14="http://schemas.microsoft.com/office/powerpoint/2010/main" val="24317944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Fine particles of metals like aluminum, steel turnings, titanium, sodium, other </a:t>
            </a:r>
            <a:endParaRPr lang="en-US" dirty="0"/>
          </a:p>
          <a:p>
            <a:r>
              <a:rPr lang="en-US" b="1" dirty="0"/>
              <a:t>Combustible dusts </a:t>
            </a:r>
            <a:endParaRPr lang="en-US" dirty="0"/>
          </a:p>
          <a:p>
            <a:r>
              <a:rPr lang="en-US" b="1" dirty="0"/>
              <a:t>Fluff </a:t>
            </a:r>
            <a:endParaRPr lang="en-US" dirty="0"/>
          </a:p>
          <a:p>
            <a:r>
              <a:rPr lang="en-US" b="1" dirty="0"/>
              <a:t>ASR </a:t>
            </a:r>
            <a:endParaRPr lang="en-US" dirty="0"/>
          </a:p>
          <a:p>
            <a:r>
              <a:rPr lang="en-US" b="1" dirty="0"/>
              <a:t>Unemptied trash cans </a:t>
            </a:r>
            <a:endParaRPr lang="en-US" dirty="0"/>
          </a:p>
          <a:p>
            <a:endParaRPr lang="en-US" dirty="0"/>
          </a:p>
          <a:p>
            <a:endParaRPr lang="en-US" dirty="0"/>
          </a:p>
        </p:txBody>
      </p:sp>
      <p:sp>
        <p:nvSpPr>
          <p:cNvPr id="2" name="Title 1"/>
          <p:cNvSpPr>
            <a:spLocks noGrp="1"/>
          </p:cNvSpPr>
          <p:nvPr>
            <p:ph type="title"/>
          </p:nvPr>
        </p:nvSpPr>
        <p:spPr/>
        <p:txBody>
          <a:bodyPr/>
          <a:lstStyle/>
          <a:p>
            <a:r>
              <a:rPr lang="en-US" dirty="0"/>
              <a:t>Fuel Source Control</a:t>
            </a:r>
          </a:p>
        </p:txBody>
      </p:sp>
    </p:spTree>
    <p:extLst>
      <p:ext uri="{BB962C8B-B14F-4D97-AF65-F5344CB8AC3E}">
        <p14:creationId xmlns:p14="http://schemas.microsoft.com/office/powerpoint/2010/main" val="32021365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99810" y="4627771"/>
            <a:ext cx="2653990" cy="1200329"/>
          </a:xfrm>
          <a:prstGeom prst="rect">
            <a:avLst/>
          </a:prstGeom>
          <a:noFill/>
        </p:spPr>
        <p:txBody>
          <a:bodyPr wrap="square" rtlCol="0">
            <a:spAutoFit/>
          </a:bodyPr>
          <a:lstStyle/>
          <a:p>
            <a:pPr algn="ctr"/>
            <a:r>
              <a:rPr lang="en-US" dirty="0" smtClean="0">
                <a:solidFill>
                  <a:srgbClr val="FF0000"/>
                </a:solidFill>
              </a:rPr>
              <a:t>Create a </a:t>
            </a:r>
            <a:r>
              <a:rPr lang="en-US" dirty="0">
                <a:solidFill>
                  <a:srgbClr val="FF0000"/>
                </a:solidFill>
              </a:rPr>
              <a:t>checklist of Typical </a:t>
            </a:r>
            <a:r>
              <a:rPr lang="en-US" b="1" u="sng" dirty="0">
                <a:solidFill>
                  <a:srgbClr val="FF0000"/>
                </a:solidFill>
              </a:rPr>
              <a:t>Fuel Sources</a:t>
            </a:r>
            <a:r>
              <a:rPr lang="en-US" dirty="0">
                <a:solidFill>
                  <a:srgbClr val="FF0000"/>
                </a:solidFill>
              </a:rPr>
              <a:t> that are specific to your location</a:t>
            </a:r>
          </a:p>
        </p:txBody>
      </p:sp>
      <p:sp>
        <p:nvSpPr>
          <p:cNvPr id="3" name="Content Placeholder 2"/>
          <p:cNvSpPr>
            <a:spLocks noGrp="1"/>
          </p:cNvSpPr>
          <p:nvPr>
            <p:ph idx="1"/>
          </p:nvPr>
        </p:nvSpPr>
        <p:spPr/>
        <p:txBody>
          <a:bodyPr>
            <a:normAutofit/>
          </a:bodyPr>
          <a:lstStyle/>
          <a:p>
            <a:r>
              <a:rPr lang="en-US" b="1" dirty="0"/>
              <a:t>Circuit board shredder fluff. </a:t>
            </a:r>
            <a:endParaRPr lang="en-US" dirty="0"/>
          </a:p>
          <a:p>
            <a:r>
              <a:rPr lang="en-US" b="1" dirty="0"/>
              <a:t>Containers in workshop of oil, grease, hydraulic fluid, spray cans of lubricant, paint, degreaser. </a:t>
            </a:r>
            <a:endParaRPr lang="en-US" dirty="0"/>
          </a:p>
          <a:p>
            <a:r>
              <a:rPr lang="en-US" b="1" dirty="0"/>
              <a:t>Parts washing stations. </a:t>
            </a:r>
            <a:endParaRPr lang="en-US" dirty="0"/>
          </a:p>
          <a:p>
            <a:r>
              <a:rPr lang="en-US" b="1" dirty="0"/>
              <a:t>Dry Vegetation, leaves, grass </a:t>
            </a:r>
            <a:endParaRPr lang="en-US" dirty="0"/>
          </a:p>
          <a:p>
            <a:r>
              <a:rPr lang="en-US" b="1" dirty="0"/>
              <a:t>Pallet storage </a:t>
            </a:r>
            <a:endParaRPr lang="en-US" dirty="0"/>
          </a:p>
          <a:p>
            <a:endParaRPr lang="en-US" dirty="0"/>
          </a:p>
          <a:p>
            <a:r>
              <a:rPr lang="en-US" b="1" dirty="0"/>
              <a:t>LIST MUST BE SITE SPECIFIC TO YOUR OPERATIONS</a:t>
            </a:r>
            <a:endParaRPr lang="en-US" dirty="0"/>
          </a:p>
          <a:p>
            <a:endParaRPr lang="en-US" dirty="0"/>
          </a:p>
        </p:txBody>
      </p:sp>
      <p:sp>
        <p:nvSpPr>
          <p:cNvPr id="2" name="Title 1"/>
          <p:cNvSpPr>
            <a:spLocks noGrp="1"/>
          </p:cNvSpPr>
          <p:nvPr>
            <p:ph type="title"/>
          </p:nvPr>
        </p:nvSpPr>
        <p:spPr/>
        <p:txBody>
          <a:bodyPr/>
          <a:lstStyle/>
          <a:p>
            <a:r>
              <a:rPr lang="en-US" dirty="0"/>
              <a:t>Fuel Source Control</a:t>
            </a:r>
          </a:p>
        </p:txBody>
      </p:sp>
    </p:spTree>
    <p:extLst>
      <p:ext uri="{BB962C8B-B14F-4D97-AF65-F5344CB8AC3E}">
        <p14:creationId xmlns:p14="http://schemas.microsoft.com/office/powerpoint/2010/main" val="18592275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114477" y="5689820"/>
            <a:ext cx="3646449" cy="369332"/>
          </a:xfrm>
          <a:prstGeom prst="rect">
            <a:avLst/>
          </a:prstGeom>
          <a:noFill/>
        </p:spPr>
        <p:txBody>
          <a:bodyPr wrap="square" rtlCol="0">
            <a:spAutoFit/>
          </a:bodyPr>
          <a:lstStyle/>
          <a:p>
            <a:pPr algn="ctr"/>
            <a:r>
              <a:rPr lang="en-US" dirty="0" smtClean="0"/>
              <a:t>Poor storage and housekeeping</a:t>
            </a:r>
            <a:endParaRPr lang="en-US" dirty="0"/>
          </a:p>
        </p:txBody>
      </p:sp>
      <p:cxnSp>
        <p:nvCxnSpPr>
          <p:cNvPr id="7" name="Straight Connector 6" title="hazard recognition inbound source control"/>
          <p:cNvCxnSpPr/>
          <p:nvPr/>
        </p:nvCxnSpPr>
        <p:spPr>
          <a:xfrm>
            <a:off x="6601522" y="3345366"/>
            <a:ext cx="4672361" cy="2007219"/>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title="X throuh the photo for non compliance"/>
          <p:cNvCxnSpPr/>
          <p:nvPr/>
        </p:nvCxnSpPr>
        <p:spPr>
          <a:xfrm flipV="1">
            <a:off x="6601522" y="3434576"/>
            <a:ext cx="4672361" cy="1918010"/>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Content Placeholder 11" title="hazard recognition inbound source control"/>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6362700" y="3180123"/>
            <a:ext cx="5183188" cy="2334491"/>
          </a:xfrm>
        </p:spPr>
      </p:pic>
      <p:sp>
        <p:nvSpPr>
          <p:cNvPr id="6" name="Text Placeholder 5"/>
          <p:cNvSpPr>
            <a:spLocks noGrp="1"/>
          </p:cNvSpPr>
          <p:nvPr>
            <p:ph type="body" sz="quarter" idx="3"/>
          </p:nvPr>
        </p:nvSpPr>
        <p:spPr>
          <a:xfrm>
            <a:off x="6362700" y="1996339"/>
            <a:ext cx="5183188" cy="823912"/>
          </a:xfrm>
        </p:spPr>
        <p:txBody>
          <a:bodyPr/>
          <a:lstStyle/>
          <a:p>
            <a:pPr algn="ctr"/>
            <a:r>
              <a:rPr lang="en-US" dirty="0"/>
              <a:t>Practice safe storage of all flammable and combustible materials</a:t>
            </a:r>
          </a:p>
        </p:txBody>
      </p:sp>
      <p:pic>
        <p:nvPicPr>
          <p:cNvPr id="5" name="Content Placeholder 4" title="hazard recognition inbound source control"/>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0088" y="2833830"/>
            <a:ext cx="5157787" cy="3027077"/>
          </a:xfrm>
        </p:spPr>
      </p:pic>
      <p:sp>
        <p:nvSpPr>
          <p:cNvPr id="4" name="Text Placeholder 3"/>
          <p:cNvSpPr>
            <a:spLocks noGrp="1"/>
          </p:cNvSpPr>
          <p:nvPr>
            <p:ph type="body" idx="1"/>
          </p:nvPr>
        </p:nvSpPr>
        <p:spPr>
          <a:xfrm>
            <a:off x="700088" y="1681163"/>
            <a:ext cx="5157787" cy="823912"/>
          </a:xfrm>
        </p:spPr>
        <p:txBody>
          <a:bodyPr/>
          <a:lstStyle/>
          <a:p>
            <a:pPr algn="ctr"/>
            <a:r>
              <a:rPr lang="en-US" dirty="0"/>
              <a:t>Safe storage of fuel gas</a:t>
            </a:r>
          </a:p>
        </p:txBody>
      </p:sp>
      <p:sp>
        <p:nvSpPr>
          <p:cNvPr id="2" name="Title 1"/>
          <p:cNvSpPr>
            <a:spLocks noGrp="1"/>
          </p:cNvSpPr>
          <p:nvPr>
            <p:ph type="title"/>
          </p:nvPr>
        </p:nvSpPr>
        <p:spPr/>
        <p:txBody>
          <a:bodyPr/>
          <a:lstStyle/>
          <a:p>
            <a:r>
              <a:rPr lang="en-US" dirty="0"/>
              <a:t>Fuel Source Control</a:t>
            </a:r>
          </a:p>
        </p:txBody>
      </p:sp>
    </p:spTree>
    <p:extLst>
      <p:ext uri="{BB962C8B-B14F-4D97-AF65-F5344CB8AC3E}">
        <p14:creationId xmlns:p14="http://schemas.microsoft.com/office/powerpoint/2010/main" val="25704348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7621248" y="699293"/>
            <a:ext cx="3140537" cy="5583178"/>
          </a:xfrm>
        </p:spPr>
      </p:pic>
      <p:sp>
        <p:nvSpPr>
          <p:cNvPr id="9" name="TextBox 8"/>
          <p:cNvSpPr txBox="1"/>
          <p:nvPr/>
        </p:nvSpPr>
        <p:spPr>
          <a:xfrm>
            <a:off x="1823095" y="5310678"/>
            <a:ext cx="3646449" cy="369332"/>
          </a:xfrm>
          <a:prstGeom prst="rect">
            <a:avLst/>
          </a:prstGeom>
          <a:noFill/>
        </p:spPr>
        <p:txBody>
          <a:bodyPr wrap="square" rtlCol="0">
            <a:spAutoFit/>
          </a:bodyPr>
          <a:lstStyle/>
          <a:p>
            <a:pPr algn="ctr"/>
            <a:r>
              <a:rPr lang="en-US" dirty="0" smtClean="0"/>
              <a:t>Poor storage and housekeeping</a:t>
            </a:r>
            <a:endParaRPr lang="en-US" dirty="0"/>
          </a:p>
        </p:txBody>
      </p:sp>
      <p:cxnSp>
        <p:nvCxnSpPr>
          <p:cNvPr id="6" name="Straight Connector 5" title="X through the photo for non compliance"/>
          <p:cNvCxnSpPr/>
          <p:nvPr/>
        </p:nvCxnSpPr>
        <p:spPr>
          <a:xfrm>
            <a:off x="1054726" y="2553634"/>
            <a:ext cx="5183188" cy="2330604"/>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title="X through the photo for non compliance"/>
          <p:cNvCxnSpPr/>
          <p:nvPr/>
        </p:nvCxnSpPr>
        <p:spPr>
          <a:xfrm flipV="1">
            <a:off x="1054726" y="2553634"/>
            <a:ext cx="5183188" cy="2330604"/>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Content Placeholder 6" title="hazard recognition inbound source control"/>
          <p:cNvPicPr>
            <a:picLocks noGrp="1" noChangeAspect="1"/>
          </p:cNvPicPr>
          <p:nvPr>
            <p:ph sz="half" idx="1"/>
          </p:nvPr>
        </p:nvPicPr>
        <p:blipFill>
          <a:blip r:embed="rId4" cstate="email">
            <a:extLst>
              <a:ext uri="{28A0092B-C50C-407E-A947-70E740481C1C}">
                <a14:useLocalDpi xmlns:a14="http://schemas.microsoft.com/office/drawing/2010/main" val="0"/>
              </a:ext>
            </a:extLst>
          </a:blip>
          <a:stretch>
            <a:fillRect/>
          </a:stretch>
        </p:blipFill>
        <p:spPr>
          <a:xfrm>
            <a:off x="723969" y="2439377"/>
            <a:ext cx="5934459" cy="2672861"/>
          </a:xfrm>
        </p:spPr>
      </p:pic>
      <p:sp>
        <p:nvSpPr>
          <p:cNvPr id="2" name="Title 1"/>
          <p:cNvSpPr>
            <a:spLocks noGrp="1"/>
          </p:cNvSpPr>
          <p:nvPr>
            <p:ph type="title"/>
          </p:nvPr>
        </p:nvSpPr>
        <p:spPr/>
        <p:txBody>
          <a:bodyPr/>
          <a:lstStyle/>
          <a:p>
            <a:r>
              <a:rPr lang="en-US" dirty="0"/>
              <a:t>Fuel Source Control</a:t>
            </a:r>
          </a:p>
        </p:txBody>
      </p:sp>
    </p:spTree>
    <p:extLst>
      <p:ext uri="{BB962C8B-B14F-4D97-AF65-F5344CB8AC3E}">
        <p14:creationId xmlns:p14="http://schemas.microsoft.com/office/powerpoint/2010/main" val="20231170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smtClean="0"/>
              <a:t>Hot </a:t>
            </a:r>
            <a:r>
              <a:rPr lang="en-US" sz="3600" b="1" u="sng" dirty="0"/>
              <a:t>Work</a:t>
            </a:r>
          </a:p>
          <a:p>
            <a:pPr marL="0" indent="0" algn="ctr">
              <a:buNone/>
            </a:pPr>
            <a:r>
              <a:rPr lang="en-US" sz="1900" b="1" dirty="0"/>
              <a:t>(Awareness, permitting, and responsibilities)</a:t>
            </a:r>
          </a:p>
          <a:p>
            <a:pPr marL="0" indent="0" algn="ctr">
              <a:buNone/>
            </a:pPr>
            <a:endParaRPr lang="en-US" sz="3600" dirty="0"/>
          </a:p>
          <a:p>
            <a:endParaRPr lang="en-US" dirty="0"/>
          </a:p>
        </p:txBody>
      </p:sp>
      <p:sp>
        <p:nvSpPr>
          <p:cNvPr id="2" name="Title 1"/>
          <p:cNvSpPr>
            <a:spLocks noGrp="1"/>
          </p:cNvSpPr>
          <p:nvPr>
            <p:ph type="title"/>
          </p:nvPr>
        </p:nvSpPr>
        <p:spPr/>
        <p:txBody>
          <a:bodyPr/>
          <a:lstStyle/>
          <a:p>
            <a:r>
              <a:rPr lang="en-US" dirty="0"/>
              <a:t>Hazard Recognition: Fire Safety &amp; Prevention</a:t>
            </a:r>
          </a:p>
        </p:txBody>
      </p:sp>
    </p:spTree>
    <p:extLst>
      <p:ext uri="{BB962C8B-B14F-4D97-AF65-F5344CB8AC3E}">
        <p14:creationId xmlns:p14="http://schemas.microsoft.com/office/powerpoint/2010/main" val="1766893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25678</TotalTime>
  <Words>16015</Words>
  <Application>Microsoft Office PowerPoint</Application>
  <PresentationFormat>Widescreen</PresentationFormat>
  <Paragraphs>2055</Paragraphs>
  <Slides>157</Slides>
  <Notes>137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157</vt:i4>
      </vt:variant>
    </vt:vector>
  </HeadingPairs>
  <TitlesOfParts>
    <vt:vector size="164" baseType="lpstr">
      <vt:lpstr>Arial</vt:lpstr>
      <vt:lpstr>Calibri</vt:lpstr>
      <vt:lpstr>Calibri Light</vt:lpstr>
      <vt:lpstr>Helvetica Neue</vt:lpstr>
      <vt:lpstr>Montserrat</vt:lpstr>
      <vt:lpstr>Times New Roman</vt:lpstr>
      <vt:lpstr>Office Theme</vt:lpstr>
      <vt:lpstr>Hazard Recognition in  Scrap Recycling</vt:lpstr>
      <vt:lpstr>PowerPoint Presentation</vt:lpstr>
      <vt:lpstr>PowerPoint Presentation</vt:lpstr>
      <vt:lpstr>PowerPoint Presentation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PowerPoint Presentation</vt:lpstr>
      <vt:lpstr>PowerPoint Presentation</vt:lpstr>
      <vt:lpstr>PowerPoint Presentation</vt:lpstr>
      <vt:lpstr>PowerPoint Presentation</vt:lpstr>
      <vt:lpstr>PowerPoint Presentation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Fire Prevention Plan – Minimum Elements</vt:lpstr>
      <vt:lpstr>Fire Prevention Plan – Minimum Elements</vt:lpstr>
      <vt:lpstr>Hazard Recognition: Fire Safety &amp; Prevention</vt:lpstr>
      <vt:lpstr>Workplace Emergencies</vt:lpstr>
      <vt:lpstr>Emergency Action Plan – Minimum Elements</vt:lpstr>
      <vt:lpstr>Emergency Procedures</vt:lpstr>
      <vt:lpstr>Emergency Procedures</vt:lpstr>
      <vt:lpstr>Emergency Procedures</vt:lpstr>
      <vt:lpstr>Emergency Procedures</vt:lpstr>
      <vt:lpstr>Emergency Procedures</vt:lpstr>
      <vt:lpstr>Emergency Procedures</vt:lpstr>
      <vt:lpstr>Emergency Procedures</vt:lpstr>
      <vt:lpstr>Emergency Procedures</vt:lpstr>
      <vt:lpstr>Emergency Procedures</vt:lpstr>
      <vt:lpstr>Emergency Evacuation Plans – means of egress</vt:lpstr>
      <vt:lpstr>FIRE!!! Emergency Action Plan – Fight or Flee</vt:lpstr>
      <vt:lpstr>FIRE!!! Emergency Action Plan – Fight or Flee</vt:lpstr>
      <vt:lpstr>Emergency Action Plan – Fight or Flee</vt:lpstr>
      <vt:lpstr>Emergency Action Plan – Fight or Flee</vt:lpstr>
      <vt:lpstr>Emergency Procedures – questions to consider</vt:lpstr>
      <vt:lpstr>Hazard Recognition: Fire Safety &amp; Prevention</vt:lpstr>
      <vt:lpstr>Protection Systems</vt:lpstr>
      <vt:lpstr>Types of Fires</vt:lpstr>
      <vt:lpstr>Class A Fire</vt:lpstr>
      <vt:lpstr>Class B Fire</vt:lpstr>
      <vt:lpstr>Class C Fire</vt:lpstr>
      <vt:lpstr>Class D Fires Combustible Metals</vt:lpstr>
      <vt:lpstr>Class D Fire Extinguishers</vt:lpstr>
      <vt:lpstr>Class D Fire</vt:lpstr>
      <vt:lpstr>Fire Extinguishers</vt:lpstr>
      <vt:lpstr>Fire Safety </vt:lpstr>
      <vt:lpstr>Fire Prevention</vt:lpstr>
      <vt:lpstr>Fire Extinguishers</vt:lpstr>
      <vt:lpstr>Fire and Extinguisher Operation</vt:lpstr>
      <vt:lpstr>Risk Assessment – Portable Fire Extinguishers</vt:lpstr>
      <vt:lpstr>Risk Assessment – Portable Fire Extinguishers</vt:lpstr>
      <vt:lpstr>Risk Assessment – Portable Fire Extinguishers</vt:lpstr>
      <vt:lpstr>Risk Assessment – Portable Fire Extinguishers</vt:lpstr>
      <vt:lpstr>Portable Fire Extinguishers</vt:lpstr>
      <vt:lpstr>Portable Fire Extinguishers</vt:lpstr>
      <vt:lpstr>Types of Fire Extinguishers</vt:lpstr>
      <vt:lpstr>Types of Fire Extinguishers</vt:lpstr>
      <vt:lpstr>Types of Fire Extinguishers</vt:lpstr>
      <vt:lpstr>Types of Fire Extinguishers</vt:lpstr>
      <vt:lpstr>Types of Fire Extinguishers</vt:lpstr>
      <vt:lpstr>Hazard Recognition: Fire Safety &amp; Prevention</vt:lpstr>
      <vt:lpstr>Hazard Recognition: Fire Safety &amp; Prevention</vt:lpstr>
      <vt:lpstr>Hazard Recognition: Fire Safety &amp; Prevention</vt:lpstr>
      <vt:lpstr>Hazard Recognition: Fire Safety &amp; Prevention</vt:lpstr>
      <vt:lpstr>Inbound Source Control</vt:lpstr>
      <vt:lpstr>Inbound Source Control</vt:lpstr>
      <vt:lpstr>Inbound Source Control</vt:lpstr>
      <vt:lpstr>Inbound Source Control</vt:lpstr>
      <vt:lpstr>Inbound Source Control</vt:lpstr>
      <vt:lpstr>Inbound Source Control</vt:lpstr>
      <vt:lpstr>Ignition Source Control</vt:lpstr>
      <vt:lpstr>Ignition Source Control</vt:lpstr>
      <vt:lpstr>Ignition Source Control</vt:lpstr>
      <vt:lpstr>Ignition Source Control</vt:lpstr>
      <vt:lpstr>Ignition Source Control</vt:lpstr>
      <vt:lpstr>Ignition Source Control</vt:lpstr>
      <vt:lpstr>Ignition Source Control</vt:lpstr>
      <vt:lpstr>Ignition Source Control</vt:lpstr>
      <vt:lpstr>Fuel Source Control</vt:lpstr>
      <vt:lpstr>Fuel Source Control</vt:lpstr>
      <vt:lpstr>Fuel Source Control</vt:lpstr>
      <vt:lpstr>Fuel Source Control</vt:lpstr>
      <vt:lpstr>Fuel Source Control</vt:lpstr>
      <vt:lpstr>Fuel Source Control</vt:lpstr>
      <vt:lpstr>Hazard Recognition: Fire Safety &amp; Prevention</vt:lpstr>
      <vt:lpstr>Hot Work</vt:lpstr>
      <vt:lpstr>Hot Work</vt:lpstr>
      <vt:lpstr>Hot Work Permit example</vt:lpstr>
      <vt:lpstr>Hot Work Permit example</vt:lpstr>
      <vt:lpstr>Hot Work Permit</vt:lpstr>
      <vt:lpstr>Hot Work: Individuals</vt:lpstr>
      <vt:lpstr>Hot Work: Individuals</vt:lpstr>
      <vt:lpstr>Hot Work: Individuals</vt:lpstr>
      <vt:lpstr>Hot Work: Firewatchers</vt:lpstr>
      <vt:lpstr>Hot Work: Firewatchers</vt:lpstr>
      <vt:lpstr>Hot Work: Supervisors</vt:lpstr>
      <vt:lpstr>Compressed Gas Cylinder Safety and Storage</vt:lpstr>
      <vt:lpstr>Compressed Gas Cylinder Safety and Storage</vt:lpstr>
      <vt:lpstr>Hazard Recognition: Fire Safety &amp; Prevention</vt:lpstr>
      <vt:lpstr>General Housekeeping, Storage, &amp; Misc</vt:lpstr>
      <vt:lpstr>General Housekeeping, Storage, &amp; Misc</vt:lpstr>
      <vt:lpstr>General Housekeeping, Storage, &amp; Misc</vt:lpstr>
      <vt:lpstr>General Housekeeping, Storage, &amp; Misc</vt:lpstr>
      <vt:lpstr>General Housekeeping, Storage, &amp; Misc</vt:lpstr>
      <vt:lpstr>General Housekeeping, Storage, &amp; Misc</vt:lpstr>
      <vt:lpstr>General Housekeeping, Storage, &amp; Misc</vt:lpstr>
      <vt:lpstr>General Housekeeping, Storage, &amp; Misc</vt:lpstr>
      <vt:lpstr>General Housekeeping, Storage, &amp; Misc</vt:lpstr>
      <vt:lpstr>General Housekeeping, Storage, &amp; Misc</vt:lpstr>
      <vt:lpstr>General Housekeeping, Storage, &amp; Misc</vt:lpstr>
      <vt:lpstr>General Housekeeping, Storage, &amp; Misc</vt:lpstr>
      <vt:lpstr>Hazard Recognition: Fire Safety &amp; Prevention</vt:lpstr>
      <vt:lpstr>Hazard Recognition: Fire Safety &amp; Prevention</vt:lpstr>
      <vt:lpstr>General Housekeeping, Storage, &amp; Misc</vt:lpstr>
      <vt:lpstr>General Housekeeping, Storage, &amp; Misc</vt:lpstr>
      <vt:lpstr>Hazard Recognition: Fire Safety &amp; Prevention</vt:lpstr>
      <vt:lpstr>Hazard Recognition: Fire Safety &amp; Prevention</vt:lpstr>
      <vt:lpstr>Hazard Recognition: Fire Safety &amp; Prevention</vt:lpstr>
      <vt:lpstr>Hazard Recognition: Fire Safety &amp; Prevention</vt:lpstr>
      <vt:lpstr>Hazard Recognition: Employee Training</vt:lpstr>
      <vt:lpstr>Hazard Recognition: Employee Training</vt:lpstr>
      <vt:lpstr>Hazard Recognition: Employee Training</vt:lpstr>
      <vt:lpstr>Hazard Recognition: Employee Training</vt:lpstr>
      <vt:lpstr>Hazard Recognition: Employee Training</vt:lpstr>
      <vt:lpstr>Hazard Recognition: Employee Training</vt:lpstr>
      <vt:lpstr>Hazard Recognition: Employee Training</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Hazard Recognition: Fire Safety &amp; Prevention</vt:lpstr>
      <vt:lpstr>OSHA Resources</vt:lpstr>
      <vt:lpstr>OSHA Resources</vt:lpstr>
    </vt:vector>
  </TitlesOfParts>
  <Manager>Institute of Scrap Recycling Industries</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 Recognition: Fire Safety and Prevention</dc:title>
  <dc:subject>Fire Safety</dc:subject>
  <dc:creator>Ryan Nolte;Tony Smith;Kenn Kunze</dc:creator>
  <cp:keywords>Fire Safety &amp; Prevention</cp:keywords>
  <cp:lastModifiedBy>Tony Smith</cp:lastModifiedBy>
  <cp:revision>312</cp:revision>
  <dcterms:created xsi:type="dcterms:W3CDTF">2021-03-12T13:15:54Z</dcterms:created>
  <dcterms:modified xsi:type="dcterms:W3CDTF">2022-01-26T12:35:14Z</dcterms:modified>
</cp:coreProperties>
</file>