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9"/>
  </p:notesMasterIdLst>
  <p:sldIdLst>
    <p:sldId id="292" r:id="rId2"/>
    <p:sldId id="256" r:id="rId3"/>
    <p:sldId id="285" r:id="rId4"/>
    <p:sldId id="284" r:id="rId5"/>
    <p:sldId id="283" r:id="rId6"/>
    <p:sldId id="293" r:id="rId7"/>
    <p:sldId id="294" r:id="rId8"/>
    <p:sldId id="282" r:id="rId9"/>
    <p:sldId id="314" r:id="rId10"/>
    <p:sldId id="280" r:id="rId11"/>
    <p:sldId id="263" r:id="rId12"/>
    <p:sldId id="279" r:id="rId13"/>
    <p:sldId id="278" r:id="rId14"/>
    <p:sldId id="291" r:id="rId15"/>
    <p:sldId id="276" r:id="rId16"/>
    <p:sldId id="274" r:id="rId17"/>
    <p:sldId id="275" r:id="rId18"/>
    <p:sldId id="273" r:id="rId19"/>
    <p:sldId id="272" r:id="rId20"/>
    <p:sldId id="271" r:id="rId21"/>
    <p:sldId id="270" r:id="rId22"/>
    <p:sldId id="269" r:id="rId23"/>
    <p:sldId id="268" r:id="rId24"/>
    <p:sldId id="267" r:id="rId25"/>
    <p:sldId id="290" r:id="rId26"/>
    <p:sldId id="288" r:id="rId27"/>
    <p:sldId id="287" r:id="rId28"/>
    <p:sldId id="286" r:id="rId29"/>
    <p:sldId id="264" r:id="rId30"/>
    <p:sldId id="302" r:id="rId31"/>
    <p:sldId id="301" r:id="rId32"/>
    <p:sldId id="300" r:id="rId33"/>
    <p:sldId id="299" r:id="rId34"/>
    <p:sldId id="298" r:id="rId35"/>
    <p:sldId id="297" r:id="rId36"/>
    <p:sldId id="296" r:id="rId37"/>
    <p:sldId id="295" r:id="rId38"/>
    <p:sldId id="309" r:id="rId39"/>
    <p:sldId id="308" r:id="rId40"/>
    <p:sldId id="307" r:id="rId41"/>
    <p:sldId id="305" r:id="rId42"/>
    <p:sldId id="304" r:id="rId43"/>
    <p:sldId id="313" r:id="rId44"/>
    <p:sldId id="312" r:id="rId45"/>
    <p:sldId id="311" r:id="rId46"/>
    <p:sldId id="310" r:id="rId47"/>
    <p:sldId id="265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71CB1-6F83-40AB-B736-068BA68973B5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130A4-DE12-40D8-A4CF-CDB8583B7E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Side by side comparison.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130A4-DE12-40D8-A4CF-CDB8583B7EA1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3099-D0F1-45F0-B485-A17657D02CBF}" type="datetimeFigureOut">
              <a:rPr lang="en-US" smtClean="0"/>
              <a:pPr/>
              <a:t>5/26/2015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513B-4D66-489E-8E3C-FB044EDEF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3099-D0F1-45F0-B485-A17657D02CBF}" type="datetimeFigureOut">
              <a:rPr lang="en-US" smtClean="0"/>
              <a:pPr/>
              <a:t>5/26/2015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513B-4D66-489E-8E3C-FB044EDEF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3099-D0F1-45F0-B485-A17657D02CBF}" type="datetimeFigureOut">
              <a:rPr lang="en-US" smtClean="0"/>
              <a:pPr/>
              <a:t>5/26/2015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513B-4D66-489E-8E3C-FB044EDEF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3099-D0F1-45F0-B485-A17657D02CBF}" type="datetimeFigureOut">
              <a:rPr lang="en-US" smtClean="0"/>
              <a:pPr/>
              <a:t>5/26/2015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513B-4D66-489E-8E3C-FB044EDEF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3099-D0F1-45F0-B485-A17657D02CBF}" type="datetimeFigureOut">
              <a:rPr lang="en-US" smtClean="0"/>
              <a:pPr/>
              <a:t>5/26/2015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513B-4D66-489E-8E3C-FB044EDEF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3099-D0F1-45F0-B485-A17657D02CBF}" type="datetimeFigureOut">
              <a:rPr lang="en-US" smtClean="0"/>
              <a:pPr/>
              <a:t>5/26/2015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513B-4D66-489E-8E3C-FB044EDEF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3099-D0F1-45F0-B485-A17657D02CBF}" type="datetimeFigureOut">
              <a:rPr lang="en-US" smtClean="0"/>
              <a:pPr/>
              <a:t>5/26/2015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513B-4D66-489E-8E3C-FB044EDEF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3099-D0F1-45F0-B485-A17657D02CBF}" type="datetimeFigureOut">
              <a:rPr lang="en-US" smtClean="0"/>
              <a:pPr/>
              <a:t>5/26/2015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513B-4D66-489E-8E3C-FB044EDEF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3099-D0F1-45F0-B485-A17657D02CBF}" type="datetimeFigureOut">
              <a:rPr lang="en-US" smtClean="0"/>
              <a:pPr/>
              <a:t>5/26/2015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513B-4D66-489E-8E3C-FB044EDEF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3099-D0F1-45F0-B485-A17657D02CBF}" type="datetimeFigureOut">
              <a:rPr lang="en-US" smtClean="0"/>
              <a:pPr/>
              <a:t>5/26/2015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513B-4D66-489E-8E3C-FB044EDEF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3099-D0F1-45F0-B485-A17657D02CBF}" type="datetimeFigureOut">
              <a:rPr lang="en-US" smtClean="0"/>
              <a:pPr/>
              <a:t>5/26/2015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513B-4D66-489E-8E3C-FB044EDEF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53099-D0F1-45F0-B485-A17657D02CBF}" type="datetimeFigureOut">
              <a:rPr lang="en-US" smtClean="0"/>
              <a:pPr/>
              <a:t>5/26/2015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A513B-4D66-489E-8E3C-FB044EDEF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source=images&amp;cd=&amp;cad=rja&amp;uact=8&amp;ved=0CAcQjRw&amp;url=http://www.huffingtonpost.ca/2014/06/12/grizzly-attacks-car-jasper_n_5488751.html&amp;ei=oL3jVMGpMoazggTIw4HwAw&amp;psig=AFQjCNHvxL-m3J7-WNTBxCL0T7Vz0KqqRw&amp;ust=1424297704605698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google.com/url?sa=i&amp;rct=j&amp;q=&amp;esrc=s&amp;frm=1&amp;source=images&amp;cd=&amp;cad=rja&amp;docid=YeQl2Si43EmxzM&amp;tbnid=kQjdvFgJNOYhWM:&amp;ved=0CAUQjRw&amp;url=http://ehs.wsu.edu/ohs/ConfinedSpace.html&amp;ei=uTtwUqKHBIXb2QWTwIDABg&amp;bvm=bv.55123115,d.b2I&amp;psig=AFQjCNFMkRYFAiLWhbz4FPREu7NbBshAWg&amp;ust=1383173357084196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apollo+1&amp;source=images&amp;cd=&amp;cad=rja&amp;docid=2cyu95goG6r1uM&amp;tbnid=PKh-mx5xcr0v_M:&amp;ved=0CAUQjRw&amp;url=http://airandspace.si.edu/collections/imagery/apollo/as01/a01sum.htm&amp;ei=eYolUeyGCYKK2wWD9YCgDA&amp;bvm=bv.42661473,d.b2I&amp;psig=AFQjCNHMGDBlQhP1s8TkHlrR0_pITg2G9w&amp;ust=1361501130715619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w&amp;url=http://cs.trains.com/trn/b/staff/archive/2011/12/28/mid-continent-s-1385-begins-the-long-journey-back-to-steam.aspx&amp;ei=J9lkVJP_BYSgyQTTsYKYAg&amp;bvm=bv.79189006,d.aWw&amp;psig=AFQjCNHtDmusyNr9_PYCWlRLZI1r15Wwmg&amp;ust=1415981703727485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joebateman@isri.or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https://encrypted-tbn0.gstatic.com/images?q=tbn:ANd9GcShBDb0yZ_ODKtGzHE9PKN-cOaZ5VQ8YbWrzP9CqNnz-zgLtodX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2192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FF00"/>
                </a:solidFill>
                <a:latin typeface="Blue Highway Linocut" pitchFamily="2" charset="0"/>
              </a:rPr>
              <a:t>Is there a Grizzly</a:t>
            </a:r>
          </a:p>
          <a:p>
            <a:pPr algn="ctr"/>
            <a:r>
              <a:rPr lang="en-US" sz="9600" dirty="0" smtClean="0">
                <a:solidFill>
                  <a:srgbClr val="FFFF00"/>
                </a:solidFill>
                <a:latin typeface="Blue Highway Linocut" pitchFamily="2" charset="0"/>
              </a:rPr>
              <a:t> in your </a:t>
            </a:r>
          </a:p>
          <a:p>
            <a:pPr algn="ctr"/>
            <a:r>
              <a:rPr lang="en-US" sz="9600" dirty="0" smtClean="0">
                <a:solidFill>
                  <a:srgbClr val="FFFF00"/>
                </a:solidFill>
                <a:latin typeface="Blue Highway Linocut" pitchFamily="2" charset="0"/>
              </a:rPr>
              <a:t>Confined Space?</a:t>
            </a:r>
            <a:endParaRPr lang="en-US" sz="9600" dirty="0">
              <a:solidFill>
                <a:srgbClr val="FFFF00"/>
              </a:solidFill>
              <a:latin typeface="Blue Highway Linocu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eBateman\Pictures\confined space sign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31574" y="0"/>
            <a:ext cx="9207147" cy="685799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dirty="0" smtClean="0"/>
              <a:t>How to Identify Confined Spaces</a:t>
            </a:r>
            <a:br>
              <a:rPr kumimoji="1"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SzPct val="150000"/>
              <a:buFontTx/>
              <a:buAutoNum type="arabicPeriod"/>
            </a:pPr>
            <a:r>
              <a:rPr kumimoji="1" lang="en-US" u="sng" dirty="0" smtClean="0"/>
              <a:t>Limited</a:t>
            </a:r>
            <a:r>
              <a:rPr kumimoji="1" lang="en-US" dirty="0" smtClean="0"/>
              <a:t> Openings for Entry and Exit; AND</a:t>
            </a:r>
          </a:p>
          <a:p>
            <a:pPr marL="457200" indent="-457200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SzPct val="150000"/>
              <a:buFontTx/>
              <a:buAutoNum type="arabicPeriod"/>
            </a:pPr>
            <a:r>
              <a:rPr kumimoji="1" lang="en-US" dirty="0" smtClean="0"/>
              <a:t>Is large enough and so configured that an employee can </a:t>
            </a:r>
            <a:r>
              <a:rPr kumimoji="1" lang="en-US" b="1" dirty="0" smtClean="0"/>
              <a:t>bodily enter </a:t>
            </a:r>
            <a:r>
              <a:rPr kumimoji="1" lang="en-US" dirty="0" smtClean="0"/>
              <a:t>and perform assigned work; AND</a:t>
            </a:r>
          </a:p>
          <a:p>
            <a:pPr marL="457200" indent="-457200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SzPct val="150000"/>
              <a:buFontTx/>
              <a:buAutoNum type="arabicPeriod"/>
            </a:pPr>
            <a:r>
              <a:rPr kumimoji="1" lang="en-US" dirty="0" smtClean="0"/>
              <a:t>Not Designed for Continuous Worker Occupancy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eBateman\Pictures\confined space sign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31574" y="0"/>
            <a:ext cx="9207147" cy="685799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“Bodily Enter”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Bodily enter</a:t>
            </a:r>
            <a:r>
              <a:rPr lang="en-US" dirty="0" smtClean="0"/>
              <a:t> means the action by which a person passes through an opening into a confined space. Entry includes ensuing work activities in that space and is considered to have occurred </a:t>
            </a:r>
            <a:r>
              <a:rPr lang="en-US" u="sng" dirty="0" smtClean="0"/>
              <a:t>as soon as any part of the entrant's body breaks the plane of an opening into the space.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eBateman\Pictures\confined space sign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31574" y="0"/>
            <a:ext cx="9207147" cy="685799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sz="5400" dirty="0" smtClean="0"/>
              <a:t>Dangerous Combinations</a:t>
            </a:r>
            <a:br>
              <a:rPr kumimoji="1" lang="en-US" sz="5400" dirty="0" smtClean="0"/>
            </a:b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150000"/>
              <a:buFontTx/>
              <a:buChar char="•"/>
            </a:pPr>
            <a:r>
              <a:rPr kumimoji="1" lang="en-US" dirty="0" smtClean="0"/>
              <a:t>Presence of all three confined space characteristics can complicate the situation.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150000"/>
              <a:buFontTx/>
              <a:buChar char="•"/>
            </a:pPr>
            <a:r>
              <a:rPr kumimoji="1" lang="en-US" dirty="0" smtClean="0"/>
              <a:t>Working in and around the space.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150000"/>
              <a:buFontTx/>
              <a:buChar char="•"/>
            </a:pPr>
            <a:r>
              <a:rPr kumimoji="1" lang="en-US" dirty="0" smtClean="0"/>
              <a:t>Rescue operations during emergencies.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150000"/>
              <a:buFontTx/>
              <a:buChar char="•"/>
            </a:pPr>
            <a:r>
              <a:rPr kumimoji="1" lang="en-US" dirty="0" smtClean="0"/>
              <a:t>Worsened conditions due to work activities: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FontTx/>
              <a:buChar char="–"/>
            </a:pPr>
            <a:r>
              <a:rPr kumimoji="1" lang="en-US" dirty="0" smtClean="0"/>
              <a:t>Welding and cutting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FontTx/>
              <a:buChar char="–"/>
            </a:pPr>
            <a:r>
              <a:rPr kumimoji="1" lang="en-US" dirty="0" smtClean="0"/>
              <a:t>Cleaning with solvents, use of other chemicals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FontTx/>
              <a:buChar char="–"/>
            </a:pPr>
            <a:r>
              <a:rPr kumimoji="1" lang="en-US" dirty="0" smtClean="0"/>
              <a:t>Use of gas-powered equipment</a:t>
            </a:r>
            <a:endParaRPr kumimoji="1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eBateman\Pictures\confined space sign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31574" y="0"/>
            <a:ext cx="9207147" cy="685799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sz="4800" dirty="0" smtClean="0"/>
              <a:t>Permit Required Confined Space</a:t>
            </a:r>
            <a:br>
              <a:rPr kumimoji="1" lang="en-US" sz="4800" dirty="0" smtClean="0"/>
            </a:b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kumimoji="1" lang="en-US" dirty="0" smtClean="0"/>
              <a:t>Contains or has a potential to contain a hazardous atmosphere;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kumimoji="1" lang="en-US" dirty="0" smtClean="0"/>
              <a:t>Contains a material that has the potential for engulfing an entrant;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kumimoji="1" lang="en-US" dirty="0" smtClean="0"/>
              <a:t>Has an internal configuration such that an entrant could be trapped or asphyxiated by inwardly converging walls or by a floor which slopes downward and tapers to a smaller cross section; or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kumimoji="1" lang="en-US" dirty="0" smtClean="0"/>
              <a:t>Contains any other recognized serious safety or health hazard.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</a:pPr>
            <a:endParaRPr kumimoji="1"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eBateman\Pictures\confined space sign1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207147" cy="6857999"/>
          </a:xfrm>
          <a:prstGeom prst="rect">
            <a:avLst/>
          </a:prstGeom>
          <a:noFill/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4040188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Confined Space		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4040188" cy="395128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kumimoji="1" lang="en-US" sz="2800" dirty="0" smtClean="0"/>
              <a:t>Limited Openings for Entry &amp; Egress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kumimoji="1" lang="en-US" sz="2800" dirty="0" smtClean="0"/>
              <a:t>Large enough to bodily enter and perform work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kumimoji="1" lang="en-US" sz="2800" dirty="0" smtClean="0"/>
              <a:t>Not designed for continuous worker occupancy</a:t>
            </a:r>
            <a:endParaRPr kumimoji="1" lang="en-US" sz="2800" b="1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8200" y="609600"/>
            <a:ext cx="4041775" cy="639762"/>
          </a:xfrm>
        </p:spPr>
        <p:txBody>
          <a:bodyPr>
            <a:noAutofit/>
          </a:bodyPr>
          <a:lstStyle/>
          <a:p>
            <a:r>
              <a:rPr lang="en-US" sz="3200" dirty="0" smtClean="0"/>
              <a:t>Permit-Required Confined Space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572000" y="1447800"/>
            <a:ext cx="4041775" cy="3951288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kumimoji="1" lang="en-US" sz="2800" dirty="0" smtClean="0"/>
              <a:t>Hazardous atmospheres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kumimoji="1" lang="en-US" sz="2800" dirty="0" smtClean="0"/>
              <a:t>Engulfment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kumimoji="1" lang="en-US" sz="2800" dirty="0" smtClean="0"/>
              <a:t>Trapped or asphyxiated by inwardly converging walls or by a floor 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kumimoji="1" lang="en-US" sz="2800" dirty="0" smtClean="0"/>
              <a:t>Contains any other recognized serious safety or health hazard</a:t>
            </a:r>
            <a:r>
              <a:rPr kumimoji="1" lang="en-US" b="1" dirty="0" smtClean="0"/>
              <a:t>	</a:t>
            </a:r>
            <a:r>
              <a:rPr kumimoji="1" lang="en-US" sz="2800" b="1" dirty="0" smtClean="0"/>
              <a:t>	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eBateman\Pictures\confined space sign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31574" y="0"/>
            <a:ext cx="9207147" cy="685799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dirty="0" smtClean="0"/>
              <a:t>Hazardous Atmosphere</a:t>
            </a:r>
            <a:br>
              <a:rPr kumimoji="1"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kumimoji="1" lang="en-US" dirty="0" smtClean="0"/>
              <a:t>Flammable gas, vapor, or mist in excess of 10% of its lower flammable limit (LFL);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kumimoji="1" lang="en-US" dirty="0" smtClean="0"/>
              <a:t>Airborne combustible dust at a concentration that meets or exceeds its LFL;</a:t>
            </a:r>
            <a:r>
              <a:rPr kumimoji="1" lang="en-US" sz="3600" dirty="0" smtClean="0"/>
              <a:t>  				              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kumimoji="1" lang="en-US" dirty="0" smtClean="0"/>
              <a:t>Atmospheric oxygen concentration below 19.5% or above 23.5%;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kumimoji="1" lang="en-US" dirty="0" smtClean="0"/>
              <a:t>Atmospheric concentrations of any substance for which a dose or PEL is published in Subpart G or Z of this Part and which could result in employee exposure in excess of its dose or PEL;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kumimoji="1" lang="en-US" dirty="0" smtClean="0"/>
              <a:t>Any other atmospheric condition that is IDLH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endParaRPr kumimoji="1"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eBateman\Pictures\confined space sign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31574" y="0"/>
            <a:ext cx="9207147" cy="6857999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kumimoji="1" lang="en-US" sz="4800" dirty="0" smtClean="0">
                <a:latin typeface="+mn-lt"/>
              </a:rPr>
              <a:t/>
            </a:r>
            <a:br>
              <a:rPr kumimoji="1" lang="en-US" sz="4800" dirty="0" smtClean="0">
                <a:latin typeface="+mn-lt"/>
              </a:rPr>
            </a:br>
            <a:r>
              <a:rPr kumimoji="1" lang="en-US" sz="4800" dirty="0" smtClean="0">
                <a:latin typeface="+mn-lt"/>
              </a:rPr>
              <a:t/>
            </a:r>
            <a:br>
              <a:rPr kumimoji="1" lang="en-US" sz="4800" dirty="0" smtClean="0">
                <a:latin typeface="+mn-lt"/>
              </a:rPr>
            </a:br>
            <a:r>
              <a:rPr kumimoji="1" lang="en-US" sz="4800" dirty="0" smtClean="0">
                <a:latin typeface="+mn-lt"/>
              </a:rPr>
              <a:t/>
            </a:r>
            <a:br>
              <a:rPr kumimoji="1" lang="en-US" sz="4800" dirty="0" smtClean="0">
                <a:latin typeface="+mn-lt"/>
              </a:rPr>
            </a:br>
            <a:r>
              <a:rPr kumimoji="1" lang="en-US" sz="4800" dirty="0" smtClean="0">
                <a:latin typeface="+mn-lt"/>
              </a:rPr>
              <a:t/>
            </a:r>
            <a:br>
              <a:rPr kumimoji="1" lang="en-US" sz="4800" dirty="0" smtClean="0">
                <a:latin typeface="+mn-lt"/>
              </a:rPr>
            </a:br>
            <a:r>
              <a:rPr kumimoji="1" lang="en-US" sz="4800" u="sng" dirty="0" smtClean="0">
                <a:latin typeface="+mn-lt"/>
              </a:rPr>
              <a:t>Employers</a:t>
            </a:r>
            <a:r>
              <a:rPr kumimoji="1" lang="en-US" sz="4800" dirty="0" smtClean="0">
                <a:latin typeface="+mn-lt"/>
              </a:rPr>
              <a:t> are required to evaluate workplaces to determine if any spaces are permit-required confined spaces.</a:t>
            </a:r>
            <a:r>
              <a:rPr kumimoji="1" lang="en-US" sz="4800" i="1" dirty="0" smtClean="0">
                <a:solidFill>
                  <a:srgbClr val="FFCC00"/>
                </a:solidFill>
                <a:latin typeface="+mn-lt"/>
              </a:rPr>
              <a:t/>
            </a:r>
            <a:br>
              <a:rPr kumimoji="1" lang="en-US" sz="4800" i="1" dirty="0" smtClean="0">
                <a:solidFill>
                  <a:srgbClr val="FFCC00"/>
                </a:solidFill>
                <a:latin typeface="+mn-lt"/>
              </a:rPr>
            </a:br>
            <a:r>
              <a:rPr kumimoji="1" lang="en-US" sz="4800" dirty="0" smtClean="0">
                <a:latin typeface="+mn-lt"/>
              </a:rPr>
              <a:t>     </a:t>
            </a:r>
            <a:br>
              <a:rPr kumimoji="1" lang="en-US" sz="4800" dirty="0" smtClean="0">
                <a:latin typeface="+mn-lt"/>
              </a:rPr>
            </a:br>
            <a:r>
              <a:rPr kumimoji="1" lang="en-US" sz="4800" b="1" dirty="0" smtClean="0">
                <a:solidFill>
                  <a:srgbClr val="FFCC00"/>
                </a:solidFill>
                <a:latin typeface="+mn-lt"/>
              </a:rPr>
              <a:t/>
            </a:r>
            <a:br>
              <a:rPr kumimoji="1" lang="en-US" sz="4800" b="1" dirty="0" smtClean="0">
                <a:solidFill>
                  <a:srgbClr val="FFCC00"/>
                </a:solidFill>
                <a:latin typeface="+mn-lt"/>
              </a:rPr>
            </a:br>
            <a:endParaRPr lang="en-US" sz="4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eBateman\Pictures\confined space sign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31574" y="0"/>
            <a:ext cx="9207147" cy="685799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4114800"/>
            <a:ext cx="5562600" cy="21336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ClrTx/>
              <a:buNone/>
            </a:pPr>
            <a:r>
              <a:rPr kumimoji="1" lang="en-US" dirty="0" smtClean="0"/>
              <a:t>Employees must be informed of the existence of confined spaces through the use of signs and/or labels. </a:t>
            </a:r>
          </a:p>
          <a:p>
            <a:pPr>
              <a:spcBef>
                <a:spcPct val="50000"/>
              </a:spcBef>
              <a:buClrTx/>
            </a:pPr>
            <a:endParaRPr kumimoji="1"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1028" descr="Q:\Linda\USAF\photos\DSC00003-sign.jpg"/>
          <p:cNvPicPr>
            <a:picLocks noChangeAspect="1" noChangeArrowheads="1"/>
          </p:cNvPicPr>
          <p:nvPr/>
        </p:nvPicPr>
        <p:blipFill>
          <a:blip r:embed="rId3" cstate="print"/>
          <a:srcRect l="6931" r="5171" b="3671"/>
          <a:stretch>
            <a:fillRect/>
          </a:stretch>
        </p:blipFill>
        <p:spPr bwMode="auto">
          <a:xfrm>
            <a:off x="304800" y="1143000"/>
            <a:ext cx="341188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 descr="http://ehs.wsu.edu/ohs/images/ConfineSpaceSig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762000"/>
            <a:ext cx="2667000" cy="3768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eBateman\Pictures\confined space sign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31574" y="0"/>
            <a:ext cx="9207147" cy="685799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Permit Spaces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/>
              <a:t> If employees will enter permit spaces, the employer shall develop and implement a written permit space program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/>
              <a:t>The written program shall be available for inspection by employee and their authorized representatives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eBateman\Pictures\confined space sign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31574" y="0"/>
            <a:ext cx="9207147" cy="685799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Contractor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ct val="50000"/>
              </a:spcBef>
            </a:pPr>
            <a:r>
              <a:rPr lang="en-US" dirty="0" smtClean="0"/>
              <a:t> Obtain any available information regarding permit space hazards and entry operations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 Coordinate entry operations with host employer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 Inform the host employer of any hazards confronted or created in permit spaces, either through debriefing or during entry operations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eBateman\Pictures\confined space sign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31574" y="0"/>
            <a:ext cx="9207147" cy="6857999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7772400" cy="1470025"/>
          </a:xfrm>
        </p:spPr>
        <p:txBody>
          <a:bodyPr>
            <a:noAutofit/>
          </a:bodyPr>
          <a:lstStyle/>
          <a:p>
            <a:r>
              <a:rPr lang="en-US" sz="8800" b="1" dirty="0" smtClean="0"/>
              <a:t>Maybe not,</a:t>
            </a:r>
            <a:endParaRPr lang="en-US" sz="88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But that’s how we should treat them. </a:t>
            </a:r>
            <a:endParaRPr lang="en-US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eBateman\Pictures\confined space sign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31574" y="0"/>
            <a:ext cx="9207147" cy="685799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Hazards of Confined Spaces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150000"/>
            </a:pPr>
            <a:r>
              <a:rPr lang="en-US" dirty="0" smtClean="0"/>
              <a:t>Oxygen Deficient Atmospheres</a:t>
            </a:r>
          </a:p>
          <a:p>
            <a:pPr>
              <a:buClr>
                <a:schemeClr val="tx1"/>
              </a:buClr>
              <a:buSzPct val="150000"/>
            </a:pPr>
            <a:r>
              <a:rPr lang="en-US" dirty="0" smtClean="0"/>
              <a:t>Oxygen Enriched Atmospheres</a:t>
            </a:r>
          </a:p>
          <a:p>
            <a:pPr>
              <a:buClr>
                <a:schemeClr val="tx1"/>
              </a:buClr>
              <a:buSzPct val="150000"/>
            </a:pPr>
            <a:r>
              <a:rPr lang="en-US" dirty="0" smtClean="0"/>
              <a:t>Flammable Atmospheres</a:t>
            </a:r>
          </a:p>
          <a:p>
            <a:pPr>
              <a:buClr>
                <a:schemeClr val="tx1"/>
              </a:buClr>
              <a:buSzPct val="150000"/>
            </a:pPr>
            <a:r>
              <a:rPr lang="en-US" dirty="0" smtClean="0"/>
              <a:t>Toxic Atmospheres</a:t>
            </a:r>
          </a:p>
          <a:p>
            <a:pPr>
              <a:buClr>
                <a:schemeClr val="tx1"/>
              </a:buClr>
              <a:buSzPct val="150000"/>
            </a:pPr>
            <a:r>
              <a:rPr lang="en-US" dirty="0" smtClean="0"/>
              <a:t>Temperature Extremes</a:t>
            </a:r>
          </a:p>
          <a:p>
            <a:pPr>
              <a:buClr>
                <a:schemeClr val="tx1"/>
              </a:buClr>
              <a:buSzPct val="150000"/>
            </a:pPr>
            <a:r>
              <a:rPr lang="en-US" dirty="0" smtClean="0"/>
              <a:t>Engulfment Hazards</a:t>
            </a:r>
          </a:p>
          <a:p>
            <a:pPr>
              <a:buClr>
                <a:schemeClr val="tx1"/>
              </a:buClr>
              <a:buSzPct val="150000"/>
            </a:pPr>
            <a:r>
              <a:rPr lang="en-US" dirty="0" smtClean="0"/>
              <a:t>Noise, Slick/Wet Surfaces, Falling Objects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eBateman\Pictures\confined space sign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31574" y="0"/>
            <a:ext cx="9207147" cy="685799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Oxygen Deficient Atmospheres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sz="2400" dirty="0" smtClean="0"/>
              <a:t>19.5 %		Minimum acceptable oxygen level.</a:t>
            </a:r>
          </a:p>
          <a:p>
            <a:pPr lvl="1">
              <a:buNone/>
            </a:pPr>
            <a:r>
              <a:rPr lang="en-US" sz="2400" dirty="0" smtClean="0"/>
              <a:t>15 - 19%		Decreased ability to work strenuously.			Impair coordination.  Early symptoms.</a:t>
            </a:r>
          </a:p>
          <a:p>
            <a:pPr lvl="1">
              <a:buNone/>
            </a:pPr>
            <a:r>
              <a:rPr lang="en-US" sz="2400" dirty="0" smtClean="0"/>
              <a:t>12-14%		Respiration increases.  Poor judgment.</a:t>
            </a:r>
          </a:p>
          <a:p>
            <a:pPr lvl="1">
              <a:buNone/>
            </a:pPr>
            <a:r>
              <a:rPr lang="en-US" sz="2400" dirty="0" smtClean="0"/>
              <a:t>10-12%		Respiration increases.  Lips blue.</a:t>
            </a:r>
          </a:p>
          <a:p>
            <a:pPr lvl="1">
              <a:buNone/>
            </a:pPr>
            <a:r>
              <a:rPr lang="en-US" sz="2400" dirty="0" smtClean="0"/>
              <a:t>8-10%		Mental failure.  Fainting. Nausea				Unconsciousness. Vomiting.</a:t>
            </a:r>
          </a:p>
          <a:p>
            <a:pPr lvl="1">
              <a:buNone/>
            </a:pPr>
            <a:r>
              <a:rPr lang="en-US" sz="2400" dirty="0" smtClean="0"/>
              <a:t>6-8%		8 minutes - fatal,  6 minutes - 50% fatal			4-5 minutes - possible recovery.</a:t>
            </a:r>
          </a:p>
          <a:p>
            <a:pPr lvl="1">
              <a:buNone/>
            </a:pPr>
            <a:r>
              <a:rPr lang="en-US" sz="2400" dirty="0" smtClean="0"/>
              <a:t>4-6%		Coma in 40 seconds.  Death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eBateman\Pictures\confined space sign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31574" y="0"/>
            <a:ext cx="9207147" cy="685799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Oxygen Deficient Atmospheres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ClrTx/>
            </a:pPr>
            <a:endParaRPr lang="en-US" dirty="0" smtClean="0"/>
          </a:p>
          <a:p>
            <a:pPr>
              <a:spcBef>
                <a:spcPct val="50000"/>
              </a:spcBef>
              <a:buClrTx/>
            </a:pPr>
            <a:r>
              <a:rPr lang="en-US" dirty="0" smtClean="0"/>
              <a:t>Exposure to atmospheres containing 12% or less oxygen will bring about unconsciousness without warning and so quickly that individuals cannot help or protect themselves.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eBateman\Pictures\confined space sign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31574" y="0"/>
            <a:ext cx="9207147" cy="685799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Oxygen Enriched Atmospheres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150000"/>
            </a:pPr>
            <a:r>
              <a:rPr lang="en-US" dirty="0" smtClean="0"/>
              <a:t>Oxygen level above 23.5%.</a:t>
            </a:r>
          </a:p>
          <a:p>
            <a:pPr>
              <a:buClr>
                <a:schemeClr val="tx1"/>
              </a:buClr>
              <a:buSzPct val="150000"/>
            </a:pPr>
            <a:r>
              <a:rPr lang="en-US" dirty="0" smtClean="0"/>
              <a:t>Causes flammable and combustible materials to burn violently when ignited.</a:t>
            </a:r>
          </a:p>
          <a:p>
            <a:pPr>
              <a:buClr>
                <a:schemeClr val="tx1"/>
              </a:buClr>
              <a:buSzPct val="150000"/>
            </a:pPr>
            <a:r>
              <a:rPr lang="en-US" dirty="0" smtClean="0"/>
              <a:t>Hair, clothing, materials, etc.</a:t>
            </a:r>
          </a:p>
          <a:p>
            <a:pPr>
              <a:buClr>
                <a:schemeClr val="tx1"/>
              </a:buClr>
              <a:buSzPct val="150000"/>
            </a:pPr>
            <a:r>
              <a:rPr lang="en-US" dirty="0" smtClean="0"/>
              <a:t>Oil soaked clothing and materials.</a:t>
            </a:r>
          </a:p>
          <a:p>
            <a:pPr>
              <a:buClr>
                <a:schemeClr val="tx1"/>
              </a:buClr>
              <a:buSzPct val="150000"/>
            </a:pPr>
            <a:r>
              <a:rPr lang="en-US" dirty="0" smtClean="0"/>
              <a:t>Never use pure oxygen to ventilate.</a:t>
            </a:r>
          </a:p>
          <a:p>
            <a:pPr>
              <a:buClr>
                <a:schemeClr val="tx1"/>
              </a:buClr>
              <a:buSzPct val="150000"/>
            </a:pPr>
            <a:r>
              <a:rPr lang="en-US" dirty="0" smtClean="0"/>
              <a:t>Never store or place compressed tanks in a confined space.</a:t>
            </a:r>
          </a:p>
          <a:p>
            <a:endParaRPr lang="en-US" dirty="0"/>
          </a:p>
        </p:txBody>
      </p:sp>
      <p:pic>
        <p:nvPicPr>
          <p:cNvPr id="50178" name="Picture 2" descr="http://airandspace.si.edu/collections/imagery/apollo/PATCHES/Apollo1patch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2895600"/>
            <a:ext cx="2098548" cy="2105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eBateman\Pictures\confined space sign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31574" y="0"/>
            <a:ext cx="9207147" cy="685799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Flammable Atmospheres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/>
          <a:lstStyle/>
          <a:p>
            <a:r>
              <a:rPr lang="en-US" dirty="0" smtClean="0"/>
              <a:t>The byproducts of work procedures can generate flammable or explosive conditions within a confined space.</a:t>
            </a:r>
            <a:r>
              <a:rPr lang="en-US" sz="2800" dirty="0" smtClean="0"/>
              <a:t> </a:t>
            </a:r>
          </a:p>
          <a:p>
            <a:endParaRPr lang="en-US" dirty="0"/>
          </a:p>
        </p:txBody>
      </p:sp>
      <p:sp>
        <p:nvSpPr>
          <p:cNvPr id="3077" name="AutoShape 5" descr="data:image/jpeg;base64,/9j/4AAQSkZJRgABAQAAAQABAAD/2wCEAAkGBhQRERMUExQWFBUWGRQYFxUVFxUaGBoYHxwXHRcfFhcXHCYfFxwjGhYXHy8gIycpLSwsFh8xNTAqNSYrLCkBCQoKDgwOGg8PGiwkHyUsKSktKS4sLCwsLCw0NCwsLCkpLCwpLCwsLCksLywtKSwsLCwsLCwsLCksLCwpLCwsLP/AABEIAHgAoAMBIgACEQEDEQH/xAAaAAACAwEBAAAAAAAAAAAAAAACAwAEBQYB/8QANhAAAQMCBAQDBwMEAwEAAAAAAQACEQMhBDFBUQUSYXEigbETMpGhwdHwBlLxFCNy4UKSshX/xAAaAQABBQEAAAAAAAAAAAAAAAAEAAECAwYF/8QALhEAAgIBAwMCBAUFAAAAAAAAAAECEQMEITEFEkETUSJhkbFxgaHB8BQjMjPh/9oADAMBAAIRAxEAPwCxSpXTY1yR+zGiJo3CoZeV+S/VEGSYROFkTAJTCGtb0Vjh4pVHhtV4pt3sAfM2CUWKpieHB7mvPvNNiQCJ7OsVDJfa6dFuKDnJJIv4xtHlcabiXMeWxeC3METtqkU6fMJy7f7VnEU+VnO6L5AACYGgAWbS4k2e+UyPhuhrklTZpdNoccV3JWz2rgnC4un0aYdZo01+qNmJUqU5uM1DgPblVMW+kWx+WRsZmjo4yJD2z1/19Qi/pZEty2z+aKxzVUZnXaeccjnWzFABC2kMtVDSgxNyvfax3V1nMFOpgHXNNDYB8kLMzr9EZByiycYQRBsjFQ72RcoXrmjVIYHmSqzck4D+Ebk4gG3tqvXNQMOvqmTOcKLJEP5ZB7EmCAvKjo7dFZoPi9un5qq5zUQzS6SWd2uF5GU6UCTn1RuaPecctEXPaTp8PJZ2JrmobZKiUr5NDp9NGG0V+YvF4g1XZ5CwA+SvYPhQLCC0GDeRNunzTcJh2sF4vnuroMgaDp6pox3tk8+ZqPbj2SMXE8Ec29IyP2OP/l2nY/FVqGN5CWOBa79rs/LcdQui8/ul18Iyo2HNDh1+hzB6p+xXsDx1c4x/uK/57lTAxW8I97YpdRxput5jRe4TDim8cpMg2cc46nWMlX4zUAe5zjysFyft5qLX1CIyhJu9o1e/gsVMW0iYAG7tCqjcYyY52Tsdfisyvi+VvNA38Wg/NlOH4+nVltTmaYsQ0kRlcZ+YRUcba3Zn554KTeOFpeX/ADY2q+GafPY2+SQKxbaOxCVgXNY4hplurTppbZWsQzkmY6ROeqqneNh2CGPWQ35/U9c8ZCD6rzkEz+BVHUy648OxGfzVnB3F8xnGRU4ZFLYA1ehlp13coY0fyoWaogxeOurjnFZp13RElJ57znGiY16iyYqq/wATQYzWpwdoqvM6D5DNYuL95p1uE7hdYlx0nZB5HWRGo6dHv0jrlWaWKJrVORmQn4DMlOwWFDASL557KUafsaZ/fUt2Zr8T6JtM+EdU6W+/JfKXw9seOPx9w3QLmysU6dt/zVIY0QOkq0x9svspoFyXWwHsoSX+GZ01Vs7qtUPPe8ZTopcAkXLK6b2KtVs+IZzprHqsb9T4hrqXjbZrm83x1nKPVbRbymQcsu/ZYXHJqh9Nxs4Rsd89VCLqSCtRj7sTrwjO4rhBUpcskDwzESWxzDL3blvwVHhmHFF5Lq5azlcGh+cmLNf2mxzhWuD8RAc1r/CTYudkACAC4G4BtE9N10J/TVKt7zZa7SRylWZYyWRSQJo9Rh/ppYcipu91+4eB4ZTa1xaecNJHM0hwdpJMR8Ney9fSBgE3Ea27Sdk//wCG5rAKf9sNECLBtjED8uuX4jxAtc5riTEX36/Xuoyj3ycv0KdJP0ZUn+ZsYipLbHJL4PU5nPHYrFw2NPK6+a1P007mdUk6D1KhBVNHT1sr0sr+X3RtFk+XqgcIPqmFkFelGGWKDmmBke6AG8EfbyTnEmdEAfABzjMqJIzuI25SMgT9NVMNWDXSMs0/izvA07OEdJSmtEFzhD2m8ZHuB7rhtqEDn/zNX0b/AEO/evsbQxgqGXdk+k6NJCxXyQCLSLdU/DY9wIGW4TKe+4bLBt8P0Npqsh6z8Jiw4n4QrNWqGNLv+vfRXJ7HPyRadMZiaw934/ZQR+fRY2Hx2cnVHxPiRYwFglznco+GcJRfc9hZcfoQt8IPjXEBSZaC68AmB1J6LnKWFqVwHc5LhfmaIHkCQAR1N1qYbhTqviqHmmIBOYvPl9ldxbahpljQWNIzZmOytbjDxuc9Y8up3uo+FfJiYP8ATDqtUMkOkugu5eaL59JkxOy1OC8JfQqVGV/7YcG8hDjmJkx7vLMDvCt0q4aACIeBZx7Qe0rIqkzzNe5jhPum3mDIjomeZSVSE+l5E3LH9DYocXdTFRvLzmRyyIDpEgFxNjoNBC4XjlZpqQw5WPl281vYms6o4VS0U3WPK02BG3rGkrmuI0CDOp13OqkskN0uSMdBmglknwD/AFt7DYLqP0ldtXeWj1XM4HCWkjUX2XX/AKZZFJ/+Z9AqoV6mwRq3JaWn7o13iCLJfLBlMg5oWAwZ13+iKM+ZjC7mTXOjZJHNe0JzXSOiiSKnEGzSdb9t/MLNa5wOZuIM7fXRbGMILHCdFitfBvpmhdQuDQ9GnSki5hKlnDOIP0KsBk5WOx1G4IzVGmQct/RXW4yQ6wAJkgb68u0zkhUaCV8ocyRGhEWK9rYlzoBUpVCDyuu0jwnbblO24QRaxmdIurLK633AbQBOZH3XN8e4pUZiGMY67eUA7F2fnkuma+9xf1/2sulweMXUrPHO2xYJzMAG3SD8lZhai3IB6hjyZYRxx8tX+B1fD6g8IGQgeS0sbXY2zTmudL5bIyyKGo5wGc9dVJZNh3pU2qdV4C4lWn4rPmxOqdXcYVXnz31Q8nudLFGo0EX2WdxFshXIlIrUZcB3TRuxZ6UGhdFsMI6hdPwKjy0e7iVzuHplxgdF1eCo/wBtgFkTp95NnA6w+3FGC9/2HMpnTzU9kQEXIQczHRNLUaZkyWtQmlefhCbfLb8KkQLXUWSEVoDT1BWG6l4rZGbj6+a6I0zJGYjJYXEGPof4HT79lTlh3I6fT9R6Mn8xVFw2T6Dw6RkVT/q2POxlPbUHfKeqCcGnuajFljNfCy5SpoxlM323HQ7r2k/xAbhEcONLeiVUT9S3uMp1A53j1gc2o2nolPpEiMyDEajuM0LmQYNtPNBUqGS7/lb5QmbJRXlDqfhA9EypU8O1kdfFl1NocZMi5ZeP8tR1WdxDEWgfFTXyIJ3vIlSpKU1V6B5jAVkUYz/Aq3YSpR4HswpLebSyCt4b63hWalSGtbvf6fRLNPf/AErUvYBnPu3kKw2H5RzHVdLgaRNNl7Bv0WDhqXtngZMb73bYLoySIiAI/MkVhjW5nOp51OSj5XITHRA03/lT2okAXlEadpse6FtCCDGmaJOQZsx5KZ5LymbQjawgWt1UCR6XkFVn+KZy2NxCc05790P9OTN/hukhGJi/0210lh5TsbtP1Cx6tOrQs8W65eTgu3FKBEea8fh5BEAg5giQe6TimXY9RPG7TOYwPEGktk5aZfytZlW6r4/9IA+KkeR37TPL5HNvzWa3GVKLuWs0g9tN9iOoQ08NcHb0/UYz2nybZfNlXrmxt5IsNiQ6IhTEwCSDY9LeR2QziztQyJCmOc4ASeXabKrjArrrgRygmNbHzVB7rmblXY4UtwbPnuSUQsDT5U5xkhIphNpvgzt6oZu3R00uyFljEVwakDJvhHln80VGgaphvug+J23QdfRBw/AmqdQybu1PQfddKzChrAGWAFgEZixN7szmv10ca9LE9/L9v+/Yr4bCtAAaMvy60qdKJ2hVqdM6fnmntdvmjKM43Y5xtZKe/WfLRF7RV6/Npvl9khjMpGU4NsYUUUCQVOkDeB9VGstMX07r1RIcdRdJum8oGSiidDMVUJJGyqYzDMqghzebvp2OnkoonGMCvwZ9Al1OXsvaPEO4/wCQ6hJpY2czlqPsooqskFydXRaid9rDp1QPFn0/hKLvFO6iirXB1mqlYU6rT4RwQ1oe+zNtXfZvXVRRV4ccXJti6pqsmPDGMXVnQ0qPLba0RaPJOnt0AkL1RHGUAeSL5DbqkNqnzNlFEhDmHewSKlW9/wCVFEhj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8914" name="Picture 2" descr="https://encrypted-tbn2.gstatic.com/images?q=tbn:ANd9GcRJ-5gYqOe5Zyz_7mlz4xhiXmBwMLll4SGq7bxVSkQKk9NyRnUH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100314"/>
            <a:ext cx="5057775" cy="3386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eBateman\Pictures\confined space sign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31574" y="0"/>
            <a:ext cx="9207147" cy="685799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Confined Space Testing</a:t>
            </a:r>
            <a:b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5400" dirty="0"/>
          </a:p>
        </p:txBody>
      </p:sp>
      <p:pic>
        <p:nvPicPr>
          <p:cNvPr id="5" name="Picture 2" descr="http://ep.yimg.com/ca/I/yhst-128994122517335_2199_6563569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3761905" cy="35904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76800" y="2057400"/>
            <a:ext cx="3733800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u="sng" dirty="0" smtClean="0"/>
              <a:t>FOUR-GAS DETECTOR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800" dirty="0" smtClean="0"/>
              <a:t>Oxygen content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800" dirty="0" smtClean="0"/>
              <a:t>Flammability / explosion potential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800" dirty="0" smtClean="0"/>
              <a:t>Carbon monoxide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800" dirty="0" smtClean="0"/>
              <a:t>Hydrogen sulfide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b="1" u="sng" dirty="0" smtClean="0"/>
              <a:t>CRITICAL ISSUES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800" dirty="0" smtClean="0"/>
              <a:t>Training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800" dirty="0" smtClean="0"/>
              <a:t>Procedures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800" dirty="0" smtClean="0"/>
              <a:t>Calibration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eBateman\Pictures\confined space sign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31574" y="0"/>
            <a:ext cx="9207147" cy="685799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The Atmosphere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150000"/>
            </a:pPr>
            <a:r>
              <a:rPr lang="en-US" dirty="0" smtClean="0"/>
              <a:t>Verify presence of safe work atmosphere.</a:t>
            </a:r>
          </a:p>
          <a:p>
            <a:pPr>
              <a:buClr>
                <a:schemeClr val="tx1"/>
              </a:buClr>
              <a:buSzPct val="150000"/>
            </a:pPr>
            <a:r>
              <a:rPr lang="en-US" dirty="0" smtClean="0"/>
              <a:t>Test all areas of a confined space.</a:t>
            </a:r>
          </a:p>
          <a:p>
            <a:pPr lvl="1">
              <a:buClr>
                <a:srgbClr val="FFCC00"/>
              </a:buClr>
            </a:pPr>
            <a:r>
              <a:rPr lang="en-US" dirty="0" smtClean="0"/>
              <a:t>Top, Middle, Bottom</a:t>
            </a:r>
          </a:p>
          <a:p>
            <a:pPr>
              <a:buClr>
                <a:schemeClr val="tx1"/>
              </a:buClr>
              <a:buSzPct val="150000"/>
            </a:pPr>
            <a:r>
              <a:rPr lang="en-US" dirty="0" smtClean="0"/>
              <a:t>Methane is lighter than air.</a:t>
            </a:r>
          </a:p>
          <a:p>
            <a:pPr>
              <a:buClr>
                <a:schemeClr val="tx1"/>
              </a:buClr>
              <a:buSzPct val="150000"/>
            </a:pPr>
            <a:r>
              <a:rPr lang="en-US" dirty="0" smtClean="0"/>
              <a:t>Carbon Monoxide is the same as air.</a:t>
            </a:r>
          </a:p>
          <a:p>
            <a:pPr>
              <a:buClr>
                <a:schemeClr val="tx1"/>
              </a:buClr>
              <a:buSzPct val="150000"/>
            </a:pPr>
            <a:r>
              <a:rPr lang="en-US" dirty="0" smtClean="0"/>
              <a:t>Hydrogen Sulfide is heavier than air.</a:t>
            </a:r>
          </a:p>
          <a:p>
            <a:pPr>
              <a:buClr>
                <a:schemeClr val="tx1"/>
              </a:buClr>
              <a:buSzPct val="150000"/>
            </a:pPr>
            <a:r>
              <a:rPr lang="en-US" dirty="0" smtClean="0"/>
              <a:t>Oxygen Deficiency.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eBateman\Pictures\confined space sign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31574" y="0"/>
            <a:ext cx="9207147" cy="685799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Lockout/Tagout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150000"/>
            </a:pPr>
            <a:r>
              <a:rPr lang="en-US" dirty="0" smtClean="0"/>
              <a:t>First option to eliminate hazards.</a:t>
            </a:r>
          </a:p>
          <a:p>
            <a:pPr>
              <a:buClr>
                <a:schemeClr val="tx1"/>
              </a:buClr>
              <a:buSzPct val="150000"/>
            </a:pPr>
            <a:r>
              <a:rPr lang="en-US" dirty="0" smtClean="0"/>
              <a:t>Locking and tagging out electrical sources.</a:t>
            </a:r>
          </a:p>
          <a:p>
            <a:pPr>
              <a:buClr>
                <a:schemeClr val="tx1"/>
              </a:buClr>
              <a:buSzPct val="150000"/>
            </a:pPr>
            <a:r>
              <a:rPr lang="en-US" dirty="0" smtClean="0"/>
              <a:t>Blanking and bleeding pneumatic and hydraulic lines.</a:t>
            </a:r>
          </a:p>
          <a:p>
            <a:pPr>
              <a:buClr>
                <a:schemeClr val="tx1"/>
              </a:buClr>
              <a:buSzPct val="150000"/>
            </a:pPr>
            <a:r>
              <a:rPr lang="en-US" dirty="0" smtClean="0"/>
              <a:t>Disconnecting mechanical drives and shafts.</a:t>
            </a:r>
          </a:p>
          <a:p>
            <a:pPr>
              <a:buClr>
                <a:schemeClr val="tx1"/>
              </a:buClr>
              <a:buSzPct val="150000"/>
            </a:pPr>
            <a:r>
              <a:rPr lang="en-US" dirty="0" smtClean="0"/>
              <a:t>Securing mechanical parts.</a:t>
            </a:r>
          </a:p>
          <a:p>
            <a:pPr>
              <a:buClr>
                <a:schemeClr val="tx1"/>
              </a:buClr>
              <a:buSzPct val="150000"/>
            </a:pPr>
            <a:r>
              <a:rPr lang="en-US" dirty="0" smtClean="0"/>
              <a:t>Locking and tagging out shutoff valves.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eBateman\Pictures\confined space sign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31574" y="0"/>
            <a:ext cx="9207147" cy="685799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Ventilation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150000"/>
            </a:pPr>
            <a:r>
              <a:rPr lang="en-US" dirty="0" smtClean="0"/>
              <a:t>Must be aware of hazards you are trying to correct in the confined space.</a:t>
            </a:r>
          </a:p>
          <a:p>
            <a:pPr>
              <a:buClr>
                <a:schemeClr val="tx1"/>
              </a:buClr>
              <a:buSzPct val="150000"/>
            </a:pPr>
            <a:r>
              <a:rPr lang="en-US" dirty="0" smtClean="0"/>
              <a:t>Air intake in a safe location to draw fresh air only.</a:t>
            </a:r>
          </a:p>
          <a:p>
            <a:pPr>
              <a:buClr>
                <a:schemeClr val="tx1"/>
              </a:buClr>
              <a:buSzPct val="150000"/>
            </a:pPr>
            <a:r>
              <a:rPr lang="en-US" dirty="0" smtClean="0"/>
              <a:t>Continuous ventilation whenever possible.</a:t>
            </a:r>
          </a:p>
          <a:p>
            <a:pPr>
              <a:buClr>
                <a:schemeClr val="tx1"/>
              </a:buClr>
              <a:buSzPct val="150000"/>
            </a:pPr>
            <a:r>
              <a:rPr lang="en-US" dirty="0" smtClean="0"/>
              <a:t>Retest the confined space before entry.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eBateman\Pictures\confined space sign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63147" y="0"/>
            <a:ext cx="9207147" cy="685799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Ventilation Option</a:t>
            </a:r>
            <a:endParaRPr lang="en-US" dirty="0"/>
          </a:p>
        </p:txBody>
      </p:sp>
      <p:pic>
        <p:nvPicPr>
          <p:cNvPr id="5" name="Picture 2" descr="C:\Users\JoeBateman\Pictures\confined space fa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174845"/>
            <a:ext cx="6477000" cy="544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eBateman\Pictures\confined space sign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31574" y="0"/>
            <a:ext cx="9207147" cy="685799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Why do we have a Confined Space standard?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122 confined space accidents each year lead to 176 fatalities.</a:t>
            </a:r>
          </a:p>
          <a:p>
            <a:r>
              <a:rPr lang="en-US" dirty="0" smtClean="0"/>
              <a:t>60% of the fatalities occurred during rescue attempts.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eBateman\Pictures\confined space sign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31574" y="0"/>
            <a:ext cx="9207147" cy="685799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r>
              <a:rPr lang="en-US" dirty="0" smtClean="0"/>
              <a:t>Engulfment Hazards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3124200"/>
            <a:ext cx="8229600" cy="2667000"/>
          </a:xfrm>
        </p:spPr>
        <p:txBody>
          <a:bodyPr/>
          <a:lstStyle/>
          <a:p>
            <a:pPr>
              <a:buClr>
                <a:schemeClr val="tx1"/>
              </a:buClr>
              <a:buSzPct val="150000"/>
            </a:pPr>
            <a:r>
              <a:rPr lang="en-US" dirty="0" smtClean="0"/>
              <a:t>Material on Feed conveyors</a:t>
            </a:r>
          </a:p>
          <a:p>
            <a:pPr>
              <a:buClr>
                <a:schemeClr val="tx1"/>
              </a:buClr>
              <a:buSzPct val="150000"/>
            </a:pPr>
            <a:r>
              <a:rPr lang="en-US" dirty="0" smtClean="0"/>
              <a:t>Fluff</a:t>
            </a:r>
          </a:p>
          <a:p>
            <a:pPr>
              <a:buClr>
                <a:schemeClr val="tx1"/>
              </a:buClr>
              <a:buSzPct val="150000"/>
            </a:pPr>
            <a:r>
              <a:rPr lang="en-US" dirty="0" smtClean="0"/>
              <a:t>Flooding of confined space.</a:t>
            </a:r>
          </a:p>
          <a:p>
            <a:pPr>
              <a:buClr>
                <a:schemeClr val="tx1"/>
              </a:buClr>
              <a:buSzPct val="150000"/>
            </a:pPr>
            <a:r>
              <a:rPr lang="en-US" dirty="0" smtClean="0"/>
              <a:t>Water or sewage flow.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eBateman\Pictures\confined space sign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31574" y="0"/>
            <a:ext cx="9207147" cy="685799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Authorized Entrants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800" b="1" dirty="0" smtClean="0"/>
              <a:t>Entrants must: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SzPct val="75000"/>
              <a:buFontTx/>
              <a:buChar char="•"/>
            </a:pPr>
            <a:r>
              <a:rPr lang="en-US" dirty="0" smtClean="0"/>
              <a:t>Know the hazards they are facing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SzPct val="75000"/>
              <a:buFontTx/>
              <a:buChar char="•"/>
            </a:pPr>
            <a:r>
              <a:rPr lang="en-US" dirty="0" smtClean="0"/>
              <a:t>Be able to recognize signs and symptoms of exposure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SzPct val="75000"/>
              <a:buFontTx/>
              <a:buChar char="•"/>
            </a:pPr>
            <a:r>
              <a:rPr lang="en-US" dirty="0" smtClean="0"/>
              <a:t>Understand the consequences of exposure to hazards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SzPct val="75000"/>
              <a:buFontTx/>
              <a:buChar char="•"/>
            </a:pPr>
            <a:r>
              <a:rPr lang="en-US" dirty="0" smtClean="0"/>
              <a:t>Communicate with attendants as necessary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SzPct val="75000"/>
              <a:buFontTx/>
              <a:buChar char="•"/>
            </a:pPr>
            <a:r>
              <a:rPr lang="en-US" dirty="0" smtClean="0"/>
              <a:t>Alert attendants to warning signs or existence of a hazardous condition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SzPct val="75000"/>
              <a:buFontTx/>
              <a:buChar char="•"/>
            </a:pPr>
            <a:r>
              <a:rPr lang="en-US" dirty="0" smtClean="0"/>
              <a:t>Exit when ordered or alerted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eBateman\Pictures\confined space sign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31574" y="0"/>
            <a:ext cx="9207147" cy="685799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Attendants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Attendants must:</a:t>
            </a:r>
          </a:p>
          <a:p>
            <a:pPr lvl="1">
              <a:buClr>
                <a:schemeClr val="tx1"/>
              </a:buClr>
              <a:buSzPct val="75000"/>
              <a:buFontTx/>
              <a:buChar char="•"/>
            </a:pPr>
            <a:r>
              <a:rPr lang="en-US" dirty="0" smtClean="0"/>
              <a:t>Be aware of behavioral effects of potential exposures</a:t>
            </a:r>
          </a:p>
          <a:p>
            <a:pPr lvl="1">
              <a:buClr>
                <a:schemeClr val="tx1"/>
              </a:buClr>
              <a:buSzPct val="75000"/>
              <a:buFontTx/>
              <a:buChar char="•"/>
            </a:pPr>
            <a:r>
              <a:rPr lang="en-US" dirty="0" smtClean="0"/>
              <a:t>Maintain count and identity of entrants</a:t>
            </a:r>
          </a:p>
          <a:p>
            <a:pPr lvl="1">
              <a:buClr>
                <a:schemeClr val="tx1"/>
              </a:buClr>
              <a:buSzPct val="75000"/>
              <a:buFontTx/>
              <a:buChar char="•"/>
            </a:pPr>
            <a:r>
              <a:rPr lang="en-US" dirty="0" smtClean="0"/>
              <a:t>Remain outside the space until relieved</a:t>
            </a:r>
          </a:p>
          <a:p>
            <a:pPr lvl="1">
              <a:buClr>
                <a:schemeClr val="tx1"/>
              </a:buClr>
              <a:buSzPct val="75000"/>
              <a:buFontTx/>
              <a:buChar char="•"/>
            </a:pPr>
            <a:r>
              <a:rPr lang="en-US" dirty="0" smtClean="0"/>
              <a:t>Communicate with entrants</a:t>
            </a:r>
          </a:p>
          <a:p>
            <a:pPr lvl="1">
              <a:buClr>
                <a:schemeClr val="tx1"/>
              </a:buClr>
              <a:buSzPct val="75000"/>
              <a:buFontTx/>
              <a:buChar char="•"/>
            </a:pPr>
            <a:r>
              <a:rPr lang="en-US" dirty="0" smtClean="0"/>
              <a:t>Monitor activities inside and outside the space and order exit if required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eBateman\Pictures\confined space sign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31574" y="0"/>
            <a:ext cx="9207147" cy="685799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Attendants (cont)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b="1" dirty="0" smtClean="0"/>
              <a:t>Attendants must:</a:t>
            </a:r>
            <a:endParaRPr lang="en-US" dirty="0" smtClean="0"/>
          </a:p>
          <a:p>
            <a:pPr lvl="1">
              <a:lnSpc>
                <a:spcPct val="90000"/>
              </a:lnSpc>
              <a:buClr>
                <a:schemeClr val="tx1"/>
              </a:buClr>
              <a:buSzPct val="75000"/>
              <a:buFontTx/>
              <a:buChar char="•"/>
            </a:pPr>
            <a:r>
              <a:rPr lang="en-US" dirty="0" smtClean="0"/>
              <a:t>Summon rescuers is necessary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SzPct val="75000"/>
              <a:buFontTx/>
              <a:buChar char="•"/>
            </a:pPr>
            <a:r>
              <a:rPr lang="en-US" dirty="0" smtClean="0"/>
              <a:t>Prevent unauthorized entry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SzPct val="75000"/>
              <a:buFontTx/>
              <a:buChar char="•"/>
            </a:pPr>
            <a:r>
              <a:rPr lang="en-US" dirty="0" smtClean="0"/>
              <a:t>Perform non-entry rescue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SzPct val="75000"/>
              <a:buNone/>
            </a:pPr>
            <a:endParaRPr lang="en-US" dirty="0" smtClean="0"/>
          </a:p>
          <a:p>
            <a:pPr lvl="1" algn="ctr">
              <a:lnSpc>
                <a:spcPct val="90000"/>
              </a:lnSpc>
              <a:buClr>
                <a:schemeClr val="accent1"/>
              </a:buClr>
              <a:buSzPct val="7500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Attendants may NOT perform other duties </a:t>
            </a:r>
          </a:p>
          <a:p>
            <a:pPr lvl="1" algn="ctr">
              <a:lnSpc>
                <a:spcPct val="90000"/>
              </a:lnSpc>
              <a:buClr>
                <a:schemeClr val="accent1"/>
              </a:buClr>
              <a:buSzPct val="7500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that interfere with their primary duty </a:t>
            </a:r>
          </a:p>
          <a:p>
            <a:pPr lvl="1" algn="ctr">
              <a:lnSpc>
                <a:spcPct val="90000"/>
              </a:lnSpc>
              <a:buClr>
                <a:schemeClr val="accent1"/>
              </a:buClr>
              <a:buSzPct val="7500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to monitor and protect!</a:t>
            </a:r>
          </a:p>
          <a:p>
            <a:endParaRPr lang="en-US" dirty="0"/>
          </a:p>
        </p:txBody>
      </p:sp>
      <p:pic>
        <p:nvPicPr>
          <p:cNvPr id="26626" name="Picture 2" descr="C:\Users\JoeBateman\Pictures\confined space bud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295400"/>
            <a:ext cx="2835275" cy="2419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eBateman\Pictures\confined space sign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31574" y="0"/>
            <a:ext cx="9207147" cy="685799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Entry Supervisors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Entry Supervisors must:</a:t>
            </a:r>
          </a:p>
          <a:p>
            <a:pPr lvl="1">
              <a:buClr>
                <a:schemeClr val="tx1"/>
              </a:buClr>
              <a:buSzPct val="75000"/>
              <a:buFontTx/>
              <a:buChar char="•"/>
            </a:pPr>
            <a:r>
              <a:rPr lang="en-US" dirty="0" smtClean="0"/>
              <a:t>Issue confined space permits</a:t>
            </a:r>
          </a:p>
          <a:p>
            <a:pPr lvl="1">
              <a:buClr>
                <a:schemeClr val="tx1"/>
              </a:buClr>
              <a:buSzPct val="75000"/>
              <a:buFontTx/>
              <a:buChar char="•"/>
            </a:pPr>
            <a:r>
              <a:rPr lang="en-US" dirty="0" smtClean="0"/>
              <a:t>Know hazards</a:t>
            </a:r>
          </a:p>
          <a:p>
            <a:pPr lvl="1">
              <a:buClr>
                <a:schemeClr val="tx1"/>
              </a:buClr>
              <a:buSzPct val="75000"/>
              <a:buFontTx/>
              <a:buChar char="•"/>
            </a:pPr>
            <a:r>
              <a:rPr lang="en-US" dirty="0" smtClean="0"/>
              <a:t>Verify that all tests have been conducted</a:t>
            </a:r>
          </a:p>
          <a:p>
            <a:pPr lvl="1">
              <a:buClr>
                <a:schemeClr val="tx1"/>
              </a:buClr>
              <a:buSzPct val="75000"/>
              <a:buFontTx/>
              <a:buChar char="•"/>
            </a:pPr>
            <a:r>
              <a:rPr lang="en-US" dirty="0" smtClean="0"/>
              <a:t>Verify that all procedures and equipment are in place before signing a permit</a:t>
            </a:r>
          </a:p>
          <a:p>
            <a:pPr lvl="1">
              <a:buClr>
                <a:schemeClr val="tx1"/>
              </a:buClr>
              <a:buSzPct val="75000"/>
              <a:buFontTx/>
              <a:buChar char="•"/>
            </a:pPr>
            <a:r>
              <a:rPr lang="en-US" dirty="0" smtClean="0"/>
              <a:t>Terminate entry if necessary and cancel permits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eBateman\Pictures\confined space sign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31574" y="0"/>
            <a:ext cx="9207147" cy="685799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Entry Supervisors (cont.)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chemeClr val="tx1"/>
              </a:buClr>
              <a:buSzPct val="75000"/>
              <a:buFontTx/>
              <a:buChar char="•"/>
            </a:pPr>
            <a:r>
              <a:rPr lang="en-US" sz="3200" dirty="0" smtClean="0"/>
              <a:t>Verify availability of rescue services and means for summoning them</a:t>
            </a:r>
          </a:p>
          <a:p>
            <a:pPr lvl="1">
              <a:buClr>
                <a:schemeClr val="tx1"/>
              </a:buClr>
              <a:buSzPct val="75000"/>
              <a:buFontTx/>
              <a:buChar char="•"/>
            </a:pPr>
            <a:r>
              <a:rPr lang="en-US" sz="3200" dirty="0" smtClean="0"/>
              <a:t>Remove unauthorized individuals, terminate entry if necessary, and cancel permits</a:t>
            </a:r>
          </a:p>
          <a:p>
            <a:pPr lvl="1">
              <a:buClr>
                <a:schemeClr val="tx1"/>
              </a:buClr>
              <a:buSzPct val="75000"/>
              <a:buFontTx/>
              <a:buChar char="•"/>
            </a:pPr>
            <a:r>
              <a:rPr lang="en-US" sz="3200" dirty="0" smtClean="0"/>
              <a:t>Coordinate shift change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eBateman\Pictures\confined space sign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31574" y="0"/>
            <a:ext cx="9207147" cy="685799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Permit Entry Systems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150000"/>
            </a:pPr>
            <a:r>
              <a:rPr lang="en-US" dirty="0" smtClean="0"/>
              <a:t>Written permit signed by entry supervisor.</a:t>
            </a:r>
          </a:p>
          <a:p>
            <a:pPr>
              <a:buClr>
                <a:schemeClr val="tx1"/>
              </a:buClr>
              <a:buSzPct val="150000"/>
            </a:pPr>
            <a:r>
              <a:rPr lang="en-US" dirty="0" smtClean="0"/>
              <a:t>Verifies pre-entry precautions have been taken and the space is safe to enter.</a:t>
            </a:r>
          </a:p>
          <a:p>
            <a:pPr>
              <a:buClr>
                <a:schemeClr val="tx1"/>
              </a:buClr>
              <a:buSzPct val="150000"/>
            </a:pPr>
            <a:r>
              <a:rPr lang="en-US" dirty="0" smtClean="0"/>
              <a:t>Posted at entry to confined space.</a:t>
            </a:r>
          </a:p>
          <a:p>
            <a:pPr>
              <a:buClr>
                <a:schemeClr val="tx1"/>
              </a:buClr>
              <a:buSzPct val="150000"/>
            </a:pPr>
            <a:r>
              <a:rPr lang="en-US" dirty="0" smtClean="0"/>
              <a:t>Specifies apparent hazards and corrective actions taken prior to entry.</a:t>
            </a:r>
          </a:p>
          <a:p>
            <a:pPr>
              <a:buClr>
                <a:schemeClr val="tx1"/>
              </a:buClr>
              <a:buSzPct val="150000"/>
            </a:pPr>
            <a:r>
              <a:rPr lang="en-US" dirty="0" smtClean="0"/>
              <a:t>Requires termination of permit when task is completed or when new conditions exist.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eBateman\Pictures\confined space sign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31574" y="0"/>
            <a:ext cx="9207147" cy="685799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Entry Permit Requirements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150000"/>
            </a:pPr>
            <a:r>
              <a:rPr lang="en-US" sz="2800" dirty="0" smtClean="0"/>
              <a:t>Date, location, and name of confined space.</a:t>
            </a:r>
          </a:p>
          <a:p>
            <a:pPr>
              <a:buClr>
                <a:schemeClr val="tx1"/>
              </a:buClr>
              <a:buSzPct val="150000"/>
            </a:pPr>
            <a:r>
              <a:rPr lang="en-US" sz="2800" dirty="0" smtClean="0"/>
              <a:t>Purpose of entry and known hazards.</a:t>
            </a:r>
          </a:p>
          <a:p>
            <a:pPr>
              <a:buClr>
                <a:schemeClr val="tx1"/>
              </a:buClr>
              <a:buSzPct val="150000"/>
            </a:pPr>
            <a:r>
              <a:rPr lang="en-US" sz="2800" dirty="0" smtClean="0"/>
              <a:t>Duration of entry permit time.</a:t>
            </a:r>
          </a:p>
          <a:p>
            <a:pPr>
              <a:buClr>
                <a:schemeClr val="tx1"/>
              </a:buClr>
              <a:buSzPct val="150000"/>
            </a:pPr>
            <a:r>
              <a:rPr lang="en-US" sz="2800" dirty="0" smtClean="0"/>
              <a:t>Authorized entrants, attendants, supervisors.</a:t>
            </a:r>
          </a:p>
          <a:p>
            <a:pPr>
              <a:buClr>
                <a:schemeClr val="tx1"/>
              </a:buClr>
              <a:buSzPct val="150000"/>
            </a:pPr>
            <a:r>
              <a:rPr lang="en-US" sz="2800" dirty="0" smtClean="0"/>
              <a:t>Air testing results - signature of tester.</a:t>
            </a:r>
          </a:p>
          <a:p>
            <a:pPr>
              <a:buClr>
                <a:schemeClr val="tx1"/>
              </a:buClr>
              <a:buSzPct val="150000"/>
            </a:pPr>
            <a:r>
              <a:rPr lang="en-US" sz="2800" dirty="0" smtClean="0"/>
              <a:t>Protective measures to be taken.</a:t>
            </a:r>
          </a:p>
          <a:p>
            <a:pPr lvl="2">
              <a:buClr>
                <a:schemeClr val="tx1"/>
              </a:buClr>
              <a:buFontTx/>
              <a:buChar char="–"/>
            </a:pPr>
            <a:r>
              <a:rPr lang="en-US" sz="2800" dirty="0" smtClean="0"/>
              <a:t>Ventilation, Isolation, Flushing</a:t>
            </a:r>
          </a:p>
          <a:p>
            <a:pPr lvl="2">
              <a:buClr>
                <a:schemeClr val="tx1"/>
              </a:buClr>
              <a:buFontTx/>
              <a:buChar char="–"/>
            </a:pPr>
            <a:r>
              <a:rPr lang="en-US" sz="2800" dirty="0" smtClean="0"/>
              <a:t>Lockout / Tagout, Purging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eBateman\Pictures\confined space sign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31574" y="0"/>
            <a:ext cx="9207147" cy="685799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Entry Permit Requirements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150000"/>
            </a:pPr>
            <a:r>
              <a:rPr lang="en-US" dirty="0" smtClean="0"/>
              <a:t>Name and phone numbers of rescue and emergency services.</a:t>
            </a:r>
          </a:p>
          <a:p>
            <a:pPr>
              <a:buClr>
                <a:schemeClr val="tx1"/>
              </a:buClr>
              <a:buSzPct val="150000"/>
            </a:pPr>
            <a:r>
              <a:rPr lang="en-US" dirty="0" smtClean="0"/>
              <a:t>Communication procedures.</a:t>
            </a:r>
          </a:p>
          <a:p>
            <a:pPr>
              <a:buClr>
                <a:schemeClr val="tx1"/>
              </a:buClr>
              <a:buSzPct val="150000"/>
            </a:pPr>
            <a:r>
              <a:rPr lang="en-US" dirty="0" smtClean="0"/>
              <a:t>Special equipment and procedures.</a:t>
            </a:r>
          </a:p>
          <a:p>
            <a:pPr lvl="2">
              <a:buClr>
                <a:srgbClr val="FFCC00"/>
              </a:buClr>
              <a:buFontTx/>
              <a:buChar char="–"/>
            </a:pPr>
            <a:r>
              <a:rPr lang="en-US" dirty="0" smtClean="0"/>
              <a:t>Personal protective equipment.</a:t>
            </a:r>
          </a:p>
          <a:p>
            <a:pPr lvl="2">
              <a:buClr>
                <a:srgbClr val="FFCC00"/>
              </a:buClr>
              <a:buFontTx/>
              <a:buChar char="–"/>
            </a:pPr>
            <a:r>
              <a:rPr lang="en-US" dirty="0" smtClean="0"/>
              <a:t>Alarm procedures.</a:t>
            </a:r>
          </a:p>
          <a:p>
            <a:pPr lvl="2">
              <a:buClr>
                <a:srgbClr val="FFCC00"/>
              </a:buClr>
              <a:buFontTx/>
              <a:buChar char="–"/>
            </a:pPr>
            <a:r>
              <a:rPr lang="en-US" dirty="0" smtClean="0"/>
              <a:t>Rescue equipment.</a:t>
            </a:r>
          </a:p>
          <a:p>
            <a:pPr lvl="2">
              <a:buClr>
                <a:srgbClr val="FFCC00"/>
              </a:buClr>
              <a:buFontTx/>
              <a:buChar char="–"/>
            </a:pPr>
            <a:r>
              <a:rPr lang="en-US" dirty="0" smtClean="0"/>
              <a:t>Respirators.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eBateman\Pictures\confined space sign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31574" y="0"/>
            <a:ext cx="9207147" cy="685799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and Education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150000"/>
            </a:pPr>
            <a:r>
              <a:rPr lang="en-US" sz="2800" dirty="0" smtClean="0"/>
              <a:t>All workers who must enter confined spaces</a:t>
            </a:r>
          </a:p>
          <a:p>
            <a:pPr>
              <a:buClr>
                <a:schemeClr val="tx1"/>
              </a:buClr>
              <a:buSzPct val="150000"/>
            </a:pPr>
            <a:r>
              <a:rPr lang="en-US" sz="2800" dirty="0" smtClean="0"/>
              <a:t>All attendants and rescue team members.</a:t>
            </a:r>
          </a:p>
          <a:p>
            <a:pPr>
              <a:buClr>
                <a:schemeClr val="tx1"/>
              </a:buClr>
              <a:buSzPct val="150000"/>
            </a:pPr>
            <a:r>
              <a:rPr lang="en-US" sz="2800" dirty="0" smtClean="0"/>
              <a:t>Prior to initial work assignment.</a:t>
            </a:r>
          </a:p>
          <a:p>
            <a:pPr>
              <a:buClr>
                <a:schemeClr val="tx1"/>
              </a:buClr>
              <a:buSzPct val="150000"/>
            </a:pPr>
            <a:r>
              <a:rPr lang="en-US" sz="2800" dirty="0" smtClean="0"/>
              <a:t>Retraining:</a:t>
            </a:r>
          </a:p>
          <a:p>
            <a:pPr lvl="2">
              <a:buClr>
                <a:schemeClr val="tx1"/>
              </a:buClr>
              <a:buFontTx/>
              <a:buChar char="–"/>
            </a:pPr>
            <a:r>
              <a:rPr lang="en-US" sz="2800" dirty="0" smtClean="0"/>
              <a:t> Job duties change.</a:t>
            </a:r>
          </a:p>
          <a:p>
            <a:pPr lvl="2">
              <a:buClr>
                <a:schemeClr val="tx1"/>
              </a:buClr>
              <a:buFontTx/>
              <a:buChar char="–"/>
            </a:pPr>
            <a:r>
              <a:rPr lang="en-US" sz="2800" dirty="0" smtClean="0"/>
              <a:t> Change in permit-space program.</a:t>
            </a:r>
          </a:p>
          <a:p>
            <a:pPr lvl="2">
              <a:buClr>
                <a:schemeClr val="tx1"/>
              </a:buClr>
              <a:buFontTx/>
              <a:buChar char="–"/>
            </a:pPr>
            <a:r>
              <a:rPr lang="en-US" sz="2800" dirty="0" smtClean="0"/>
              <a:t> New hazards are present.</a:t>
            </a:r>
          </a:p>
          <a:p>
            <a:pPr lvl="2">
              <a:buClr>
                <a:schemeClr val="tx1"/>
              </a:buClr>
              <a:buFontTx/>
              <a:buChar char="–"/>
            </a:pPr>
            <a:r>
              <a:rPr lang="en-US" sz="2800" dirty="0" smtClean="0"/>
              <a:t> Job performance indicates deficiencies.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eBateman\Pictures\confined space sign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31574" y="0"/>
            <a:ext cx="9207147" cy="685799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Intended to protect workers from: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kumimoji="1" lang="en-US" sz="3200" dirty="0" smtClean="0"/>
              <a:t>toxic, flammable, explosive, or asphyxiating atmospheres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kumimoji="1" lang="en-US" sz="3200" dirty="0" smtClean="0"/>
              <a:t>possible engulfment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kumimoji="1" lang="en-US" sz="3200" dirty="0" smtClean="0"/>
              <a:t>any other</a:t>
            </a:r>
            <a:r>
              <a:rPr kumimoji="1" lang="en-US" sz="4000" dirty="0" smtClean="0"/>
              <a:t> </a:t>
            </a:r>
            <a:r>
              <a:rPr kumimoji="1" lang="en-US" sz="3200" dirty="0" smtClean="0"/>
              <a:t>recognized serious hazard              (e.g. - hazardous energy)  </a:t>
            </a:r>
          </a:p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kumimoji="1" lang="en-US" sz="2900" b="1" dirty="0" smtClean="0"/>
              <a:t>   The standard focuses on areas with immediate health or safety risks, denoting them as “Permit Required Confined Space”</a:t>
            </a:r>
            <a:endParaRPr kumimoji="1" lang="en-US" sz="3100" b="1" dirty="0" smtClean="0"/>
          </a:p>
          <a:p>
            <a:pPr>
              <a:lnSpc>
                <a:spcPct val="95000"/>
              </a:lnSpc>
              <a:spcBef>
                <a:spcPct val="50000"/>
              </a:spcBef>
            </a:pPr>
            <a:endParaRPr kumimoji="1" lang="en-US" sz="3100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eBateman\Pictures\confined space sign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31574" y="0"/>
            <a:ext cx="9207147" cy="685799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and Education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130000"/>
            </a:pPr>
            <a:r>
              <a:rPr lang="en-US" dirty="0" smtClean="0"/>
              <a:t>Training and emergency drills should be conducted once a year or whenever the procedure or process changes</a:t>
            </a:r>
          </a:p>
          <a:p>
            <a:pPr>
              <a:buClr>
                <a:schemeClr val="tx1"/>
              </a:buClr>
              <a:buSzPct val="130000"/>
            </a:pPr>
            <a:r>
              <a:rPr lang="en-US" dirty="0" smtClean="0"/>
              <a:t>Records for training must include:</a:t>
            </a:r>
          </a:p>
          <a:p>
            <a:pPr lvl="1">
              <a:buClr>
                <a:srgbClr val="FFCC00"/>
              </a:buClr>
              <a:buSzPct val="60000"/>
            </a:pPr>
            <a:r>
              <a:rPr lang="en-US" dirty="0" smtClean="0"/>
              <a:t>Name of employee(s)</a:t>
            </a:r>
          </a:p>
          <a:p>
            <a:pPr lvl="1">
              <a:buClr>
                <a:srgbClr val="FFCC00"/>
              </a:buClr>
              <a:buSzPct val="60000"/>
            </a:pPr>
            <a:r>
              <a:rPr lang="en-US" dirty="0" smtClean="0"/>
              <a:t>Signature of trainer(s)</a:t>
            </a:r>
          </a:p>
          <a:p>
            <a:pPr lvl="1">
              <a:buClr>
                <a:srgbClr val="FFCC00"/>
              </a:buClr>
              <a:buSzPct val="60000"/>
            </a:pPr>
            <a:r>
              <a:rPr lang="en-US" dirty="0" smtClean="0"/>
              <a:t>Date(s) of training and</a:t>
            </a:r>
          </a:p>
          <a:p>
            <a:pPr lvl="1">
              <a:buClr>
                <a:srgbClr val="FFCC00"/>
              </a:buClr>
              <a:buSzPct val="60000"/>
            </a:pPr>
            <a:r>
              <a:rPr lang="en-US" dirty="0" smtClean="0"/>
              <a:t>Must be retained for 3 years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3276600" y="190599"/>
          <a:ext cx="5029200" cy="6667401"/>
        </p:xfrm>
        <a:graphic>
          <a:graphicData uri="http://schemas.openxmlformats.org/presentationml/2006/ole">
            <p:oleObj spid="_x0000_s20482" name="Document" r:id="rId3" imgW="5952018" imgH="7888418" progId="Word.Document.12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1447800"/>
            <a:ext cx="266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Sample Confined-Space </a:t>
            </a:r>
          </a:p>
          <a:p>
            <a:r>
              <a:rPr lang="en-US" sz="2800" dirty="0" smtClean="0"/>
              <a:t>Entry Permit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1905000" y="186589"/>
          <a:ext cx="5715000" cy="6671411"/>
        </p:xfrm>
        <a:graphic>
          <a:graphicData uri="http://schemas.openxmlformats.org/presentationml/2006/ole">
            <p:oleObj spid="_x0000_s21506" name="Document" r:id="rId3" imgW="7038234" imgH="821477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2514600" y="228600"/>
          <a:ext cx="5105400" cy="6432000"/>
        </p:xfrm>
        <a:graphic>
          <a:graphicData uri="http://schemas.openxmlformats.org/presentationml/2006/ole">
            <p:oleObj spid="_x0000_s22530" name="Document" r:id="rId3" imgW="7364495" imgH="927958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eBateman\Pictures\confined space sign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31574" y="0"/>
            <a:ext cx="9207147" cy="685799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RESCUE</a:t>
            </a:r>
            <a:endParaRPr lang="en-US" dirty="0"/>
          </a:p>
        </p:txBody>
      </p:sp>
      <p:pic>
        <p:nvPicPr>
          <p:cNvPr id="7" name="Picture 3" descr="P:\Confined Spaces\Rescue\image0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1828800"/>
            <a:ext cx="6198208" cy="38882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eBateman\Pictures\confined space sign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31574" y="0"/>
            <a:ext cx="9207147" cy="685799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Necessity of Rescue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Entrants are in spaces that could quickly render them unconscious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Over 60% of fatalities in confined spaces are would-be rescuers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 pre-planned and effectively executed rescue saves lives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Entry programs that by-pass safeguards will eventually end up requiring rescue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eBateman\Pictures\confined space sign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31574" y="0"/>
            <a:ext cx="9207147" cy="685799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Rescue Members are Trained: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86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To perform assigned duties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As entrants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 first aid and CPR (at least one member holds current certification)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To be proficient in use of                         personal protective equipment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To practice rescue at least                              once every 12 months</a:t>
            </a:r>
          </a:p>
          <a:p>
            <a:endParaRPr lang="en-US" dirty="0"/>
          </a:p>
        </p:txBody>
      </p:sp>
      <p:pic>
        <p:nvPicPr>
          <p:cNvPr id="25602" name="Picture 2" descr="C:\Users\JoeBateman\Pictures\confined space resc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048000"/>
            <a:ext cx="2857500" cy="3552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eBateman\Pictures\confined space sign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31574" y="0"/>
            <a:ext cx="9207147" cy="685799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Questions?</a:t>
            </a:r>
            <a:br>
              <a:rPr lang="en-US" sz="8000" b="1" dirty="0" smtClean="0"/>
            </a:br>
            <a:r>
              <a:rPr lang="en-US" sz="8000" b="1" dirty="0" smtClean="0"/>
              <a:t>THANK YOU!</a:t>
            </a:r>
            <a:endParaRPr lang="en-US" sz="8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3505200"/>
            <a:ext cx="8229600" cy="23622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Joe Bateman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ISRI Safety</a:t>
            </a:r>
          </a:p>
          <a:p>
            <a:r>
              <a:rPr lang="en-US" b="1" dirty="0" smtClean="0">
                <a:solidFill>
                  <a:schemeClr val="tx1"/>
                </a:solidFill>
                <a:hlinkClick r:id="rId3"/>
              </a:rPr>
              <a:t>joebateman@isri.org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smtClean="0"/>
              <a:t>615-517-2251</a:t>
            </a:r>
            <a:endParaRPr lang="en-US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eBateman\Pictures\confined space sign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31574" y="0"/>
            <a:ext cx="9207147" cy="685799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In other words:	</a:t>
            </a: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When it comes to confined spaces, you’re guilty until proven innocent. </a:t>
            </a:r>
          </a:p>
          <a:p>
            <a:pPr>
              <a:buNone/>
            </a:pPr>
            <a:r>
              <a:rPr lang="en-US" dirty="0" smtClean="0"/>
              <a:t>OSHA assumes every confined space you have requires a permit to get into unless you prove otherwise.</a:t>
            </a:r>
          </a:p>
          <a:p>
            <a:pPr>
              <a:buNone/>
            </a:pPr>
            <a:r>
              <a:rPr lang="en-US" dirty="0" smtClean="0"/>
              <a:t>You’ve got to prove AND document the status of every confined space on your property.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JoeBateman\Pictures\confined space sign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63147" y="1"/>
            <a:ext cx="9207147" cy="6857999"/>
          </a:xfrm>
          <a:prstGeom prst="rect">
            <a:avLst/>
          </a:prstGeom>
          <a:noFill/>
        </p:spPr>
      </p:pic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304800" y="914400"/>
            <a:ext cx="85344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SzPct val="150000"/>
              <a:buFontTx/>
              <a:buChar char="•"/>
            </a:pPr>
            <a:endParaRPr kumimoji="1" lang="en-US" sz="3200" dirty="0" smtClean="0"/>
          </a:p>
          <a:p>
            <a:pPr>
              <a:spcBef>
                <a:spcPct val="50000"/>
              </a:spcBef>
              <a:buClr>
                <a:schemeClr val="tx1"/>
              </a:buClr>
              <a:buSzPct val="150000"/>
              <a:buFontTx/>
              <a:buChar char="•"/>
            </a:pPr>
            <a:r>
              <a:rPr kumimoji="1" lang="en-US" sz="3200" dirty="0" smtClean="0"/>
              <a:t>Scale Pit</a:t>
            </a:r>
            <a:endParaRPr kumimoji="1" lang="en-US" sz="3200" dirty="0"/>
          </a:p>
          <a:p>
            <a:pPr>
              <a:spcBef>
                <a:spcPct val="50000"/>
              </a:spcBef>
              <a:buClr>
                <a:schemeClr val="tx1"/>
              </a:buClr>
              <a:buSzPct val="150000"/>
              <a:buFontTx/>
              <a:buChar char="•"/>
            </a:pPr>
            <a:r>
              <a:rPr kumimoji="1" lang="en-US" sz="3200" dirty="0" smtClean="0"/>
              <a:t>Shredder</a:t>
            </a:r>
            <a:endParaRPr kumimoji="1" lang="en-US" sz="3200" dirty="0"/>
          </a:p>
          <a:p>
            <a:pPr>
              <a:spcBef>
                <a:spcPct val="50000"/>
              </a:spcBef>
              <a:buClr>
                <a:schemeClr val="tx1"/>
              </a:buClr>
              <a:buSzPct val="150000"/>
              <a:buFontTx/>
              <a:buChar char="•"/>
            </a:pPr>
            <a:r>
              <a:rPr kumimoji="1" lang="en-US" sz="3200" dirty="0" smtClean="0"/>
              <a:t>Baler/Logger</a:t>
            </a:r>
            <a:endParaRPr kumimoji="1" lang="en-US" sz="3200" dirty="0"/>
          </a:p>
          <a:p>
            <a:pPr>
              <a:spcBef>
                <a:spcPct val="50000"/>
              </a:spcBef>
              <a:buClr>
                <a:schemeClr val="tx1"/>
              </a:buClr>
              <a:buSzPct val="150000"/>
              <a:buFontTx/>
              <a:buChar char="•"/>
            </a:pPr>
            <a:r>
              <a:rPr kumimoji="1" lang="en-US" sz="3200" dirty="0" smtClean="0"/>
              <a:t>Bag House</a:t>
            </a:r>
            <a:endParaRPr kumimoji="1" lang="en-US" sz="3200" dirty="0"/>
          </a:p>
          <a:p>
            <a:pPr>
              <a:spcBef>
                <a:spcPct val="50000"/>
              </a:spcBef>
              <a:buClr>
                <a:schemeClr val="tx1"/>
              </a:buClr>
              <a:buSzPct val="150000"/>
              <a:buFontTx/>
              <a:buChar char="•"/>
            </a:pPr>
            <a:r>
              <a:rPr kumimoji="1" lang="en-US" sz="3200" dirty="0" smtClean="0"/>
              <a:t>Oil/Water Separator</a:t>
            </a:r>
            <a:endParaRPr kumimoji="1" lang="en-US" sz="3200" dirty="0"/>
          </a:p>
          <a:p>
            <a:pPr>
              <a:spcBef>
                <a:spcPct val="50000"/>
              </a:spcBef>
              <a:buClr>
                <a:schemeClr val="tx1"/>
              </a:buClr>
              <a:buSzPct val="150000"/>
              <a:buFontTx/>
              <a:buChar char="•"/>
            </a:pPr>
            <a:r>
              <a:rPr kumimoji="1" lang="en-US" sz="3200" dirty="0" smtClean="0"/>
              <a:t>Tank </a:t>
            </a:r>
          </a:p>
          <a:p>
            <a:pPr>
              <a:spcBef>
                <a:spcPct val="50000"/>
              </a:spcBef>
              <a:buClr>
                <a:schemeClr val="tx1"/>
              </a:buClr>
              <a:buSzPct val="150000"/>
              <a:buFontTx/>
              <a:buChar char="•"/>
            </a:pPr>
            <a:r>
              <a:rPr kumimoji="1" lang="en-US" sz="3200" dirty="0" smtClean="0"/>
              <a:t>Z-box</a:t>
            </a: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371600" y="228600"/>
            <a:ext cx="626344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4400" b="1" u="sng" dirty="0"/>
              <a:t>Common Confined Spaces</a:t>
            </a:r>
          </a:p>
        </p:txBody>
      </p:sp>
      <p:pic>
        <p:nvPicPr>
          <p:cNvPr id="2053" name="Picture 5" descr="https://encrypted-tbn1.gstatic.com/images?q=tbn:ANd9GcRhV8E7OiqdsLMLboPnICIFoVgZN9oneHFVnRwtOrlmfltbLHWPX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066800"/>
            <a:ext cx="3589486" cy="2362200"/>
          </a:xfrm>
          <a:prstGeom prst="rect">
            <a:avLst/>
          </a:prstGeom>
          <a:noFill/>
        </p:spPr>
      </p:pic>
      <p:pic>
        <p:nvPicPr>
          <p:cNvPr id="2055" name="Picture 7" descr="https://encrypted-tbn1.gstatic.com/images?q=tbn:ANd9GcS1695jAMSpMPIciweRK_CmcZJA8PEXxcL5zWBo6cwd0I1T-mgaL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810000"/>
            <a:ext cx="3581400" cy="2682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eBateman\Pictures\confined space sign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1219200" y="1"/>
            <a:ext cx="10363200" cy="685799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Cyclone</a:t>
            </a:r>
            <a:endParaRPr lang="en-US" sz="6600" dirty="0"/>
          </a:p>
        </p:txBody>
      </p:sp>
      <p:pic>
        <p:nvPicPr>
          <p:cNvPr id="5" name="Picture 1" descr="C:\Users\JoeBateman\Pictures\cyclon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47800"/>
            <a:ext cx="7311631" cy="4874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eBateman\Pictures\confined space sign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31574" y="0"/>
            <a:ext cx="9207147" cy="685799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Trommel</a:t>
            </a:r>
            <a:endParaRPr lang="en-US" sz="7200" dirty="0"/>
          </a:p>
        </p:txBody>
      </p:sp>
      <p:pic>
        <p:nvPicPr>
          <p:cNvPr id="5" name="Picture 2" descr="C:\Users\JoeBateman\Pictures\trommel_mai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265" y="1600200"/>
            <a:ext cx="7863051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eBateman\Pictures\confined space sign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31574" y="0"/>
            <a:ext cx="9207147" cy="685799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Baler Access Door</a:t>
            </a:r>
            <a:endParaRPr lang="en-US" sz="7200" dirty="0"/>
          </a:p>
        </p:txBody>
      </p:sp>
      <p:pic>
        <p:nvPicPr>
          <p:cNvPr id="24578" name="Picture 2" descr="C:\Users\JoeBateman\Pictures\confined space on baler with interl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447800"/>
            <a:ext cx="6934200" cy="5200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</TotalTime>
  <Words>1382</Words>
  <Application>Microsoft Office PowerPoint</Application>
  <PresentationFormat>On-screen Show (4:3)</PresentationFormat>
  <Paragraphs>236</Paragraphs>
  <Slides>47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Office Theme</vt:lpstr>
      <vt:lpstr>Document</vt:lpstr>
      <vt:lpstr>Slide 1</vt:lpstr>
      <vt:lpstr>Maybe not,</vt:lpstr>
      <vt:lpstr>  Why do we have a Confined Space standard?</vt:lpstr>
      <vt:lpstr>Intended to protect workers from:</vt:lpstr>
      <vt:lpstr>In other words: </vt:lpstr>
      <vt:lpstr>Slide 6</vt:lpstr>
      <vt:lpstr>Cyclone</vt:lpstr>
      <vt:lpstr>Trommel</vt:lpstr>
      <vt:lpstr>Baler Access Door</vt:lpstr>
      <vt:lpstr>How to Identify Confined Spaces </vt:lpstr>
      <vt:lpstr>Definition of “Bodily Enter”</vt:lpstr>
      <vt:lpstr>Dangerous Combinations </vt:lpstr>
      <vt:lpstr>Permit Required Confined Space </vt:lpstr>
      <vt:lpstr>Slide 14</vt:lpstr>
      <vt:lpstr>Hazardous Atmosphere </vt:lpstr>
      <vt:lpstr>    Employers are required to evaluate workplaces to determine if any spaces are permit-required confined spaces.        </vt:lpstr>
      <vt:lpstr>Signs </vt:lpstr>
      <vt:lpstr>Entering Permit Spaces </vt:lpstr>
      <vt:lpstr>Contractor </vt:lpstr>
      <vt:lpstr>Hazards of Confined Spaces</vt:lpstr>
      <vt:lpstr>Oxygen Deficient Atmospheres</vt:lpstr>
      <vt:lpstr>Oxygen Deficient Atmospheres</vt:lpstr>
      <vt:lpstr>Oxygen Enriched Atmospheres</vt:lpstr>
      <vt:lpstr>Flammable Atmospheres</vt:lpstr>
      <vt:lpstr>Confined Space Testing </vt:lpstr>
      <vt:lpstr>Testing The Atmosphere</vt:lpstr>
      <vt:lpstr>Lockout/Tagout</vt:lpstr>
      <vt:lpstr>Ventilation</vt:lpstr>
      <vt:lpstr>Ventilation Option</vt:lpstr>
      <vt:lpstr>Engulfment Hazards</vt:lpstr>
      <vt:lpstr>Authorized Entrants</vt:lpstr>
      <vt:lpstr>Attendants</vt:lpstr>
      <vt:lpstr>Attendants (cont)</vt:lpstr>
      <vt:lpstr>Entry Supervisors</vt:lpstr>
      <vt:lpstr>Entry Supervisors (cont.)</vt:lpstr>
      <vt:lpstr>Permit Entry Systems</vt:lpstr>
      <vt:lpstr>Entry Permit Requirements</vt:lpstr>
      <vt:lpstr>Entry Permit Requirements</vt:lpstr>
      <vt:lpstr>Training and Education</vt:lpstr>
      <vt:lpstr>Training and Education</vt:lpstr>
      <vt:lpstr>Slide 41</vt:lpstr>
      <vt:lpstr>Slide 42</vt:lpstr>
      <vt:lpstr>Slide 43</vt:lpstr>
      <vt:lpstr>RESCUE</vt:lpstr>
      <vt:lpstr>The Necessity of Rescue</vt:lpstr>
      <vt:lpstr>Rescue Members are Trained:</vt:lpstr>
      <vt:lpstr>Questions? THANK YOU!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Confined Spaces</dc:title>
  <dc:creator>JoeBateman</dc:creator>
  <cp:lastModifiedBy>JoeBateman</cp:lastModifiedBy>
  <cp:revision>58</cp:revision>
  <dcterms:created xsi:type="dcterms:W3CDTF">2013-02-18T15:48:39Z</dcterms:created>
  <dcterms:modified xsi:type="dcterms:W3CDTF">2015-05-26T20:33:33Z</dcterms:modified>
</cp:coreProperties>
</file>