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6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E6E6E5"/>
    <a:srgbClr val="6193C8"/>
    <a:srgbClr val="A8C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EAD4A-48CD-4E49-8076-A733D0029CA8}" v="1" dt="2023-11-21T15:29:44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8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Puig" userId="e4600066-3d92-4391-9226-d74fc393e15e" providerId="ADAL" clId="{9C6EAD4A-48CD-4E49-8076-A733D0029CA8}"/>
    <pc:docChg chg="modSld">
      <pc:chgData name="Christopher Puig" userId="e4600066-3d92-4391-9226-d74fc393e15e" providerId="ADAL" clId="{9C6EAD4A-48CD-4E49-8076-A733D0029CA8}" dt="2023-11-21T15:31:30.571" v="115" actId="14100"/>
      <pc:docMkLst>
        <pc:docMk/>
      </pc:docMkLst>
      <pc:sldChg chg="addSp modSp mod">
        <pc:chgData name="Christopher Puig" userId="e4600066-3d92-4391-9226-d74fc393e15e" providerId="ADAL" clId="{9C6EAD4A-48CD-4E49-8076-A733D0029CA8}" dt="2023-11-21T15:31:30.571" v="115" actId="14100"/>
        <pc:sldMkLst>
          <pc:docMk/>
          <pc:sldMk cId="321694493" sldId="268"/>
        </pc:sldMkLst>
        <pc:spChg chg="mod">
          <ac:chgData name="Christopher Puig" userId="e4600066-3d92-4391-9226-d74fc393e15e" providerId="ADAL" clId="{9C6EAD4A-48CD-4E49-8076-A733D0029CA8}" dt="2023-11-21T15:31:20.007" v="114" actId="20577"/>
          <ac:spMkLst>
            <pc:docMk/>
            <pc:sldMk cId="321694493" sldId="268"/>
            <ac:spMk id="8" creationId="{D28E7BD7-CF30-B898-16CA-03D83CE78BA9}"/>
          </ac:spMkLst>
        </pc:spChg>
        <pc:cxnChg chg="add mod">
          <ac:chgData name="Christopher Puig" userId="e4600066-3d92-4391-9226-d74fc393e15e" providerId="ADAL" clId="{9C6EAD4A-48CD-4E49-8076-A733D0029CA8}" dt="2023-11-21T15:31:30.571" v="115" actId="14100"/>
          <ac:cxnSpMkLst>
            <pc:docMk/>
            <pc:sldMk cId="321694493" sldId="268"/>
            <ac:cxnSpMk id="9" creationId="{C98CBA85-311E-021B-A81D-8FDA1382779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9C484A6D-EEAF-4B90-A744-301AC82420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A915913-C7E0-45CD-A2BC-58572423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9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5913-C7E0-45CD-A2BC-5857242302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15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5913-C7E0-45CD-A2BC-5857242302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5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E94CD-5C00-4E91-855C-371D5D80290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12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E94CD-5C00-4E91-855C-371D5D8029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94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53269-9713-4CBF-B810-79A87F5653A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4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DA63B-EDBE-43CD-A250-F160D83DDEF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88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3BAEF-4D7D-497C-98BF-08CBFECADE1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31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AF38B-C2C0-43B3-A32F-880CDA27C93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37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E792F-0B02-45D7-AE3B-CF62F5B4D5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98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E792F-0B02-45D7-AE3B-CF62F5B4D5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6E5610-423A-4E90-B921-B13FD8A3E464}" type="datetime4">
              <a:rPr lang="en-US" smtClean="0">
                <a:solidFill>
                  <a:srgbClr val="00B0F0"/>
                </a:solidFill>
              </a:rPr>
              <a:t>November 21, 2023</a:t>
            </a:fld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May 21,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7" y="236764"/>
            <a:ext cx="1222637" cy="71845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94607" y="971552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08216" y="6435270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690007" y="302079"/>
            <a:ext cx="0" cy="579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80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9C2-4BB3-4F52-A6C3-483DCCC0EB74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21,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6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525C-82B9-42D7-A75D-9898ADC17355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21,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635" y="365125"/>
            <a:ext cx="9748157" cy="476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607-B600-418A-854B-E02EB4254581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21,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7" y="236764"/>
            <a:ext cx="1222637" cy="71845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94607" y="971552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67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960D-48B8-44D3-8FA0-F6FBCF1FBD89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21,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0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F913-1C84-4571-AEA2-8ADA2465ABB7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21,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EC6F-91C8-42D5-8DA3-C93BBC86073C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21,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8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54EB-F9C4-40B8-9D17-9E056B2384F6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21,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739-E4F3-45C2-A134-1DCF77BA1C32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21,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6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B2EE-92BA-4854-BE85-F146C3314430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21,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9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67A5-5A63-4FE0-84F2-B52F8297734D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21,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5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C3CA7-90A4-45A4-BCA8-FC96366BC4A5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21,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272" y="486539"/>
            <a:ext cx="11079890" cy="5750011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8866" y="3532327"/>
            <a:ext cx="8375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4800" b="1">
                <a:solidFill>
                  <a:srgbClr val="6193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2022-2024</a:t>
            </a:r>
            <a:endParaRPr lang="en-US" sz="48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9504" y="2811824"/>
            <a:ext cx="772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4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&amp; Leadership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132520" y="2976774"/>
            <a:ext cx="0" cy="1705233"/>
          </a:xfrm>
          <a:prstGeom prst="line">
            <a:avLst/>
          </a:prstGeom>
          <a:ln>
            <a:solidFill>
              <a:srgbClr val="A8C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519699" y="4302059"/>
            <a:ext cx="4421718" cy="0"/>
          </a:xfrm>
          <a:prstGeom prst="line">
            <a:avLst/>
          </a:prstGeom>
          <a:ln>
            <a:solidFill>
              <a:srgbClr val="A8C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18866" y="4363615"/>
            <a:ext cx="4942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of Scrap Recycling Industries (ISRI)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7" y="793525"/>
            <a:ext cx="2483142" cy="131916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97616F-9F10-4C87-8B57-83258B7A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738-C48A-485F-9924-0CB21C5B5EE7}" type="datetime4">
              <a:rPr lang="en-US" smtClean="0"/>
              <a:t>November 21, 2023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3486F6D-BE0F-4AC1-B92A-6F76C139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94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266483" y="2518910"/>
            <a:ext cx="6101938" cy="1698119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11520" y="4307599"/>
            <a:ext cx="6059447" cy="1847087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66482" y="452846"/>
            <a:ext cx="6101938" cy="1927325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18520" y="391930"/>
            <a:ext cx="4028042" cy="5750011"/>
          </a:xfrm>
          <a:prstGeom prst="rect">
            <a:avLst/>
          </a:prstGeom>
          <a:solidFill>
            <a:srgbClr val="619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>
                <a:solidFill>
                  <a:srgbClr val="E6E6E5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5313" y="1257733"/>
            <a:ext cx="28059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Separate </a:t>
            </a:r>
          </a:p>
          <a:p>
            <a:pPr fontAlgn="base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</a:p>
          <a:p>
            <a:pPr fontAlgn="base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Entities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345313" y="2670938"/>
            <a:ext cx="1486929" cy="0"/>
          </a:xfrm>
          <a:prstGeom prst="line">
            <a:avLst/>
          </a:prstGeom>
          <a:ln>
            <a:solidFill>
              <a:srgbClr val="A8C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77134" y="2791036"/>
            <a:ext cx="3249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Legal Entities Formed by ISRI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2464" y="3155233"/>
            <a:ext cx="3286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12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These organizations have their own bylaws and policies, and have Board members either appointed by or confirmed by ISRI’s Board of Directors or Executive Committee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22366" y="423107"/>
            <a:ext cx="5973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Recycling Education &amp; Research Foundation (RERF) </a:t>
            </a:r>
            <a:endParaRPr lang="en-US" sz="105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25610" y="2605707"/>
            <a:ext cx="2602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ISRI Resources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95309" y="4499509"/>
            <a:ext cx="4565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Global Recycling Standards Organization (GRSO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27072" y="593990"/>
            <a:ext cx="601409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RERF is a 501(c)(3) organization, the purpose of which is to sponsor projects which promote public awareness, education, research, and the advancement of recycling. </a:t>
            </a:r>
          </a:p>
          <a:p>
            <a:pPr fontAlgn="base"/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RERF Directors confirmed by the ISRI Executive Committee: </a:t>
            </a:r>
          </a:p>
          <a:p>
            <a:pPr marL="171450" indent="-171450" fontAlgn="base">
              <a:buFont typeface="Calibri Light" panose="020F0302020204030204" pitchFamily="34" charset="0"/>
              <a:buChar char="-"/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Chair: Kevin Lamar (Electronics)		- Vice Chair: Paul Brenner (Ferrous), </a:t>
            </a:r>
          </a:p>
          <a:p>
            <a:pPr marL="171450" indent="-171450" fontAlgn="base">
              <a:buFont typeface="Calibri Light" panose="020F0302020204030204" pitchFamily="34" charset="0"/>
              <a:buChar char="-"/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Christine Gneiding (Nonferrous)		- Nini Krever (Paper), </a:t>
            </a:r>
          </a:p>
          <a:p>
            <a:pPr marL="171450" indent="-171450" fontAlgn="base">
              <a:buFont typeface="Calibri Light" panose="020F0302020204030204" pitchFamily="34" charset="0"/>
              <a:buChar char="-"/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Mike Hinsey (Tire/Rubber)		- Neil Byce (Chapter Pres Rep), </a:t>
            </a:r>
          </a:p>
          <a:p>
            <a:pPr marL="171450" indent="-171450" fontAlgn="base">
              <a:buFont typeface="Calibri Light" panose="020F0302020204030204" pitchFamily="34" charset="0"/>
              <a:buChar char="-"/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Greg Brown (Equipment Services Rep), 	- Sean Daoud (Chapter Pres Rep),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Mark Lewon (Director at large)		 - Michael Miller (Chapter Pres Rep),</a:t>
            </a:r>
          </a:p>
          <a:p>
            <a:pPr lvl="6" fontAlgn="base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 - Ben Rosen (Chapter Pres Rep),</a:t>
            </a:r>
          </a:p>
          <a:p>
            <a:pPr marL="2000250" lvl="4" indent="-171450" fontAlgn="base">
              <a:buFont typeface="Calibri Light" panose="020F0302020204030204" pitchFamily="34" charset="0"/>
              <a:buChar char="-"/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	- Barry Wolff (Chapter Pres Rep), </a:t>
            </a:r>
          </a:p>
          <a:p>
            <a:pPr lvl="6" fontAlgn="base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- Brian Shine (Director at large), and</a:t>
            </a:r>
          </a:p>
          <a:p>
            <a:pPr algn="ctr" fontAlgn="base"/>
            <a:r>
              <a:rPr lang="en-US" sz="1000" u="sng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Exec. Comm. Liaison</a:t>
            </a: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:  Gary Champlin   </a:t>
            </a:r>
            <a:r>
              <a:rPr lang="en-US" sz="1000" u="sng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Staff Liaison</a:t>
            </a: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: Emma Corning</a:t>
            </a:r>
            <a:endParaRPr lang="en-US" sz="110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99581" y="2873981"/>
            <a:ext cx="5685783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ISRI Resources is a for-profit subsidiary of ISRI responsible for overseeing ISRI’s sponsored insurance programs offered to members, including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RecycleGuard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™.  Current Directors of ISRI Resources are:</a:t>
            </a:r>
          </a:p>
          <a:p>
            <a:pPr marL="171450" indent="-171450" fontAlgn="base">
              <a:buFont typeface="Calibri Light" panose="020F0302020204030204" pitchFamily="34" charset="0"/>
              <a:buChar char="-"/>
            </a:pPr>
            <a:r>
              <a:rPr lang="en-US" sz="1000" dirty="0">
                <a:latin typeface="+mj-lt"/>
                <a:cs typeface="Arial" panose="020B0604020202020204" pitchFamily="34" charset="0"/>
              </a:rPr>
              <a:t>Joel Denbo			- David Borsuk</a:t>
            </a:r>
          </a:p>
          <a:p>
            <a:pPr marL="171450" indent="-171450" fontAlgn="base">
              <a:buFont typeface="Calibri Light" panose="020F0302020204030204" pitchFamily="34" charset="0"/>
              <a:buChar char="-"/>
            </a:pPr>
            <a:r>
              <a:rPr lang="en-US" sz="1000" dirty="0">
                <a:latin typeface="+mj-lt"/>
                <a:cs typeface="Arial" panose="020B0604020202020204" pitchFamily="34" charset="0"/>
              </a:rPr>
              <a:t>TBD			- Brian Shine</a:t>
            </a:r>
          </a:p>
          <a:p>
            <a:pPr marL="171450" indent="-171450" fontAlgn="base">
              <a:buFont typeface="Calibri Light" panose="020F0302020204030204" pitchFamily="34" charset="0"/>
              <a:buChar char="-"/>
            </a:pPr>
            <a:r>
              <a:rPr lang="en-US" sz="1000" dirty="0">
                <a:latin typeface="+mj-lt"/>
                <a:cs typeface="Arial" panose="020B0604020202020204" pitchFamily="34" charset="0"/>
              </a:rPr>
              <a:t>Mark Lewon			- Dan Becker</a:t>
            </a:r>
          </a:p>
          <a:p>
            <a:pPr marL="171450" indent="-171450" fontAlgn="base">
              <a:buFont typeface="Calibri Light" panose="020F0302020204030204" pitchFamily="34" charset="0"/>
              <a:buChar char="-"/>
            </a:pPr>
            <a:r>
              <a:rPr lang="en-US" sz="1000" dirty="0">
                <a:latin typeface="+mj-lt"/>
                <a:cs typeface="Arial" panose="020B0604020202020204" pitchFamily="34" charset="0"/>
              </a:rPr>
              <a:t>Gary Champlin		- Brian Henesey</a:t>
            </a:r>
          </a:p>
          <a:p>
            <a:pPr marL="171450" indent="-171450" fontAlgn="base">
              <a:buFont typeface="Calibri Light" panose="020F0302020204030204" pitchFamily="34" charset="0"/>
              <a:buChar char="-"/>
            </a:pPr>
            <a:r>
              <a:rPr lang="en-US" sz="1000" dirty="0">
                <a:latin typeface="+mj-lt"/>
                <a:cs typeface="Arial" panose="020B0604020202020204" pitchFamily="34" charset="0"/>
              </a:rPr>
              <a:t>Doug Kramer	      </a:t>
            </a:r>
            <a:r>
              <a:rPr lang="en-US" sz="1000" u="sng" dirty="0">
                <a:latin typeface="+mj-lt"/>
                <a:cs typeface="Arial" panose="020B0604020202020204" pitchFamily="34" charset="0"/>
              </a:rPr>
              <a:t>Staff Liaison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:  Ryan Nolte; </a:t>
            </a:r>
            <a:r>
              <a:rPr lang="en-US" sz="1000" u="sng" dirty="0">
                <a:latin typeface="+mj-lt"/>
                <a:cs typeface="Arial" panose="020B0604020202020204" pitchFamily="34" charset="0"/>
              </a:rPr>
              <a:t>Observers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: Colin Kelly &amp; Andrew Golding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11520" y="4787724"/>
            <a:ext cx="6261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Originally known as ISRI Services Corporation, GRSO is a 501((c))(6) organization whose primary mission</a:t>
            </a:r>
          </a:p>
          <a:p>
            <a:pPr fontAlgn="base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is to oversee the Recycling Industry Operating System (RIOS™). </a:t>
            </a:r>
          </a:p>
          <a:p>
            <a:pPr fontAlgn="base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George Hinkle (2023)	Kevin Lamar (2024)	Adam Shine (2023)</a:t>
            </a:r>
          </a:p>
          <a:p>
            <a:pPr fontAlgn="base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Joel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Litman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(2024)	Craig Boswell (2025)	Shannon Fertitta (2025) – nonprofit</a:t>
            </a:r>
          </a:p>
          <a:p>
            <a:pPr fontAlgn="base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Health &amp; Safety – Jerry Heitman (2023) Eric Wang (2025)	At Large: Gypsy Tucker (2025)</a:t>
            </a:r>
          </a:p>
          <a:p>
            <a:pPr fontAlgn="base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Jim Levine (2022- 2 year term -2024) At Large: Kelly Keogh (2024)	Cheryl Coleman (2024)</a:t>
            </a:r>
          </a:p>
          <a:p>
            <a:pPr lvl="0" fontAlgn="base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- </a:t>
            </a:r>
            <a:r>
              <a:rPr lang="en-US" sz="1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EC. Liaison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 Colin Kelly	  - </a:t>
            </a:r>
            <a:r>
              <a:rPr lang="en-US" sz="1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Executive Director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Cheryl Coleman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DE3628-C25F-4B6D-8390-AF4C672F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C54F-D686-4863-93C3-EF28377D1078}" type="datetime4">
              <a:rPr lang="en-US" smtClean="0"/>
              <a:t>November 21, 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1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7"/>
          <p:cNvSpPr>
            <a:spLocks noChangeArrowheads="1"/>
          </p:cNvSpPr>
          <p:nvPr/>
        </p:nvSpPr>
        <p:spPr bwMode="auto">
          <a:xfrm>
            <a:off x="1178422" y="3312157"/>
            <a:ext cx="1063273" cy="628650"/>
          </a:xfrm>
          <a:prstGeom prst="rect">
            <a:avLst/>
          </a:prstGeom>
          <a:noFill/>
          <a:ln w="12700">
            <a:noFill/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/>
          <a:lstStyle/>
          <a:p>
            <a:pPr algn="ctr"/>
            <a:r>
              <a:rPr lang="en-US" sz="1600" b="1">
                <a:solidFill>
                  <a:srgbClr val="0070C0"/>
                </a:solidFill>
                <a:latin typeface="Calibri" pitchFamily="34" charset="0"/>
              </a:rPr>
              <a:t>Divisions</a:t>
            </a:r>
          </a:p>
          <a:p>
            <a:pPr algn="ctr"/>
            <a:r>
              <a:rPr lang="en-US" sz="1100">
                <a:solidFill>
                  <a:srgbClr val="0070C0"/>
                </a:solidFill>
                <a:latin typeface="Calibri" pitchFamily="34" charset="0"/>
              </a:rPr>
              <a:t>commodity-based 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4639130" y="1557729"/>
            <a:ext cx="27432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70C0"/>
                </a:solidFill>
                <a:latin typeface="Calibri" pitchFamily="34" charset="0"/>
              </a:rPr>
              <a:t>ISRI Board of Directors</a:t>
            </a:r>
            <a:endParaRPr lang="en-US" sz="20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7" name="Rectangle 63"/>
          <p:cNvSpPr>
            <a:spLocks noChangeArrowheads="1"/>
          </p:cNvSpPr>
          <p:nvPr/>
        </p:nvSpPr>
        <p:spPr bwMode="auto">
          <a:xfrm>
            <a:off x="9657655" y="3329094"/>
            <a:ext cx="1371600" cy="62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en-US" sz="1600" b="1">
                <a:solidFill>
                  <a:srgbClr val="0070C0"/>
                </a:solidFill>
                <a:latin typeface="Calibri" pitchFamily="34" charset="0"/>
              </a:rPr>
              <a:t>Councils</a:t>
            </a:r>
          </a:p>
          <a:p>
            <a:pPr algn="ctr"/>
            <a:r>
              <a:rPr lang="en-US" sz="1050">
                <a:solidFill>
                  <a:srgbClr val="0070C0"/>
                </a:solidFill>
                <a:latin typeface="Calibri" pitchFamily="34" charset="0"/>
              </a:rPr>
              <a:t>Self-governed interest groups</a:t>
            </a: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4475715" y="3235334"/>
            <a:ext cx="3035643" cy="143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1600" b="1">
                <a:solidFill>
                  <a:srgbClr val="0070C0"/>
                </a:solidFill>
                <a:latin typeface="Calibri" pitchFamily="34" charset="0"/>
              </a:rPr>
              <a:t>Committees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i="1">
                <a:solidFill>
                  <a:srgbClr val="0070C0"/>
                </a:solidFill>
                <a:latin typeface="Calibri" pitchFamily="34" charset="0"/>
              </a:rPr>
              <a:t>Board committees </a:t>
            </a:r>
            <a:r>
              <a:rPr lang="en-US" sz="1050">
                <a:solidFill>
                  <a:srgbClr val="0070C0"/>
                </a:solidFill>
                <a:latin typeface="Calibri" pitchFamily="34" charset="0"/>
              </a:rPr>
              <a:t>have authority of the Board to act between board meetings &amp; their membership is generally prescribed by the ISRI Bylaws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i="1">
                <a:solidFill>
                  <a:srgbClr val="0070C0"/>
                </a:solidFill>
                <a:latin typeface="Calibri" pitchFamily="34" charset="0"/>
              </a:rPr>
              <a:t>Standing Committees </a:t>
            </a:r>
            <a:r>
              <a:rPr lang="en-US" sz="1050">
                <a:solidFill>
                  <a:srgbClr val="0070C0"/>
                </a:solidFill>
                <a:latin typeface="Calibri" pitchFamily="34" charset="0"/>
              </a:rPr>
              <a:t>work on policy &amp; program development around an issue or area of operation)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6010730" y="1998133"/>
            <a:ext cx="0" cy="630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1710057" y="2628703"/>
            <a:ext cx="8698634" cy="100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1710057" y="2628703"/>
            <a:ext cx="0" cy="6322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644119" y="3273186"/>
            <a:ext cx="1752600" cy="86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1600" b="1">
                <a:solidFill>
                  <a:srgbClr val="0070C0"/>
                </a:solidFill>
                <a:latin typeface="Calibri" pitchFamily="34" charset="0"/>
              </a:rPr>
              <a:t>Chapters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70C0"/>
                </a:solidFill>
                <a:latin typeface="Calibri" pitchFamily="34" charset="0"/>
              </a:rPr>
              <a:t>Geographical based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70C0"/>
                </a:solidFill>
                <a:latin typeface="Calibri" pitchFamily="34" charset="0"/>
              </a:rPr>
              <a:t>focus on state &amp; local affairs affecting members</a:t>
            </a:r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7669351" y="3317919"/>
            <a:ext cx="1988304" cy="96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rmAutofit lnSpcReduction="10000"/>
          </a:bodyPr>
          <a:lstStyle/>
          <a:p>
            <a:pPr algn="ctr"/>
            <a:r>
              <a:rPr lang="en-US" sz="1600" b="1">
                <a:solidFill>
                  <a:srgbClr val="0070C0"/>
                </a:solidFill>
                <a:latin typeface="Calibri" pitchFamily="34" charset="0"/>
              </a:rPr>
              <a:t>Working Groups</a:t>
            </a:r>
          </a:p>
          <a:p>
            <a:pPr>
              <a:lnSpc>
                <a:spcPct val="110000"/>
              </a:lnSpc>
            </a:pPr>
            <a:r>
              <a:rPr lang="en-US" sz="1050">
                <a:solidFill>
                  <a:srgbClr val="0070C0"/>
                </a:solidFill>
                <a:latin typeface="Calibri" pitchFamily="34" charset="0"/>
              </a:rPr>
              <a:t>Formed by either the ISRI Board or Chair to work on a specific project, usually for a limited duration</a:t>
            </a: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1608274" y="5249263"/>
            <a:ext cx="4124145" cy="48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rm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Separate, but Related Legal Entities …</a:t>
            </a:r>
          </a:p>
          <a:p>
            <a:pPr algn="ctr"/>
            <a:endParaRPr lang="en-US" sz="1100" i="1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1100" i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2" name="Rectangle 77"/>
          <p:cNvSpPr>
            <a:spLocks noChangeArrowheads="1"/>
          </p:cNvSpPr>
          <p:nvPr/>
        </p:nvSpPr>
        <p:spPr bwMode="auto">
          <a:xfrm>
            <a:off x="1710057" y="5530487"/>
            <a:ext cx="5202538" cy="814299"/>
          </a:xfrm>
          <a:prstGeom prst="rect">
            <a:avLst/>
          </a:prstGeom>
          <a:noFill/>
          <a:ln w="12700">
            <a:noFill/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>
                <a:solidFill>
                  <a:srgbClr val="0070C0"/>
                </a:solidFill>
                <a:latin typeface="Calibri" pitchFamily="34" charset="0"/>
              </a:rPr>
              <a:t>Recycling Education and Research Foundation </a:t>
            </a:r>
            <a:r>
              <a:rPr lang="en-US" sz="1100" i="1">
                <a:solidFill>
                  <a:srgbClr val="0070C0"/>
                </a:solidFill>
                <a:latin typeface="Calibri" pitchFamily="34" charset="0"/>
              </a:rPr>
              <a:t>(501(c)(3))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>
                <a:solidFill>
                  <a:srgbClr val="0070C0"/>
                </a:solidFill>
                <a:latin typeface="Calibri" pitchFamily="34" charset="0"/>
              </a:rPr>
              <a:t>ISRI Resources </a:t>
            </a:r>
            <a:r>
              <a:rPr lang="en-US" sz="1100" i="1">
                <a:solidFill>
                  <a:srgbClr val="0070C0"/>
                </a:solidFill>
                <a:latin typeface="Calibri" pitchFamily="34" charset="0"/>
              </a:rPr>
              <a:t>(for-profit corporation; administers industry insurance programs)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>
                <a:solidFill>
                  <a:srgbClr val="0070C0"/>
                </a:solidFill>
                <a:latin typeface="Calibri" pitchFamily="34" charset="0"/>
              </a:rPr>
              <a:t>Global Recycling Standards Organization </a:t>
            </a:r>
            <a:r>
              <a:rPr lang="en-US" sz="1050" i="1">
                <a:solidFill>
                  <a:srgbClr val="0070C0"/>
                </a:solidFill>
                <a:latin typeface="Calibri" pitchFamily="34" charset="0"/>
              </a:rPr>
              <a:t>(501(C)(6); RIOS oversight)</a:t>
            </a:r>
            <a:endParaRPr lang="en-US" sz="1100" i="1">
              <a:solidFill>
                <a:srgbClr val="0070C0"/>
              </a:solidFill>
              <a:latin typeface="Calibri" pitchFamily="34" charset="0"/>
            </a:endParaRPr>
          </a:p>
          <a:p>
            <a:endParaRPr lang="en-US" sz="1100" i="1">
              <a:solidFill>
                <a:schemeClr val="accent2"/>
              </a:solidFill>
              <a:latin typeface="Calibri" pitchFamily="34" charset="0"/>
            </a:endParaRPr>
          </a:p>
          <a:p>
            <a:pPr algn="ctr"/>
            <a:endParaRPr lang="en-US" sz="1100" i="1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6010730" y="2638478"/>
            <a:ext cx="0" cy="6322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563742" y="2628703"/>
            <a:ext cx="0" cy="6322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8638077" y="2638478"/>
            <a:ext cx="0" cy="6322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408691" y="2628703"/>
            <a:ext cx="0" cy="6322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le 19"/>
          <p:cNvSpPr>
            <a:spLocks noChangeArrowheads="1"/>
          </p:cNvSpPr>
          <p:nvPr/>
        </p:nvSpPr>
        <p:spPr bwMode="auto">
          <a:xfrm>
            <a:off x="1710057" y="288106"/>
            <a:ext cx="8698634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b="1" i="1">
              <a:solidFill>
                <a:schemeClr val="accent2"/>
              </a:solidFill>
              <a:latin typeface="Calibri" pitchFamily="34" charset="0"/>
            </a:endParaRPr>
          </a:p>
          <a:p>
            <a:pPr algn="ctr"/>
            <a:r>
              <a:rPr lang="en-US" sz="2400" b="1" u="sng">
                <a:solidFill>
                  <a:srgbClr val="0070C0"/>
                </a:solidFill>
                <a:latin typeface="Calibri" pitchFamily="34" charset="0"/>
              </a:rPr>
              <a:t>Overall Governance &amp; Leadership Structure</a:t>
            </a:r>
            <a:endParaRPr lang="en-US" sz="2400" u="sng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2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0" y="147972"/>
            <a:ext cx="2160115" cy="1147561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1D967-0EAC-4C6D-954A-23912D0D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DA05-7CB0-4098-BE2B-1B7F04713E66}" type="datetime4">
              <a:rPr lang="en-US" smtClean="0"/>
              <a:t>November 21, 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173800" y="969929"/>
            <a:ext cx="9409915" cy="769441"/>
          </a:xfrm>
          <a:prstGeom prst="rect">
            <a:avLst/>
          </a:prstGeom>
          <a:noFill/>
          <a:ln w="12700">
            <a:solidFill>
              <a:schemeClr val="bg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rgbClr val="0070C0"/>
                </a:solidFill>
                <a:latin typeface="Calibri" pitchFamily="34" charset="0"/>
              </a:rPr>
              <a:t>National Officers (4)</a:t>
            </a:r>
          </a:p>
          <a:p>
            <a:pPr algn="ctr"/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Chair:  </a:t>
            </a:r>
            <a:r>
              <a:rPr lang="en-US" sz="1000" b="1">
                <a:solidFill>
                  <a:srgbClr val="0070C0"/>
                </a:solidFill>
                <a:latin typeface="Calibri" pitchFamily="34" charset="0"/>
              </a:rPr>
              <a:t>Brian Henesey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; Chair-Elect: </a:t>
            </a:r>
            <a:r>
              <a:rPr lang="en-US" sz="1000" b="1">
                <a:solidFill>
                  <a:srgbClr val="0070C0"/>
                </a:solidFill>
                <a:latin typeface="Calibri" pitchFamily="34" charset="0"/>
              </a:rPr>
              <a:t>Colin Kelly;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Vice-Chair: </a:t>
            </a:r>
            <a:r>
              <a:rPr lang="en-US" sz="1000" b="1">
                <a:solidFill>
                  <a:srgbClr val="0070C0"/>
                </a:solidFill>
                <a:latin typeface="Calibri" pitchFamily="34" charset="0"/>
              </a:rPr>
              <a:t>Andy Golding</a:t>
            </a:r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Sec/Treasurer: </a:t>
            </a:r>
            <a:r>
              <a:rPr lang="en-US" sz="1000" b="1">
                <a:solidFill>
                  <a:srgbClr val="0070C0"/>
                </a:solidFill>
                <a:latin typeface="Calibri" pitchFamily="34" charset="0"/>
              </a:rPr>
              <a:t>Neil Byce;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President (ex-officio, non-voting): </a:t>
            </a:r>
            <a:r>
              <a:rPr lang="en-US" sz="1000" b="1">
                <a:solidFill>
                  <a:srgbClr val="0070C0"/>
                </a:solidFill>
                <a:latin typeface="Calibri" pitchFamily="34" charset="0"/>
              </a:rPr>
              <a:t>Robin Wiener</a:t>
            </a:r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10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287788" y="2224526"/>
            <a:ext cx="1828800" cy="692497"/>
          </a:xfrm>
          <a:prstGeom prst="rect">
            <a:avLst/>
          </a:prstGeom>
          <a:ln w="12700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Immediate Past Chair (1)</a:t>
            </a:r>
          </a:p>
          <a:p>
            <a:pPr algn="ctr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Gary Champlin (Champlin Tire Recycling Inc)</a:t>
            </a:r>
          </a:p>
          <a:p>
            <a:pPr algn="ctr"/>
            <a:endParaRPr lang="en-US" sz="900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8397359" y="2202200"/>
            <a:ext cx="3794641" cy="4524315"/>
          </a:xfrm>
          <a:prstGeom prst="rect">
            <a:avLst/>
          </a:prstGeom>
          <a:ln w="12700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Chapter Voting Representatives *(15)</a:t>
            </a:r>
          </a:p>
          <a:p>
            <a:pPr marL="115888">
              <a:tabLst>
                <a:tab pos="914400" algn="l"/>
                <a:tab pos="1033463" algn="l"/>
              </a:tabLst>
            </a:pPr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2022-2024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Empire	Brant Arnold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</a:t>
            </a:r>
            <a:r>
              <a:rPr lang="en-US" sz="800" dirty="0" err="1">
                <a:solidFill>
                  <a:srgbClr val="0070C0"/>
                </a:solidFill>
                <a:latin typeface="Calibri" pitchFamily="34" charset="0"/>
              </a:rPr>
              <a:t>Direkt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 Recovery LLC)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Indiana:       	Colin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Denihan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(Metal Source LLC)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Mid-Atlantic:	David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Krentzman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(Joe </a:t>
            </a:r>
            <a:r>
              <a:rPr lang="en-US" sz="800" dirty="0" err="1">
                <a:solidFill>
                  <a:srgbClr val="0070C0"/>
                </a:solidFill>
                <a:latin typeface="Calibri" pitchFamily="34" charset="0"/>
              </a:rPr>
              <a:t>Krentzman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 &amp; Son)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New England: 	Andrew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Gildein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Radius Recycling)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New York: 	Mike Henderson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(Sims Metal Management)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N. Ohio:	Eric Philips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</a:t>
            </a:r>
            <a:r>
              <a:rPr lang="en-US" sz="800" dirty="0" err="1">
                <a:solidFill>
                  <a:srgbClr val="0070C0"/>
                </a:solidFill>
                <a:latin typeface="Calibri" pitchFamily="34" charset="0"/>
              </a:rPr>
              <a:t>Kripke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 Enterprises Inc.)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Pacific NW: 	Jacqueline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Lotzkar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(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Pacific Metals Recycling International)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PSI: 	Shawn State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(Pratt Industries)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Pittsburgh: 	Aaron Thomas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(TMS International Corporation)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Rocky Mountain: 	Benjamin Rosen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(Atlas Metal and Iron Corp)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115888">
              <a:tabLst>
                <a:tab pos="914400" algn="l"/>
                <a:tab pos="1033463" algn="l"/>
              </a:tabLst>
            </a:pPr>
            <a:endParaRPr lang="en-US" sz="900" u="sng" dirty="0">
              <a:solidFill>
                <a:srgbClr val="0070C0"/>
              </a:solidFill>
              <a:latin typeface="Calibri" pitchFamily="34" charset="0"/>
            </a:endParaRPr>
          </a:p>
          <a:p>
            <a:pPr marL="115888">
              <a:tabLst>
                <a:tab pos="914400" algn="l"/>
                <a:tab pos="1033463" algn="l"/>
              </a:tabLst>
            </a:pPr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2023-2025</a:t>
            </a:r>
          </a:p>
          <a:p>
            <a:pPr marL="115888">
              <a:tabLst>
                <a:tab pos="1030288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Michigan: 	Jim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Neidert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(Winston Bros Iron &amp; Metal Co. Inc)</a:t>
            </a:r>
          </a:p>
          <a:p>
            <a:pPr marL="115888">
              <a:tabLst>
                <a:tab pos="1030288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New Jersey:  	Michael Miller (George’s Salvage)</a:t>
            </a:r>
          </a:p>
          <a:p>
            <a:pPr marL="115888">
              <a:tabLst>
                <a:tab pos="1030288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Ohio Valley: 	Paul Hardison (Cohen Recycling)</a:t>
            </a:r>
          </a:p>
          <a:p>
            <a:pPr marL="115888">
              <a:tabLst>
                <a:tab pos="1030288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Upper Midwest:	Renee Toy (Spectro Alloys)</a:t>
            </a:r>
          </a:p>
          <a:p>
            <a:pPr marL="115888">
              <a:tabLst>
                <a:tab pos="1030288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West Coast:  	Sandy Brooks (SA Recycling)</a:t>
            </a:r>
          </a:p>
          <a:p>
            <a:pPr marL="115888">
              <a:tabLst>
                <a:tab pos="914400" algn="l"/>
                <a:tab pos="1033463" algn="l"/>
              </a:tabLst>
            </a:pPr>
            <a:endParaRPr lang="en-US" sz="900" u="sng" dirty="0">
              <a:solidFill>
                <a:srgbClr val="0070C0"/>
              </a:solidFill>
              <a:latin typeface="Calibri" pitchFamily="34" charset="0"/>
            </a:endParaRPr>
          </a:p>
          <a:p>
            <a:pPr marL="115888" algn="ctr">
              <a:tabLst>
                <a:tab pos="1030288" algn="l"/>
              </a:tabLst>
            </a:pPr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Regional Chapter Voting Representatives (6)</a:t>
            </a:r>
          </a:p>
          <a:p>
            <a:pPr marL="115888">
              <a:tabLst>
                <a:tab pos="1030288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Gulf Coast: 	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Becky </a:t>
            </a:r>
            <a:r>
              <a:rPr lang="en-US" sz="900" i="1" dirty="0" err="1">
                <a:solidFill>
                  <a:srgbClr val="0070C0"/>
                </a:solidFill>
                <a:latin typeface="Calibri" pitchFamily="34" charset="0"/>
              </a:rPr>
              <a:t>Proler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 (Southern Core Supply)</a:t>
            </a:r>
          </a:p>
          <a:p>
            <a:pPr marL="115888">
              <a:tabLst>
                <a:tab pos="1030288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	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Additional Voting Alton Schaubhut (CMC)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Mid America: 	Bret Robinson 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(Southern Metal Processing)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	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Additional Voting Rep: Dan Becker (Becker Iron and 	Metal Inc)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Southeast: 	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Bill </a:t>
            </a:r>
            <a:r>
              <a:rPr lang="en-US" sz="900" i="1" dirty="0" err="1">
                <a:solidFill>
                  <a:srgbClr val="0070C0"/>
                </a:solidFill>
                <a:latin typeface="Calibri" pitchFamily="34" charset="0"/>
              </a:rPr>
              <a:t>Sulak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 (Ferrous Processing &amp;Trading Co.) </a:t>
            </a:r>
          </a:p>
          <a:p>
            <a:pPr marL="115888">
              <a:tabLst>
                <a:tab pos="1033463" algn="l"/>
                <a:tab pos="1143000" algn="l"/>
              </a:tabLst>
            </a:pP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	Additional Voting Rep 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Barry Wolff (Charleston Steel 	&amp; Metal Co.)</a:t>
            </a:r>
          </a:p>
          <a:p>
            <a:pPr marL="115888">
              <a:tabLst>
                <a:tab pos="1033463" algn="l"/>
                <a:tab pos="1143000" algn="l"/>
              </a:tabLst>
            </a:pPr>
            <a:endParaRPr lang="en-US" sz="1000" dirty="0">
              <a:solidFill>
                <a:srgbClr val="0070C0"/>
              </a:solidFill>
              <a:latin typeface="Calibri" pitchFamily="34" charset="0"/>
            </a:endParaRPr>
          </a:p>
          <a:p>
            <a:pPr marL="115888">
              <a:tabLst>
                <a:tab pos="1030288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*President, unless otherwise noted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4778781" y="2224526"/>
            <a:ext cx="1756533" cy="2508379"/>
          </a:xfrm>
          <a:prstGeom prst="rect">
            <a:avLst/>
          </a:prstGeom>
          <a:ln w="12700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Directors-at-Large (7)</a:t>
            </a:r>
          </a:p>
          <a:p>
            <a:pPr algn="ctr"/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 marL="182880"/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2022 – 2024 </a:t>
            </a:r>
          </a:p>
          <a:p>
            <a:pPr marL="182880"/>
            <a:r>
              <a:rPr lang="en-US" sz="900" i="1">
                <a:solidFill>
                  <a:srgbClr val="0070C0"/>
                </a:solidFill>
                <a:latin typeface="Calibri"/>
                <a:cs typeface="Calibri"/>
              </a:rPr>
              <a:t>Brandi</a:t>
            </a:r>
            <a:r>
              <a:rPr lang="en-US" sz="900">
                <a:solidFill>
                  <a:srgbClr val="0070C0"/>
                </a:solidFill>
                <a:latin typeface="Calibri"/>
                <a:cs typeface="Calibri"/>
              </a:rPr>
              <a:t> Harleaux </a:t>
            </a:r>
            <a:r>
              <a:rPr lang="en-US" sz="700">
                <a:solidFill>
                  <a:srgbClr val="0070C0"/>
                </a:solidFill>
                <a:latin typeface="Calibri"/>
                <a:cs typeface="Calibri"/>
              </a:rPr>
              <a:t>(South Post Oak Recycling)</a:t>
            </a:r>
            <a:endParaRPr lang="en-US" sz="900">
              <a:solidFill>
                <a:srgbClr val="0070C0"/>
              </a:solidFill>
              <a:latin typeface="Calibri"/>
              <a:cs typeface="Calibri"/>
            </a:endParaRP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Aaron Plitt </a:t>
            </a:r>
            <a:r>
              <a:rPr lang="en-US" sz="700">
                <a:solidFill>
                  <a:srgbClr val="0070C0"/>
                </a:solidFill>
                <a:latin typeface="Calibri" pitchFamily="34" charset="0"/>
              </a:rPr>
              <a:t>(AMG Resources Group)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Andy Wahl  </a:t>
            </a:r>
            <a:r>
              <a:rPr lang="en-US" sz="700">
                <a:solidFill>
                  <a:srgbClr val="0070C0"/>
                </a:solidFill>
                <a:latin typeface="Calibri" pitchFamily="34" charset="0"/>
              </a:rPr>
              <a:t>(Stratton Metals LLC)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Leonard Zeid </a:t>
            </a:r>
            <a:r>
              <a:rPr lang="en-US" sz="700">
                <a:solidFill>
                  <a:srgbClr val="0070C0"/>
                </a:solidFill>
                <a:latin typeface="Calibri" pitchFamily="34" charset="0"/>
              </a:rPr>
              <a:t>(Midland Davis Corp.)</a:t>
            </a:r>
          </a:p>
          <a:p>
            <a:pPr marL="182880"/>
            <a:endParaRPr lang="en-US" sz="700">
              <a:solidFill>
                <a:srgbClr val="0070C0"/>
              </a:solidFill>
              <a:latin typeface="Calibri" pitchFamily="34" charset="0"/>
            </a:endParaRPr>
          </a:p>
          <a:p>
            <a:pPr marL="182880"/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2023-2025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Sean Daoud (PNW Metal Recycling, Inc.)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Andrew Lincoln (Lincoln Recycling)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Nidhi Turakhia (Allied Alloys)</a:t>
            </a:r>
            <a:endParaRPr lang="en-US" sz="90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1156493" y="2014265"/>
            <a:ext cx="9406475" cy="30204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2249125" y="2194506"/>
            <a:ext cx="2651673" cy="4539704"/>
          </a:xfrm>
          <a:prstGeom prst="rect">
            <a:avLst/>
          </a:prstGeom>
          <a:ln w="12700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Division Directors (18)</a:t>
            </a:r>
          </a:p>
          <a:p>
            <a:pPr marL="274320"/>
            <a:endParaRPr lang="en-US" sz="900" u="sng" dirty="0">
              <a:solidFill>
                <a:srgbClr val="0070C0"/>
              </a:solidFill>
              <a:latin typeface="Calibri" pitchFamily="34" charset="0"/>
            </a:endParaRPr>
          </a:p>
          <a:p>
            <a:pPr marL="274320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Electronics Division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Adam Shine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</a:t>
            </a:r>
            <a:r>
              <a:rPr lang="en-US" sz="800" dirty="0" err="1">
                <a:solidFill>
                  <a:srgbClr val="0070C0"/>
                </a:solidFill>
                <a:latin typeface="Calibri" pitchFamily="34" charset="0"/>
              </a:rPr>
              <a:t>Sunnking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 Inc)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Kevin Lamar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(Dynamic Metal Services)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Matthew Young </a:t>
            </a:r>
            <a:r>
              <a:rPr lang="en-US" sz="700" dirty="0">
                <a:solidFill>
                  <a:srgbClr val="0070C0"/>
                </a:solidFill>
                <a:latin typeface="Calibri" pitchFamily="34" charset="0"/>
              </a:rPr>
              <a:t>(Electronics Value Recovery Inc)</a:t>
            </a:r>
          </a:p>
          <a:p>
            <a:pPr marL="274320" algn="ctr"/>
            <a:endParaRPr lang="en-US" sz="900" u="sng" dirty="0">
              <a:solidFill>
                <a:srgbClr val="0070C0"/>
              </a:solidFill>
              <a:latin typeface="Calibri" pitchFamily="34" charset="0"/>
            </a:endParaRPr>
          </a:p>
          <a:p>
            <a:pPr marL="274320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Ferrous Division: 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Adam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Dumes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(Cohen Recycling)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John Bianculli (</a:t>
            </a:r>
            <a:r>
              <a:rPr lang="en-US" sz="700" dirty="0">
                <a:solidFill>
                  <a:srgbClr val="0070C0"/>
                </a:solidFill>
                <a:latin typeface="Calibri" pitchFamily="34" charset="0"/>
              </a:rPr>
              <a:t>Trademark Metals Recycling LLC)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Jim Wiseman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(Smart Recycling Management)</a:t>
            </a:r>
          </a:p>
          <a:p>
            <a:pPr marL="274320" algn="ctr"/>
            <a:endParaRPr lang="en-US" sz="900" u="sng" dirty="0">
              <a:solidFill>
                <a:srgbClr val="0070C0"/>
              </a:solidFill>
              <a:latin typeface="Calibri" pitchFamily="34" charset="0"/>
            </a:endParaRPr>
          </a:p>
          <a:p>
            <a:pPr marL="274320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Nonferrous Division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Brian Shine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(Manitoba Corp)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Christine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Gneiding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(Intra American Metals)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Andy Cohen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(Metal Conversions Ltd)</a:t>
            </a:r>
          </a:p>
          <a:p>
            <a:pPr marL="274320"/>
            <a:endParaRPr lang="en-US" sz="900" u="sng" dirty="0">
              <a:solidFill>
                <a:srgbClr val="0070C0"/>
              </a:solidFill>
              <a:latin typeface="Calibri" pitchFamily="34" charset="0"/>
            </a:endParaRPr>
          </a:p>
          <a:p>
            <a:pPr marL="274320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Paper Division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Tamara Mayberry </a:t>
            </a:r>
            <a:r>
              <a:rPr lang="en-US" sz="600" dirty="0">
                <a:solidFill>
                  <a:srgbClr val="0070C0"/>
                </a:solidFill>
                <a:latin typeface="Calibri" pitchFamily="34" charset="0"/>
              </a:rPr>
              <a:t>(Pioneer Industries International)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Don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Majka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(WM)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Johnny Newsome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(Sonoco)</a:t>
            </a:r>
          </a:p>
          <a:p>
            <a:pPr marL="274320"/>
            <a:endParaRPr lang="en-US" sz="900" u="sng" dirty="0">
              <a:solidFill>
                <a:srgbClr val="0070C0"/>
              </a:solidFill>
              <a:latin typeface="Calibri" pitchFamily="34" charset="0"/>
            </a:endParaRPr>
          </a:p>
          <a:p>
            <a:pPr marL="274320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Tire &amp; Rubber Division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Kyle Eastman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(Liberty Tire Recycling)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Glenn Cohen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(Alberta Environmental Rubber Products)</a:t>
            </a:r>
          </a:p>
          <a:p>
            <a:pPr marL="274320"/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Troy Hess (</a:t>
            </a:r>
            <a:r>
              <a:rPr lang="en-US" sz="800" dirty="0" err="1">
                <a:solidFill>
                  <a:srgbClr val="0070C0"/>
                </a:solidFill>
                <a:latin typeface="Calibri" pitchFamily="34" charset="0"/>
              </a:rPr>
              <a:t>Mahantango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 Enterprises, Inc.)</a:t>
            </a:r>
          </a:p>
          <a:p>
            <a:pPr marL="274320"/>
            <a:endParaRPr lang="en-US" sz="900" u="sng" dirty="0">
              <a:solidFill>
                <a:srgbClr val="0070C0"/>
              </a:solidFill>
              <a:latin typeface="Calibri" pitchFamily="34" charset="0"/>
            </a:endParaRPr>
          </a:p>
          <a:p>
            <a:pPr marL="274320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Plastics Division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Scott Saunders </a:t>
            </a:r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(KW Recycling)</a:t>
            </a:r>
          </a:p>
          <a:p>
            <a:pPr marL="274320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Jonathan Levy (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Amp Robotics)</a:t>
            </a:r>
            <a:endParaRPr lang="en-US" sz="800" dirty="0">
              <a:solidFill>
                <a:srgbClr val="0070C0"/>
              </a:solidFill>
              <a:latin typeface="Calibri" pitchFamily="34" charset="0"/>
            </a:endParaRPr>
          </a:p>
          <a:p>
            <a:pPr marL="274320"/>
            <a:r>
              <a:rPr lang="en-US" sz="9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Cherish </a:t>
            </a:r>
            <a:r>
              <a:rPr lang="en-US" sz="9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Changala</a:t>
            </a:r>
            <a:r>
              <a:rPr lang="en-US" sz="9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-Miller 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(Revolution Recovery)</a:t>
            </a: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6623027" y="2258315"/>
            <a:ext cx="1560390" cy="877163"/>
          </a:xfrm>
          <a:prstGeom prst="rect">
            <a:avLst/>
          </a:prstGeom>
          <a:ln w="12700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Associate Director (1)</a:t>
            </a:r>
          </a:p>
          <a:p>
            <a:pPr marL="182880"/>
            <a:endParaRPr lang="en-US" sz="1000" i="1">
              <a:solidFill>
                <a:srgbClr val="0070C0"/>
              </a:solidFill>
              <a:latin typeface="Calibri" pitchFamily="34" charset="0"/>
            </a:endParaRP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Ian Lewandowski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(SHEARCORE)</a:t>
            </a:r>
          </a:p>
          <a:p>
            <a:pPr algn="ctr"/>
            <a:endParaRPr lang="en-US" sz="1200" b="1" i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62" name="Line 13"/>
          <p:cNvSpPr>
            <a:spLocks noChangeShapeType="1"/>
          </p:cNvSpPr>
          <p:nvPr/>
        </p:nvSpPr>
        <p:spPr bwMode="auto">
          <a:xfrm>
            <a:off x="1173800" y="2013451"/>
            <a:ext cx="0" cy="181055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14"/>
          <p:cNvSpPr>
            <a:spLocks noChangeShapeType="1"/>
          </p:cNvSpPr>
          <p:nvPr/>
        </p:nvSpPr>
        <p:spPr bwMode="auto">
          <a:xfrm>
            <a:off x="10562968" y="2043390"/>
            <a:ext cx="5262" cy="20614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6"/>
          <p:cNvSpPr>
            <a:spLocks noChangeShapeType="1"/>
          </p:cNvSpPr>
          <p:nvPr/>
        </p:nvSpPr>
        <p:spPr bwMode="auto">
          <a:xfrm>
            <a:off x="5843588" y="2100487"/>
            <a:ext cx="0" cy="149046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7"/>
          <p:cNvSpPr>
            <a:spLocks noChangeShapeType="1"/>
          </p:cNvSpPr>
          <p:nvPr/>
        </p:nvSpPr>
        <p:spPr bwMode="auto">
          <a:xfrm>
            <a:off x="3616389" y="2018795"/>
            <a:ext cx="0" cy="175711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73891" y="3050557"/>
            <a:ext cx="2090815" cy="3662541"/>
          </a:xfrm>
          <a:prstGeom prst="rect">
            <a:avLst/>
          </a:prstGeom>
          <a:ln w="12700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Past Chairs/Presidents</a:t>
            </a:r>
          </a:p>
          <a:p>
            <a:pPr algn="ctr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(voting based on attendance)</a:t>
            </a:r>
          </a:p>
          <a:p>
            <a:pPr algn="ctr"/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Richard Abrams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(Consolidated Scrap Resources)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George Adams (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SA Recycling)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Frank Cozzi (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Cozzi Recycling)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Joel Denbo (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SA Recycling)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Jim Fisher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(retired)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Arnie Gachman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(Gachman Metals &amp; Recycling)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Cap Grossman (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Grossman Iron &amp; Steel)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Sam Hummelstein 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(retired)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Doug Kramer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(Kramer Metals)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Mark Lewon (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Utah Metal Works)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Howard Meyers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(Quexco)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Shelley Padnos 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(Padnos)</a:t>
            </a:r>
          </a:p>
          <a:p>
            <a:pPr marL="182880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John Sacco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(Sierra Recycling &amp; Demolition)</a:t>
            </a:r>
          </a:p>
          <a:p>
            <a:pPr marL="182562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Sandy Shapiro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(retired)</a:t>
            </a:r>
          </a:p>
          <a:p>
            <a:pPr marL="182562"/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Brian Shine (Manitoba)</a:t>
            </a:r>
          </a:p>
          <a:p>
            <a:pPr marL="182562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Cricket Williams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(Davis Industries)</a:t>
            </a:r>
          </a:p>
          <a:p>
            <a:pPr marL="182562"/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Jerry Simms (In memoriam)</a:t>
            </a:r>
          </a:p>
          <a:p>
            <a:pPr algn="ctr"/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900"/>
          </a:p>
        </p:txBody>
      </p:sp>
      <p:sp>
        <p:nvSpPr>
          <p:cNvPr id="2068" name="Rectangle 19"/>
          <p:cNvSpPr>
            <a:spLocks noChangeArrowheads="1"/>
          </p:cNvSpPr>
          <p:nvPr/>
        </p:nvSpPr>
        <p:spPr bwMode="auto">
          <a:xfrm>
            <a:off x="1173800" y="273214"/>
            <a:ext cx="940991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b="1" i="1">
              <a:solidFill>
                <a:schemeClr val="accent2"/>
              </a:solidFill>
              <a:latin typeface="Calibri" pitchFamily="34" charset="0"/>
            </a:endParaRPr>
          </a:p>
          <a:p>
            <a:pPr algn="ctr"/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ISRI Board of Directors</a:t>
            </a:r>
            <a:endParaRPr lang="en-US" sz="240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5843588" y="1680520"/>
            <a:ext cx="0" cy="46322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1177240" y="2778524"/>
            <a:ext cx="0" cy="181055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0" y="147972"/>
            <a:ext cx="2160115" cy="1147561"/>
          </a:xfrm>
          <a:prstGeom prst="rect">
            <a:avLst/>
          </a:prstGeom>
        </p:spPr>
      </p:pic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7610638" y="2052172"/>
            <a:ext cx="5262" cy="20614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A82CD5-76BA-4589-B4C8-7DB0B1E5C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A7334-114A-43FF-92B6-811C1B62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27D7-72E6-4657-A1AF-25134932B967}" type="datetime4">
              <a:rPr lang="en-US" smtClean="0"/>
              <a:t>November 21,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4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3"/>
          <p:cNvSpPr txBox="1">
            <a:spLocks noChangeArrowheads="1"/>
          </p:cNvSpPr>
          <p:nvPr/>
        </p:nvSpPr>
        <p:spPr bwMode="auto">
          <a:xfrm>
            <a:off x="2345376" y="2067953"/>
            <a:ext cx="1667889" cy="24006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Ferrous Division</a:t>
            </a:r>
          </a:p>
          <a:p>
            <a:pPr algn="ctr"/>
            <a:endParaRPr lang="en-US" sz="1200" i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Chair:  </a:t>
            </a: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Adam </a:t>
            </a:r>
            <a:r>
              <a:rPr lang="en-US" sz="900" i="1" err="1">
                <a:solidFill>
                  <a:srgbClr val="0070C0"/>
                </a:solidFill>
                <a:latin typeface="Calibri" pitchFamily="34" charset="0"/>
              </a:rPr>
              <a:t>Dumes</a:t>
            </a:r>
            <a:endParaRPr lang="en-US" sz="900" i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900" baseline="30000">
                <a:solidFill>
                  <a:srgbClr val="0070C0"/>
                </a:solidFill>
                <a:latin typeface="Calibri" pitchFamily="34" charset="0"/>
              </a:rPr>
              <a:t>st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 Vice-Chair</a:t>
            </a: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: John </a:t>
            </a:r>
            <a:r>
              <a:rPr lang="en-US" sz="900" i="1" err="1">
                <a:solidFill>
                  <a:srgbClr val="0070C0"/>
                </a:solidFill>
                <a:latin typeface="Calibri" pitchFamily="34" charset="0"/>
              </a:rPr>
              <a:t>Bianculli</a:t>
            </a:r>
            <a:endParaRPr lang="en-US" sz="900" i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900" baseline="30000">
                <a:solidFill>
                  <a:srgbClr val="0070C0"/>
                </a:solidFill>
                <a:latin typeface="Calibri" pitchFamily="34" charset="0"/>
              </a:rPr>
              <a:t>nd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 Vice-Chair: </a:t>
            </a: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Josh Carter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Secretary: </a:t>
            </a: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Brandon Kaminski</a:t>
            </a:r>
          </a:p>
          <a:p>
            <a:endParaRPr lang="en-US" sz="900" u="sng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Members-at-Large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Brian Corbett, Todd </a:t>
            </a:r>
            <a:r>
              <a:rPr lang="en-US" sz="900" i="1" err="1">
                <a:solidFill>
                  <a:srgbClr val="0070C0"/>
                </a:solidFill>
                <a:latin typeface="Calibri" pitchFamily="34" charset="0"/>
              </a:rPr>
              <a:t>Jousma</a:t>
            </a: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, Sean Daoud, Jim Wiseman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Exec Comm. Liaison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Dan Becker</a:t>
            </a: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Billy Johnson</a:t>
            </a:r>
          </a:p>
        </p:txBody>
      </p:sp>
      <p:sp>
        <p:nvSpPr>
          <p:cNvPr id="3076" name="Text Box 44"/>
          <p:cNvSpPr txBox="1">
            <a:spLocks noChangeArrowheads="1"/>
          </p:cNvSpPr>
          <p:nvPr/>
        </p:nvSpPr>
        <p:spPr bwMode="auto">
          <a:xfrm>
            <a:off x="5934228" y="2052028"/>
            <a:ext cx="1841795" cy="278537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Paper Division</a:t>
            </a:r>
          </a:p>
          <a:p>
            <a:pPr algn="ctr"/>
            <a:endParaRPr lang="en-US" sz="1200" i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Chair: 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Tamara Mayberry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900" baseline="30000" dirty="0">
                <a:solidFill>
                  <a:srgbClr val="0070C0"/>
                </a:solidFill>
                <a:latin typeface="Calibri" pitchFamily="34" charset="0"/>
              </a:rPr>
              <a:t>st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Vice Chair:  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Don </a:t>
            </a:r>
            <a:r>
              <a:rPr lang="en-US" sz="900" i="1" dirty="0" err="1">
                <a:solidFill>
                  <a:srgbClr val="0070C0"/>
                </a:solidFill>
                <a:latin typeface="Calibri" pitchFamily="34" charset="0"/>
              </a:rPr>
              <a:t>Majka</a:t>
            </a:r>
            <a:endParaRPr lang="en-US" sz="900" i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900" baseline="30000" dirty="0">
                <a:solidFill>
                  <a:srgbClr val="0070C0"/>
                </a:solidFill>
                <a:latin typeface="Calibri" pitchFamily="34" charset="0"/>
              </a:rPr>
              <a:t>nd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Vice Chair: 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Johnny Newsome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Secretary: </a:t>
            </a:r>
            <a:r>
              <a:rPr lang="en-US" sz="9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Kathy DeLano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Members-at-Large: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Brett Lurie; Rick Post;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Nancy Womack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Exec. Comm. Liaison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Colin Kelly</a:t>
            </a:r>
          </a:p>
          <a:p>
            <a:endParaRPr lang="en-US" sz="900" u="sng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Bret Biggers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8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3077" name="Text Box 53"/>
          <p:cNvSpPr txBox="1">
            <a:spLocks noChangeArrowheads="1"/>
          </p:cNvSpPr>
          <p:nvPr/>
        </p:nvSpPr>
        <p:spPr bwMode="auto">
          <a:xfrm>
            <a:off x="9947733" y="2052028"/>
            <a:ext cx="1743448" cy="25391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Tire &amp; Rubber Division</a:t>
            </a:r>
          </a:p>
          <a:p>
            <a:pPr algn="ctr"/>
            <a:endParaRPr lang="en-US" sz="1200" b="1" i="1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Chair: </a:t>
            </a: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 Kyle Eastman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900" baseline="30000">
                <a:solidFill>
                  <a:srgbClr val="0070C0"/>
                </a:solidFill>
                <a:latin typeface="Calibri" pitchFamily="34" charset="0"/>
              </a:rPr>
              <a:t>st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 Vice-Chair:</a:t>
            </a: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  Glenn Cohen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900" baseline="30000">
                <a:solidFill>
                  <a:srgbClr val="0070C0"/>
                </a:solidFill>
                <a:latin typeface="Calibri" pitchFamily="34" charset="0"/>
              </a:rPr>
              <a:t>nd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 Vice-Chair: </a:t>
            </a: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 Troy Hess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Members-at-Large: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Mark Rannie</a:t>
            </a: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Exec. Comm. Liaison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Gary Champlin</a:t>
            </a: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Justin Short</a:t>
            </a: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900">
              <a:solidFill>
                <a:srgbClr val="0070C0"/>
              </a:solidFill>
            </a:endParaRPr>
          </a:p>
        </p:txBody>
      </p:sp>
      <p:sp>
        <p:nvSpPr>
          <p:cNvPr id="3078" name="Text Box 63"/>
          <p:cNvSpPr txBox="1">
            <a:spLocks noChangeArrowheads="1"/>
          </p:cNvSpPr>
          <p:nvPr/>
        </p:nvSpPr>
        <p:spPr bwMode="auto">
          <a:xfrm>
            <a:off x="4099696" y="2067527"/>
            <a:ext cx="1632227" cy="25391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Nonferrous Division</a:t>
            </a:r>
          </a:p>
          <a:p>
            <a:endParaRPr lang="en-US" sz="1200" b="1" i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Chair: Brian Shine 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900" baseline="30000">
                <a:solidFill>
                  <a:srgbClr val="0070C0"/>
                </a:solidFill>
                <a:latin typeface="Calibri" pitchFamily="34" charset="0"/>
              </a:rPr>
              <a:t>st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 Vice Chair: Christine Gneiding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900" baseline="30000">
                <a:solidFill>
                  <a:srgbClr val="0070C0"/>
                </a:solidFill>
                <a:latin typeface="Calibri" pitchFamily="34" charset="0"/>
              </a:rPr>
              <a:t>nd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 Vice Chair: Andy Cohen Secretary: Alton </a:t>
            </a:r>
            <a:r>
              <a:rPr lang="en-US" sz="900" err="1">
                <a:solidFill>
                  <a:srgbClr val="0070C0"/>
                </a:solidFill>
                <a:latin typeface="Calibri" pitchFamily="34" charset="0"/>
              </a:rPr>
              <a:t>Schaubhut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Members-at-Large: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Colin </a:t>
            </a:r>
            <a:r>
              <a:rPr lang="en-US" sz="900" err="1">
                <a:solidFill>
                  <a:srgbClr val="0070C0"/>
                </a:solidFill>
                <a:latin typeface="Calibri" pitchFamily="34" charset="0"/>
              </a:rPr>
              <a:t>Denihan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, Edward </a:t>
            </a:r>
            <a:r>
              <a:rPr lang="en-US" sz="900" err="1">
                <a:solidFill>
                  <a:srgbClr val="0070C0"/>
                </a:solidFill>
                <a:latin typeface="Calibri" pitchFamily="34" charset="0"/>
              </a:rPr>
              <a:t>Kangeter</a:t>
            </a: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Exec. Comm. Liaison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Andy Golding</a:t>
            </a: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Staff Liaison: 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Joe Pickard</a:t>
            </a:r>
            <a:endParaRPr lang="en-US" sz="800">
              <a:solidFill>
                <a:srgbClr val="0070C0"/>
              </a:solidFill>
            </a:endParaRPr>
          </a:p>
        </p:txBody>
      </p:sp>
      <p:sp>
        <p:nvSpPr>
          <p:cNvPr id="3079" name="Line 64"/>
          <p:cNvSpPr>
            <a:spLocks noChangeShapeType="1"/>
          </p:cNvSpPr>
          <p:nvPr/>
        </p:nvSpPr>
        <p:spPr bwMode="auto">
          <a:xfrm flipV="1">
            <a:off x="1391919" y="1816493"/>
            <a:ext cx="9310046" cy="2286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69"/>
          <p:cNvSpPr>
            <a:spLocks noChangeShapeType="1"/>
          </p:cNvSpPr>
          <p:nvPr/>
        </p:nvSpPr>
        <p:spPr bwMode="auto">
          <a:xfrm>
            <a:off x="1391918" y="1845673"/>
            <a:ext cx="0" cy="2286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Rectangle 77"/>
          <p:cNvSpPr>
            <a:spLocks noChangeArrowheads="1"/>
          </p:cNvSpPr>
          <p:nvPr/>
        </p:nvSpPr>
        <p:spPr bwMode="auto">
          <a:xfrm>
            <a:off x="1773392" y="234852"/>
            <a:ext cx="8547100" cy="990600"/>
          </a:xfrm>
          <a:prstGeom prst="rect">
            <a:avLst/>
          </a:prstGeom>
          <a:noFill/>
          <a:ln w="19050">
            <a:noFill/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ISRI Divisions</a:t>
            </a:r>
          </a:p>
          <a:p>
            <a:pPr algn="ctr"/>
            <a:endParaRPr lang="en-US" sz="1200" b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088" name="Text Box 81"/>
          <p:cNvSpPr txBox="1">
            <a:spLocks noChangeArrowheads="1"/>
          </p:cNvSpPr>
          <p:nvPr/>
        </p:nvSpPr>
        <p:spPr bwMode="auto">
          <a:xfrm>
            <a:off x="660400" y="2071095"/>
            <a:ext cx="1529723" cy="23544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Electronics Division</a:t>
            </a:r>
          </a:p>
          <a:p>
            <a:pPr>
              <a:tabLst>
                <a:tab pos="58738" algn="l"/>
              </a:tabLst>
            </a:pP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>
              <a:tabLst>
                <a:tab pos="587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Chair: </a:t>
            </a: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Adam Shine</a:t>
            </a:r>
          </a:p>
          <a:p>
            <a:pPr>
              <a:tabLst>
                <a:tab pos="587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sz="900" baseline="30000">
                <a:solidFill>
                  <a:srgbClr val="0070C0"/>
                </a:solidFill>
                <a:latin typeface="Calibri" pitchFamily="34" charset="0"/>
              </a:rPr>
              <a:t>st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 Vice Chair: Kevin Lamar</a:t>
            </a:r>
            <a:endParaRPr lang="en-US" sz="900" i="1">
              <a:solidFill>
                <a:srgbClr val="0070C0"/>
              </a:solidFill>
              <a:latin typeface="Calibri" pitchFamily="34" charset="0"/>
            </a:endParaRPr>
          </a:p>
          <a:p>
            <a:pPr>
              <a:tabLst>
                <a:tab pos="587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2nd Vice Chair: Matthew Young </a:t>
            </a:r>
          </a:p>
          <a:p>
            <a:pPr>
              <a:tabLst>
                <a:tab pos="587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Secretary</a:t>
            </a: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: Marcus McDonald</a:t>
            </a:r>
          </a:p>
          <a:p>
            <a:pPr>
              <a:tabLst>
                <a:tab pos="58738" algn="l"/>
              </a:tabLst>
            </a:pPr>
            <a:endParaRPr lang="en-US" sz="900" i="1">
              <a:solidFill>
                <a:srgbClr val="0070C0"/>
              </a:solidFill>
              <a:latin typeface="Calibri" pitchFamily="34" charset="0"/>
            </a:endParaRPr>
          </a:p>
          <a:p>
            <a:pPr>
              <a:tabLst>
                <a:tab pos="58738" algn="l"/>
              </a:tabLst>
            </a:pPr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Members-at-Large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>
              <a:tabLst>
                <a:tab pos="58738" algn="l"/>
              </a:tabLst>
            </a:pP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Craig Boswell, George Hinkle</a:t>
            </a:r>
          </a:p>
          <a:p>
            <a:pPr>
              <a:tabLst>
                <a:tab pos="58738" algn="l"/>
              </a:tabLst>
            </a:pP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>
              <a:tabLst>
                <a:tab pos="58738" algn="l"/>
              </a:tabLst>
            </a:pPr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Exec. Comm. Liaison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pPr>
              <a:tabLst>
                <a:tab pos="587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Scott Miller</a:t>
            </a:r>
          </a:p>
          <a:p>
            <a:pPr>
              <a:tabLst>
                <a:tab pos="58738" algn="l"/>
              </a:tabLst>
            </a:pP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>
              <a:tabLst>
                <a:tab pos="58738" algn="l"/>
              </a:tabLst>
            </a:pPr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>
              <a:tabLst>
                <a:tab pos="587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Billy Johnson</a:t>
            </a:r>
          </a:p>
        </p:txBody>
      </p:sp>
      <p:sp>
        <p:nvSpPr>
          <p:cNvPr id="19" name="Text Box 53"/>
          <p:cNvSpPr txBox="1">
            <a:spLocks noChangeArrowheads="1"/>
          </p:cNvSpPr>
          <p:nvPr/>
        </p:nvSpPr>
        <p:spPr bwMode="auto">
          <a:xfrm>
            <a:off x="7873244" y="2089452"/>
            <a:ext cx="1704852" cy="29546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Plastics Division</a:t>
            </a:r>
          </a:p>
          <a:p>
            <a:endParaRPr lang="en-US" sz="1200" i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Chair: 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Scott Saunders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1</a:t>
            </a:r>
            <a:r>
              <a:rPr lang="en-US" sz="900" baseline="300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st</a:t>
            </a:r>
            <a:r>
              <a:rPr lang="en-US" sz="9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Vice-Chair: </a:t>
            </a:r>
            <a:r>
              <a:rPr lang="en-US" sz="900" i="1" dirty="0">
                <a:solidFill>
                  <a:srgbClr val="0070C0"/>
                </a:solidFill>
                <a:effectLst/>
                <a:latin typeface="Calibri"/>
                <a:ea typeface="Calibri"/>
                <a:cs typeface="Calibri"/>
              </a:rPr>
              <a:t>Cherish Changala-Miller</a:t>
            </a:r>
            <a:endParaRPr lang="en-US" sz="900" i="1" dirty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900" baseline="30000" dirty="0">
                <a:solidFill>
                  <a:srgbClr val="0070C0"/>
                </a:solidFill>
                <a:latin typeface="Calibri" pitchFamily="34" charset="0"/>
              </a:rPr>
              <a:t>nd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Vice-Chair: </a:t>
            </a: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Jonathon Levy</a:t>
            </a:r>
          </a:p>
          <a:p>
            <a:endParaRPr lang="en-US" sz="900" i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Secretary: Shannon Crawford Gay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Members-at-Large:  </a:t>
            </a:r>
          </a:p>
          <a:p>
            <a:r>
              <a:rPr lang="en-US" sz="9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Sunil </a:t>
            </a:r>
            <a:r>
              <a:rPr lang="en-US" sz="90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Bagaria</a:t>
            </a:r>
            <a:endParaRPr lang="en-US" sz="90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Jimmy Lawler</a:t>
            </a:r>
            <a:endParaRPr lang="en-US" sz="900" dirty="0">
              <a:solidFill>
                <a:srgbClr val="0070C0"/>
              </a:solidFill>
              <a:latin typeface="Calibri" pitchFamily="34" charset="0"/>
              <a:ea typeface="Calibri"/>
              <a:cs typeface="Calibri"/>
            </a:endParaRP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Exec. Comm. Liaison: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Neil Byce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Bret Biggers</a:t>
            </a:r>
            <a:endParaRPr lang="en-US" sz="900" dirty="0">
              <a:solidFill>
                <a:srgbClr val="0070C0"/>
              </a:solidFill>
            </a:endParaRPr>
          </a:p>
        </p:txBody>
      </p:sp>
      <p:sp>
        <p:nvSpPr>
          <p:cNvPr id="33" name="Line 66"/>
          <p:cNvSpPr>
            <a:spLocks noChangeShapeType="1"/>
          </p:cNvSpPr>
          <p:nvPr/>
        </p:nvSpPr>
        <p:spPr bwMode="auto">
          <a:xfrm flipH="1">
            <a:off x="3172184" y="4409926"/>
            <a:ext cx="0" cy="50475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251"/>
          <p:cNvSpPr>
            <a:spLocks noChangeArrowheads="1"/>
          </p:cNvSpPr>
          <p:nvPr/>
        </p:nvSpPr>
        <p:spPr bwMode="auto">
          <a:xfrm>
            <a:off x="3238587" y="5147623"/>
            <a:ext cx="1251769" cy="917978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b="1" i="1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800" b="1" i="1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800" b="1" i="1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800" b="1" i="1">
                <a:solidFill>
                  <a:srgbClr val="0070C0"/>
                </a:solidFill>
                <a:latin typeface="Calibri" pitchFamily="34" charset="0"/>
              </a:rPr>
              <a:t>Auto Recycling Committee</a:t>
            </a:r>
          </a:p>
          <a:p>
            <a:pPr algn="ctr"/>
            <a:endParaRPr lang="en-US" sz="70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Chair: Derick Corbett</a:t>
            </a:r>
          </a:p>
          <a:p>
            <a:pPr algn="ctr"/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 Comm. liaison: </a:t>
            </a:r>
          </a:p>
          <a:p>
            <a:pPr algn="ctr"/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Colin Kelly</a:t>
            </a:r>
          </a:p>
          <a:p>
            <a:pPr algn="ctr"/>
            <a:endParaRPr lang="en-US" sz="80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liaison: Billy Johnson</a:t>
            </a:r>
          </a:p>
          <a:p>
            <a:pPr algn="ctr"/>
            <a:endParaRPr lang="en-US" sz="800" b="1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800" b="1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7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2" name="Rectangle 251"/>
          <p:cNvSpPr>
            <a:spLocks noChangeArrowheads="1"/>
          </p:cNvSpPr>
          <p:nvPr/>
        </p:nvSpPr>
        <p:spPr bwMode="auto">
          <a:xfrm>
            <a:off x="1822450" y="5147623"/>
            <a:ext cx="1251769" cy="917978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b="1" i="1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800" b="1" i="1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800" b="1" i="1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800" b="1" i="1" dirty="0">
                <a:solidFill>
                  <a:srgbClr val="0070C0"/>
                </a:solidFill>
                <a:latin typeface="Calibri" pitchFamily="34" charset="0"/>
              </a:rPr>
              <a:t>Ferrous Transportation </a:t>
            </a:r>
          </a:p>
          <a:p>
            <a:pPr algn="ctr"/>
            <a:r>
              <a:rPr lang="en-US" sz="800" b="1" i="1" dirty="0">
                <a:solidFill>
                  <a:srgbClr val="0070C0"/>
                </a:solidFill>
                <a:latin typeface="Calibri" pitchFamily="34" charset="0"/>
              </a:rPr>
              <a:t>Committee</a:t>
            </a:r>
          </a:p>
          <a:p>
            <a:pPr algn="ctr"/>
            <a:endParaRPr lang="en-US" sz="7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Chair: Aaron Plitt</a:t>
            </a:r>
          </a:p>
          <a:p>
            <a:pPr algn="ctr"/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Exec Comm. liaison: </a:t>
            </a:r>
          </a:p>
          <a:p>
            <a:pPr algn="ctr"/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Dan Becker</a:t>
            </a:r>
          </a:p>
          <a:p>
            <a:pPr algn="ctr"/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Staff liaison: Billy Johnson</a:t>
            </a:r>
          </a:p>
          <a:p>
            <a:pPr algn="ctr"/>
            <a:endParaRPr lang="en-US" sz="900" b="1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800" b="1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7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7" name="Line 69"/>
          <p:cNvSpPr>
            <a:spLocks noChangeShapeType="1"/>
          </p:cNvSpPr>
          <p:nvPr/>
        </p:nvSpPr>
        <p:spPr bwMode="auto">
          <a:xfrm>
            <a:off x="3172184" y="1839353"/>
            <a:ext cx="0" cy="2286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69"/>
          <p:cNvSpPr>
            <a:spLocks noChangeShapeType="1"/>
          </p:cNvSpPr>
          <p:nvPr/>
        </p:nvSpPr>
        <p:spPr bwMode="auto">
          <a:xfrm>
            <a:off x="4918512" y="1839353"/>
            <a:ext cx="0" cy="2286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69"/>
          <p:cNvSpPr>
            <a:spLocks noChangeShapeType="1"/>
          </p:cNvSpPr>
          <p:nvPr/>
        </p:nvSpPr>
        <p:spPr bwMode="auto">
          <a:xfrm>
            <a:off x="6800991" y="1823428"/>
            <a:ext cx="0" cy="2286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69"/>
          <p:cNvSpPr>
            <a:spLocks noChangeShapeType="1"/>
          </p:cNvSpPr>
          <p:nvPr/>
        </p:nvSpPr>
        <p:spPr bwMode="auto">
          <a:xfrm>
            <a:off x="8725670" y="1839353"/>
            <a:ext cx="0" cy="2286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69"/>
          <p:cNvSpPr>
            <a:spLocks noChangeShapeType="1"/>
          </p:cNvSpPr>
          <p:nvPr/>
        </p:nvSpPr>
        <p:spPr bwMode="auto">
          <a:xfrm>
            <a:off x="10701964" y="1816493"/>
            <a:ext cx="0" cy="2286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69"/>
          <p:cNvSpPr>
            <a:spLocks noChangeShapeType="1"/>
          </p:cNvSpPr>
          <p:nvPr/>
        </p:nvSpPr>
        <p:spPr bwMode="auto">
          <a:xfrm>
            <a:off x="2448334" y="4919023"/>
            <a:ext cx="0" cy="2286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69"/>
          <p:cNvSpPr>
            <a:spLocks noChangeShapeType="1"/>
          </p:cNvSpPr>
          <p:nvPr/>
        </p:nvSpPr>
        <p:spPr bwMode="auto">
          <a:xfrm>
            <a:off x="3864471" y="4914679"/>
            <a:ext cx="0" cy="2286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>
            <a:stCxn id="39" idx="0"/>
            <a:endCxn id="40" idx="0"/>
          </p:cNvCxnSpPr>
          <p:nvPr/>
        </p:nvCxnSpPr>
        <p:spPr>
          <a:xfrm flipV="1">
            <a:off x="2448334" y="4914679"/>
            <a:ext cx="1416137" cy="434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4</a:t>
            </a:fld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0" y="147972"/>
            <a:ext cx="2160115" cy="114756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350F3-C0F8-4AF7-A3A9-0E6C66A4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42F7-0FC7-41FD-BF16-08A3C52D5D1B}" type="datetime4">
              <a:rPr lang="en-US" smtClean="0"/>
              <a:t>November 21, 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8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7714163" y="2021185"/>
            <a:ext cx="2717801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 dirty="0">
                <a:solidFill>
                  <a:srgbClr val="0070C0"/>
                </a:solidFill>
                <a:latin typeface="Calibri" pitchFamily="34" charset="0"/>
              </a:rPr>
              <a:t>Audit</a:t>
            </a:r>
            <a:endParaRPr lang="en-US" sz="1400" b="1" i="1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tabLst>
                <a:tab pos="630238" algn="l"/>
                <a:tab pos="914400" algn="l"/>
              </a:tabLst>
            </a:pPr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(ISRI Bylaws Section 7.01.2)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Sandy Brooks (Oct. 2026 2</a:t>
            </a:r>
            <a:r>
              <a:rPr lang="en-US" sz="900" baseline="30000" dirty="0">
                <a:solidFill>
                  <a:srgbClr val="0070C0"/>
                </a:solidFill>
                <a:latin typeface="Calibri" pitchFamily="34" charset="0"/>
              </a:rPr>
              <a:t>nd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term) – Chair of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  Committee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Sean Daoud [Oct. 2024 1</a:t>
            </a:r>
            <a:r>
              <a:rPr lang="en-US" sz="900" baseline="30000" dirty="0">
                <a:solidFill>
                  <a:srgbClr val="0070C0"/>
                </a:solidFill>
                <a:latin typeface="Calibri" pitchFamily="34" charset="0"/>
              </a:rPr>
              <a:t>st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term]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Craig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Litman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(Oct. 2026)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Mark Weintraub (Oct. 2026)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Gary Champlin (April 2022 – April 2024)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Dan Garvin (Oct 2022 – Oct 2025)</a:t>
            </a:r>
          </a:p>
          <a:p>
            <a:pPr marL="169863">
              <a:tabLst>
                <a:tab pos="630238" algn="l"/>
                <a:tab pos="914400" algn="l"/>
              </a:tabLst>
            </a:pP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169863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:  Margie Erinle</a:t>
            </a:r>
          </a:p>
          <a:p>
            <a:pPr algn="ctr"/>
            <a:endParaRPr lang="en-US" sz="1200" b="1" i="1" dirty="0">
              <a:solidFill>
                <a:srgbClr val="0070C0"/>
              </a:solidFill>
            </a:endParaRP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1794573" y="2006836"/>
            <a:ext cx="2450400" cy="20928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>
                <a:solidFill>
                  <a:srgbClr val="0070C0"/>
                </a:solidFill>
                <a:latin typeface="Calibri" pitchFamily="34" charset="0"/>
              </a:rPr>
              <a:t>Executive Committee</a:t>
            </a:r>
            <a:endParaRPr lang="en-US" sz="1400" b="1" i="1">
              <a:solidFill>
                <a:srgbClr val="0070C0"/>
              </a:solidFill>
              <a:latin typeface="Calibri" pitchFamily="34" charset="0"/>
            </a:endParaRPr>
          </a:p>
          <a:p>
            <a:pPr>
              <a:tabLst>
                <a:tab pos="630238" algn="l"/>
              </a:tabLst>
            </a:pP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(ISRI Bylaws Section 7.03.1)</a:t>
            </a:r>
          </a:p>
          <a:p>
            <a:pPr marL="400050" indent="-228600">
              <a:buFont typeface="+mj-lt"/>
              <a:buAutoNum type="arabicPeriod"/>
              <a:tabLst>
                <a:tab pos="6302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Brian Henesey, Chair</a:t>
            </a:r>
          </a:p>
          <a:p>
            <a:pPr marL="400050" indent="-228600">
              <a:buFont typeface="+mj-lt"/>
              <a:buAutoNum type="arabicPeriod"/>
              <a:tabLst>
                <a:tab pos="6302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Colin Kelly, ISRI Chair-Elect</a:t>
            </a:r>
          </a:p>
          <a:p>
            <a:pPr marL="400050" indent="-228600">
              <a:buFont typeface="+mj-lt"/>
              <a:buAutoNum type="arabicPeriod"/>
              <a:tabLst>
                <a:tab pos="6302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Andy Golding, ISRI Vice-Chair</a:t>
            </a:r>
          </a:p>
          <a:p>
            <a:pPr marL="400050" indent="-228600">
              <a:buFont typeface="+mj-lt"/>
              <a:buAutoNum type="arabicPeriod"/>
              <a:tabLst>
                <a:tab pos="6302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Neil Byce, ISRI Secretary-Treasurer</a:t>
            </a:r>
          </a:p>
          <a:p>
            <a:pPr marL="400050" indent="-228600">
              <a:buFont typeface="+mj-lt"/>
              <a:buAutoNum type="arabicPeriod"/>
              <a:tabLst>
                <a:tab pos="6302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Gary Champlin, ISRI Immediate Past Chair</a:t>
            </a:r>
          </a:p>
          <a:p>
            <a:pPr marL="400050" indent="-228600">
              <a:buFont typeface="+mj-lt"/>
              <a:buAutoNum type="arabicPeriod"/>
              <a:tabLst>
                <a:tab pos="6302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Dan Becker </a:t>
            </a:r>
            <a:endParaRPr lang="en-US" sz="900" b="1">
              <a:solidFill>
                <a:srgbClr val="0070C0"/>
              </a:solidFill>
              <a:latin typeface="Calibri" pitchFamily="34" charset="0"/>
            </a:endParaRPr>
          </a:p>
          <a:p>
            <a:pPr marL="400050" indent="-228600">
              <a:buFont typeface="+mj-lt"/>
              <a:buAutoNum type="arabicPeriod"/>
              <a:tabLst>
                <a:tab pos="6302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Scott Miller </a:t>
            </a:r>
          </a:p>
          <a:p>
            <a:pPr marL="171450">
              <a:tabLst>
                <a:tab pos="630238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Robin Wiener (ex officio, non-voting)</a:t>
            </a:r>
          </a:p>
          <a:p>
            <a:pPr algn="ctr"/>
            <a:endParaRPr lang="en-US" sz="1200">
              <a:solidFill>
                <a:srgbClr val="0070C0"/>
              </a:solidFill>
            </a:endParaRPr>
          </a:p>
          <a:p>
            <a:pPr algn="ctr"/>
            <a:endParaRPr lang="en-US" sz="1200">
              <a:solidFill>
                <a:srgbClr val="0070C0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5317" y="2021185"/>
            <a:ext cx="2668502" cy="24160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>
                <a:solidFill>
                  <a:srgbClr val="0070C0"/>
                </a:solidFill>
                <a:latin typeface="Calibri" pitchFamily="34" charset="0"/>
              </a:rPr>
              <a:t>Leadership Committee</a:t>
            </a:r>
            <a:endParaRPr lang="en-US" sz="1400" b="1" i="1">
              <a:solidFill>
                <a:srgbClr val="0070C0"/>
              </a:solidFill>
              <a:latin typeface="Calibri" pitchFamily="34" charset="0"/>
            </a:endParaRPr>
          </a:p>
          <a:p>
            <a:pPr>
              <a:tabLst>
                <a:tab pos="630238" algn="l"/>
                <a:tab pos="914400" algn="l"/>
              </a:tabLst>
            </a:pPr>
            <a:r>
              <a:rPr lang="en-US" sz="900" i="1">
                <a:solidFill>
                  <a:srgbClr val="0070C0"/>
                </a:solidFill>
                <a:latin typeface="Calibri" pitchFamily="34" charset="0"/>
              </a:rPr>
              <a:t>(ISRI Bylaws Sec. 7.01.3;</a:t>
            </a:r>
          </a:p>
          <a:p>
            <a:pPr>
              <a:tabLst>
                <a:tab pos="630238" algn="l"/>
                <a:tab pos="914400" algn="l"/>
              </a:tabLst>
            </a:pPr>
            <a:endParaRPr lang="en-US" sz="900" i="1">
              <a:solidFill>
                <a:srgbClr val="0070C0"/>
              </a:solidFill>
              <a:latin typeface="Calibri" pitchFamily="34" charset="0"/>
            </a:endParaRP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Gary Champlin (2022-26) – Chair of Committee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Jacqueline Lotzkar (2022-24)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Jonathan Cohen (2020-24)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Jeff Crowe (2020-24)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Ian Lewandowski (2022-24)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Dan Garvin (2022-26)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Tamara Mayberry (2022-26)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Scott Saunders (2022-26)</a:t>
            </a:r>
          </a:p>
          <a:p>
            <a:pPr marL="398463" indent="-228600">
              <a:buFont typeface="+mj-lt"/>
              <a:buAutoNum type="arabicPeriod"/>
              <a:tabLst>
                <a:tab pos="630238" algn="l"/>
                <a:tab pos="914400" algn="l"/>
              </a:tabLst>
            </a:pP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Brian Shine (2022-26)</a:t>
            </a:r>
          </a:p>
          <a:p>
            <a:pPr marL="169863">
              <a:tabLst>
                <a:tab pos="630238" algn="l"/>
                <a:tab pos="914400" algn="l"/>
              </a:tabLst>
            </a:pPr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  Heather Lyons</a:t>
            </a:r>
          </a:p>
          <a:p>
            <a:pPr marL="169863">
              <a:tabLst>
                <a:tab pos="630238" algn="l"/>
                <a:tab pos="914400" algn="l"/>
              </a:tabLst>
            </a:pPr>
            <a:endParaRPr lang="en-US" sz="900">
              <a:solidFill>
                <a:srgbClr val="C00000"/>
              </a:solidFill>
              <a:latin typeface="Calibri" pitchFamily="34" charset="0"/>
            </a:endParaRPr>
          </a:p>
          <a:p>
            <a:pPr marL="169863">
              <a:tabLst>
                <a:tab pos="630238" algn="l"/>
                <a:tab pos="914400" algn="l"/>
              </a:tabLst>
            </a:pPr>
            <a:endParaRPr lang="en-US" sz="9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Rectangle 77"/>
          <p:cNvSpPr>
            <a:spLocks noChangeArrowheads="1"/>
          </p:cNvSpPr>
          <p:nvPr/>
        </p:nvSpPr>
        <p:spPr bwMode="auto">
          <a:xfrm>
            <a:off x="1773392" y="234852"/>
            <a:ext cx="8547100" cy="990600"/>
          </a:xfrm>
          <a:prstGeom prst="rect">
            <a:avLst/>
          </a:prstGeom>
          <a:noFill/>
          <a:ln w="19050">
            <a:noFill/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ISRI Board Committees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5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0" y="147972"/>
            <a:ext cx="2160115" cy="114756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9C31E-2ADD-4408-81DA-0489C8F8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AAA-B702-49D8-813C-8B5F8E535BC1}" type="datetime4">
              <a:rPr lang="en-US" smtClean="0"/>
              <a:t>November 21, 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5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" name="Rectangle 16"/>
          <p:cNvSpPr>
            <a:spLocks noChangeArrowheads="1"/>
          </p:cNvSpPr>
          <p:nvPr/>
        </p:nvSpPr>
        <p:spPr bwMode="auto">
          <a:xfrm>
            <a:off x="1160097" y="2269850"/>
            <a:ext cx="3257863" cy="78386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100" b="1" i="1" dirty="0">
              <a:solidFill>
                <a:srgbClr val="0070C0"/>
              </a:solidFill>
            </a:endParaRPr>
          </a:p>
          <a:p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Communications</a:t>
            </a:r>
          </a:p>
          <a:p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Co--Chairs:: Andrew Cooley &amp; Steven Tuch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Exec. Comm. Liaison:  Andy Golding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Staff Liaison: Eric Reller</a:t>
            </a:r>
          </a:p>
          <a:p>
            <a:pPr algn="ctr"/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5127" name="Rectangle 105"/>
          <p:cNvSpPr>
            <a:spLocks noChangeArrowheads="1"/>
          </p:cNvSpPr>
          <p:nvPr/>
        </p:nvSpPr>
        <p:spPr bwMode="auto">
          <a:xfrm>
            <a:off x="1205141" y="4797020"/>
            <a:ext cx="1798336" cy="86965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b="1" i="1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900" b="1" i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FINANCE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Co-Chairs: Aaron </a:t>
            </a:r>
            <a:r>
              <a:rPr lang="en-US" sz="1000" err="1">
                <a:solidFill>
                  <a:srgbClr val="0070C0"/>
                </a:solidFill>
                <a:latin typeface="Calibri" pitchFamily="34" charset="0"/>
              </a:rPr>
              <a:t>Plitt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 &amp; 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         Andrew Lincoln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Exec. Comm. Liaison: Neil Byce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Staff Liaison: Margie Erinle</a:t>
            </a:r>
          </a:p>
          <a:p>
            <a:pPr algn="ctr"/>
            <a:endParaRPr lang="en-US" sz="1000" i="1">
              <a:solidFill>
                <a:srgbClr val="0070C0"/>
              </a:solidFill>
            </a:endParaRPr>
          </a:p>
          <a:p>
            <a:pPr algn="ctr"/>
            <a:endParaRPr lang="en-US" sz="1000">
              <a:solidFill>
                <a:srgbClr val="0070C0"/>
              </a:solidFill>
            </a:endParaRPr>
          </a:p>
        </p:txBody>
      </p:sp>
      <p:sp>
        <p:nvSpPr>
          <p:cNvPr id="5132" name="Rectangle 177"/>
          <p:cNvSpPr>
            <a:spLocks noChangeArrowheads="1"/>
          </p:cNvSpPr>
          <p:nvPr/>
        </p:nvSpPr>
        <p:spPr bwMode="auto">
          <a:xfrm>
            <a:off x="1160097" y="3007476"/>
            <a:ext cx="2020939" cy="84304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Convention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Chair: Stephen Moss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Co-Vice-Chair</a:t>
            </a:r>
            <a:r>
              <a:rPr lang="en-US" sz="10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Ian Lewandowski </a:t>
            </a:r>
            <a:r>
              <a:rPr lang="en-US" sz="10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&amp; Andy Cohen 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Exec. Comm. Liaison: Colin Kelly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Staff Liaison: Rebecca Turner</a:t>
            </a:r>
          </a:p>
        </p:txBody>
      </p:sp>
      <p:sp>
        <p:nvSpPr>
          <p:cNvPr id="5141" name="Line 218"/>
          <p:cNvSpPr>
            <a:spLocks noChangeShapeType="1"/>
          </p:cNvSpPr>
          <p:nvPr/>
        </p:nvSpPr>
        <p:spPr bwMode="auto">
          <a:xfrm>
            <a:off x="601669" y="1587771"/>
            <a:ext cx="10107" cy="4158387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Rectangle 219"/>
          <p:cNvSpPr>
            <a:spLocks noChangeArrowheads="1"/>
          </p:cNvSpPr>
          <p:nvPr/>
        </p:nvSpPr>
        <p:spPr bwMode="auto">
          <a:xfrm>
            <a:off x="6343782" y="4905691"/>
            <a:ext cx="1810844" cy="64174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Shredders</a:t>
            </a:r>
            <a:endParaRPr lang="en-US" sz="1100" b="1" i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Co-Chairs: </a:t>
            </a:r>
            <a:r>
              <a:rPr lang="en-US" sz="1000">
                <a:solidFill>
                  <a:srgbClr val="0070C0"/>
                </a:solidFill>
                <a:latin typeface="Calibri" panose="020F0502020204030204" pitchFamily="34" charset="0"/>
              </a:rPr>
              <a:t>Jordan </a:t>
            </a:r>
            <a:r>
              <a:rPr lang="en-US" sz="1000" err="1">
                <a:solidFill>
                  <a:srgbClr val="0070C0"/>
                </a:solidFill>
                <a:latin typeface="Calibri" panose="020F0502020204030204" pitchFamily="34" charset="0"/>
              </a:rPr>
              <a:t>Vexler</a:t>
            </a:r>
            <a:r>
              <a:rPr lang="en-US" sz="1000">
                <a:solidFill>
                  <a:srgbClr val="0070C0"/>
                </a:solidFill>
                <a:latin typeface="Calibri" panose="020F0502020204030204" pitchFamily="34" charset="0"/>
              </a:rPr>
              <a:t> &amp;</a:t>
            </a:r>
          </a:p>
          <a:p>
            <a:r>
              <a:rPr lang="en-US" sz="1000">
                <a:solidFill>
                  <a:srgbClr val="0070C0"/>
                </a:solidFill>
                <a:latin typeface="Calibri" panose="020F0502020204030204" pitchFamily="34" charset="0"/>
              </a:rPr>
              <a:t>Alton Schaubhut</a:t>
            </a:r>
          </a:p>
          <a:p>
            <a:r>
              <a:rPr lang="en-US" sz="1000">
                <a:solidFill>
                  <a:srgbClr val="0070C0"/>
                </a:solidFill>
                <a:latin typeface="Calibri" panose="020F0502020204030204" pitchFamily="34" charset="0"/>
              </a:rPr>
              <a:t>Exec. Comm. Liaison: Neil Byce</a:t>
            </a:r>
          </a:p>
          <a:p>
            <a:r>
              <a:rPr lang="en-US" sz="1000">
                <a:solidFill>
                  <a:srgbClr val="0070C0"/>
                </a:solidFill>
                <a:latin typeface="Calibri" panose="020F0502020204030204" pitchFamily="34" charset="0"/>
              </a:rPr>
              <a:t>Staff Liaison: David Wagger</a:t>
            </a:r>
          </a:p>
        </p:txBody>
      </p:sp>
      <p:sp>
        <p:nvSpPr>
          <p:cNvPr id="5155" name="Rectangle 244"/>
          <p:cNvSpPr>
            <a:spLocks noChangeArrowheads="1"/>
          </p:cNvSpPr>
          <p:nvPr/>
        </p:nvSpPr>
        <p:spPr bwMode="auto">
          <a:xfrm>
            <a:off x="6361463" y="3864905"/>
            <a:ext cx="2117432" cy="87556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Safe Operations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Co-Chairs: Tamara </a:t>
            </a:r>
            <a:r>
              <a:rPr lang="en-US" sz="1000" err="1">
                <a:solidFill>
                  <a:srgbClr val="0070C0"/>
                </a:solidFill>
                <a:latin typeface="Calibri" pitchFamily="34" charset="0"/>
              </a:rPr>
              <a:t>Deiro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 &amp; David 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         Bestwick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Exec. Comm. Liaison: Dan Becker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Staff Liaison: Ryan Nolte</a:t>
            </a:r>
            <a:endParaRPr lang="en-US" sz="700">
              <a:solidFill>
                <a:srgbClr val="0070C0"/>
              </a:solidFill>
            </a:endParaRPr>
          </a:p>
        </p:txBody>
      </p:sp>
      <p:sp>
        <p:nvSpPr>
          <p:cNvPr id="5159" name="Rectangle 252"/>
          <p:cNvSpPr>
            <a:spLocks noChangeArrowheads="1"/>
          </p:cNvSpPr>
          <p:nvPr/>
        </p:nvSpPr>
        <p:spPr bwMode="auto">
          <a:xfrm>
            <a:off x="10313867" y="819611"/>
            <a:ext cx="1748457" cy="68097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Materials Theft Subcommittee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Chair: Chip </a:t>
            </a:r>
            <a:r>
              <a:rPr lang="en-US" sz="800" err="1">
                <a:solidFill>
                  <a:srgbClr val="0070C0"/>
                </a:solidFill>
                <a:latin typeface="Calibri" pitchFamily="34" charset="0"/>
              </a:rPr>
              <a:t>Koplin</a:t>
            </a:r>
            <a:endParaRPr lang="en-US" sz="8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Exec. Comm. Liaison:  Neil Byce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Liaison: Todd Foreman</a:t>
            </a:r>
            <a:endParaRPr lang="en-US" sz="800">
              <a:solidFill>
                <a:srgbClr val="0070C0"/>
              </a:solidFill>
            </a:endParaRPr>
          </a:p>
        </p:txBody>
      </p:sp>
      <p:sp>
        <p:nvSpPr>
          <p:cNvPr id="5169" name="TextBox 51"/>
          <p:cNvSpPr txBox="1">
            <a:spLocks noChangeArrowheads="1"/>
          </p:cNvSpPr>
          <p:nvPr/>
        </p:nvSpPr>
        <p:spPr bwMode="auto">
          <a:xfrm>
            <a:off x="9151939" y="105032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9" name="Rectangle 252"/>
          <p:cNvSpPr>
            <a:spLocks noChangeArrowheads="1"/>
          </p:cNvSpPr>
          <p:nvPr/>
        </p:nvSpPr>
        <p:spPr bwMode="auto">
          <a:xfrm>
            <a:off x="8720252" y="4406720"/>
            <a:ext cx="1765895" cy="8128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sz="1000" b="1" i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Fleet Management </a:t>
            </a:r>
          </a:p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                    Subcommittee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Chair: Melissa </a:t>
            </a:r>
            <a:r>
              <a:rPr lang="en-US" sz="800" err="1">
                <a:solidFill>
                  <a:srgbClr val="0070C0"/>
                </a:solidFill>
                <a:latin typeface="Calibri" pitchFamily="34" charset="0"/>
              </a:rPr>
              <a:t>Frangiosa</a:t>
            </a:r>
            <a:endParaRPr lang="en-US" sz="8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Exec. Comm. Liaison: Gary Champlin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Liaison: Jerry </a:t>
            </a:r>
            <a:r>
              <a:rPr lang="en-US" sz="800" err="1">
                <a:solidFill>
                  <a:srgbClr val="0070C0"/>
                </a:solidFill>
                <a:latin typeface="Calibri" pitchFamily="34" charset="0"/>
              </a:rPr>
              <a:t>Sjorgren</a:t>
            </a:r>
            <a:endParaRPr lang="en-US" sz="80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7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3" name="Rectangle 252"/>
          <p:cNvSpPr>
            <a:spLocks noChangeArrowheads="1"/>
          </p:cNvSpPr>
          <p:nvPr/>
        </p:nvSpPr>
        <p:spPr bwMode="auto">
          <a:xfrm>
            <a:off x="3641815" y="4100695"/>
            <a:ext cx="1953434" cy="629633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Youth Outreach Subcommittee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Co-Chairs: Andy Wahl &amp; Peter Van Houten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Exec. Comm. Liaison: Gary Champlin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Liaison: Abigail Shaw</a:t>
            </a:r>
            <a:endParaRPr lang="en-US" sz="70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01669" y="2761893"/>
            <a:ext cx="5499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252"/>
          <p:cNvSpPr>
            <a:spLocks noChangeArrowheads="1"/>
          </p:cNvSpPr>
          <p:nvPr/>
        </p:nvSpPr>
        <p:spPr bwMode="auto">
          <a:xfrm>
            <a:off x="8729655" y="819611"/>
            <a:ext cx="1568277" cy="684372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SREA Subcommittee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Chair: Jim Wiseman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Exec. Comm. Liaison: Brian Henesey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Liaison: Rebecca Andrechak</a:t>
            </a:r>
            <a:endParaRPr lang="en-US" sz="800">
              <a:solidFill>
                <a:srgbClr val="0070C0"/>
              </a:solidFill>
            </a:endParaRPr>
          </a:p>
        </p:txBody>
      </p:sp>
      <p:sp>
        <p:nvSpPr>
          <p:cNvPr id="45" name="Rectangle 252"/>
          <p:cNvSpPr>
            <a:spLocks noChangeArrowheads="1"/>
          </p:cNvSpPr>
          <p:nvPr/>
        </p:nvSpPr>
        <p:spPr bwMode="auto">
          <a:xfrm>
            <a:off x="3633637" y="4837255"/>
            <a:ext cx="1944644" cy="705081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b="1" i="1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en-US" sz="800" b="1" i="1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US" sz="1000" b="1" i="1">
                <a:solidFill>
                  <a:srgbClr val="0070C0"/>
                </a:solidFill>
                <a:latin typeface="Calibri" panose="020F0502020204030204" pitchFamily="34" charset="0"/>
              </a:rPr>
              <a:t>Investment Subcommittee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Chair Jeff Miller:  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Exec. Comm. Liaison: Neil Byce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Liaison: Margie Erinle</a:t>
            </a:r>
          </a:p>
          <a:p>
            <a:pPr algn="ctr"/>
            <a:endParaRPr lang="en-US" sz="700" i="1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7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6" name="Rectangle 70"/>
          <p:cNvSpPr>
            <a:spLocks noChangeArrowheads="1"/>
          </p:cNvSpPr>
          <p:nvPr/>
        </p:nvSpPr>
        <p:spPr bwMode="auto">
          <a:xfrm>
            <a:off x="10585987" y="3575104"/>
            <a:ext cx="1524109" cy="713565"/>
          </a:xfrm>
          <a:prstGeom prst="rect">
            <a:avLst/>
          </a:prstGeom>
          <a:solidFill>
            <a:schemeClr val="bg1"/>
          </a:solidFill>
          <a:ln w="6350" cmpd="sng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ISEC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Chair: Rose Sinclair </a:t>
            </a:r>
          </a:p>
          <a:p>
            <a:r>
              <a:rPr lang="en-US" sz="8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Vice-Chair: Sarah Willcutts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Exec. Comm. Liaison: Dan Becker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Liaison: Ryan Nolte</a:t>
            </a: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8742102" y="3595178"/>
            <a:ext cx="1769003" cy="738664"/>
          </a:xfrm>
          <a:prstGeom prst="rect">
            <a:avLst/>
          </a:prstGeom>
          <a:noFill/>
          <a:ln w="952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Circle Steering Committee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(</a:t>
            </a:r>
            <a:r>
              <a:rPr lang="en-US" sz="800" i="1">
                <a:solidFill>
                  <a:srgbClr val="0070C0"/>
                </a:solidFill>
                <a:latin typeface="Calibri" pitchFamily="34" charset="0"/>
              </a:rPr>
              <a:t>oversees Circle of Safety Excellence™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)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Chair: Peter Van Houten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Exec. Comm. Liaison: Gary Champlin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Liaison: Ryan Nolte</a:t>
            </a:r>
            <a:endParaRPr lang="en-US" sz="800" strike="sngStrike">
              <a:solidFill>
                <a:srgbClr val="0070C0"/>
              </a:solidFill>
            </a:endParaRPr>
          </a:p>
        </p:txBody>
      </p:sp>
      <p:sp>
        <p:nvSpPr>
          <p:cNvPr id="51" name="Rectangle 52"/>
          <p:cNvSpPr>
            <a:spLocks noChangeArrowheads="1"/>
          </p:cNvSpPr>
          <p:nvPr/>
        </p:nvSpPr>
        <p:spPr bwMode="auto">
          <a:xfrm>
            <a:off x="6354404" y="3109168"/>
            <a:ext cx="2033858" cy="79110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MRF Committee</a:t>
            </a:r>
          </a:p>
          <a:p>
            <a:r>
              <a:rPr lang="en-US" sz="9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Chair: Michael Hughes</a:t>
            </a:r>
          </a:p>
          <a:p>
            <a:r>
              <a:rPr lang="en-US" sz="9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Vice-Chair:  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Scott Byrne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Exec. Comm. Liaison: Colin Kelly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Staff Liaison: Bret Biggers</a:t>
            </a: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3699530" y="3207526"/>
            <a:ext cx="1953460" cy="892552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Workforce Development Subcommittee  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Co-Chair</a:t>
            </a:r>
            <a:r>
              <a:rPr lang="en-US" sz="80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en-US" sz="8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Stef Murray &amp;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Brandi Harleaux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Exec. Comm. Liaison: Dan Becker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Liaisons: Olga Zamora &amp; Cheryl Coleman</a:t>
            </a:r>
          </a:p>
        </p:txBody>
      </p:sp>
      <p:sp>
        <p:nvSpPr>
          <p:cNvPr id="73" name="Rectangle 77"/>
          <p:cNvSpPr>
            <a:spLocks noChangeArrowheads="1"/>
          </p:cNvSpPr>
          <p:nvPr/>
        </p:nvSpPr>
        <p:spPr bwMode="auto">
          <a:xfrm>
            <a:off x="1773392" y="234852"/>
            <a:ext cx="8547100" cy="990600"/>
          </a:xfrm>
          <a:prstGeom prst="rect">
            <a:avLst/>
          </a:prstGeom>
          <a:noFill/>
          <a:ln w="19050">
            <a:noFill/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ISRI Standing Committees</a:t>
            </a:r>
          </a:p>
          <a:p>
            <a:pPr algn="ctr"/>
            <a:endParaRPr lang="en-US" sz="1200" b="1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623181" y="3382793"/>
            <a:ext cx="5499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601669" y="4131158"/>
            <a:ext cx="5499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Rectangle 177"/>
          <p:cNvSpPr>
            <a:spLocks noChangeArrowheads="1"/>
          </p:cNvSpPr>
          <p:nvPr/>
        </p:nvSpPr>
        <p:spPr bwMode="auto">
          <a:xfrm>
            <a:off x="1173180" y="3897418"/>
            <a:ext cx="2020939" cy="84304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Education &amp; Training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Co-Chairs: Marvin Finkelstein &amp; 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        Nidhi Turakhia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Exec. Comm. Liaison: Gary Champlin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Staff Liaison: Paula Pagano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6327911" y="723877"/>
            <a:ext cx="2126701" cy="205577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1440" tIns="45720" rIns="91440" bIns="45720" anchor="ctr"/>
          <a:lstStyle/>
          <a:p>
            <a:pPr algn="ctr"/>
            <a:endParaRPr lang="en-US" sz="1100" b="1" i="1">
              <a:solidFill>
                <a:srgbClr val="0070C0"/>
              </a:solidFill>
            </a:endParaRPr>
          </a:p>
          <a:p>
            <a:r>
              <a:rPr lang="en-US" sz="1200" b="1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Government Relations</a:t>
            </a:r>
          </a:p>
          <a:p>
            <a:r>
              <a:rPr lang="en-US" sz="10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Chair: Mark Weintraub</a:t>
            </a:r>
          </a:p>
          <a:p>
            <a:r>
              <a:rPr lang="en-US" sz="10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Vice-Chair: Julie Alsup</a:t>
            </a:r>
          </a:p>
          <a:p>
            <a:r>
              <a:rPr lang="en-US" sz="9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Exec. Comm. Liaison: Scott Miller</a:t>
            </a:r>
          </a:p>
          <a:p>
            <a:r>
              <a:rPr lang="en-US" sz="9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Division Representatives: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Electronics: Adam Shine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Ferrous: Adam Dumes</a:t>
            </a:r>
            <a:endParaRPr lang="en-US" sz="900" i="1" dirty="0">
              <a:solidFill>
                <a:srgbClr val="0070C0"/>
              </a:solidFill>
              <a:latin typeface="Calibri" pitchFamily="34" charset="0"/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Nonferrous: Brian Shine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Paper: Tamara Mayberry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Plastics: Scott Saunders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Tires &amp; Rubber: Kyle Eastman</a:t>
            </a:r>
            <a:endParaRPr lang="en-US" sz="900" i="1" dirty="0">
              <a:solidFill>
                <a:srgbClr val="0070C0"/>
              </a:solidFill>
              <a:latin typeface="Calibri" pitchFamily="34" charset="0"/>
              <a:ea typeface="Calibri"/>
              <a:cs typeface="Calibri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Staff Liaison:  Billy Johnson</a:t>
            </a:r>
          </a:p>
          <a:p>
            <a:pPr algn="ctr"/>
            <a:endParaRPr lang="en-US" sz="700">
              <a:solidFill>
                <a:srgbClr val="0070C0"/>
              </a:solidFill>
            </a:endParaRPr>
          </a:p>
        </p:txBody>
      </p:sp>
      <p:sp>
        <p:nvSpPr>
          <p:cNvPr id="83" name="Rectangle 177"/>
          <p:cNvSpPr>
            <a:spLocks noChangeArrowheads="1"/>
          </p:cNvSpPr>
          <p:nvPr/>
        </p:nvSpPr>
        <p:spPr bwMode="auto">
          <a:xfrm>
            <a:off x="6340769" y="5642514"/>
            <a:ext cx="2020939" cy="84304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TRADE</a:t>
            </a:r>
          </a:p>
          <a:p>
            <a:r>
              <a:rPr lang="en-US" sz="10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Chair: Jacqueline Lotzkar </a:t>
            </a:r>
          </a:p>
          <a:p>
            <a:r>
              <a:rPr lang="en-US" sz="10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Vice-Chair: </a:t>
            </a:r>
            <a:r>
              <a:rPr lang="en-US" sz="100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Josephita</a:t>
            </a:r>
            <a:r>
              <a:rPr lang="en-US" sz="10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Harry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Exec. Comm. Liaison: Andy Golding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Staff Liaison: Adam Shaffer</a:t>
            </a:r>
          </a:p>
        </p:txBody>
      </p:sp>
      <p:sp>
        <p:nvSpPr>
          <p:cNvPr id="84" name="Rectangle 177"/>
          <p:cNvSpPr>
            <a:spLocks noChangeArrowheads="1"/>
          </p:cNvSpPr>
          <p:nvPr/>
        </p:nvSpPr>
        <p:spPr bwMode="auto">
          <a:xfrm>
            <a:off x="1216185" y="5686848"/>
            <a:ext cx="2009575" cy="71904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Membership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Co-Chairs: Sean Daoud &amp; Adam Shine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Exec. Comm. Liaison: Colin Kelly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Staff Liaison: Brianna Gianti</a:t>
            </a:r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601669" y="4883193"/>
            <a:ext cx="5499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Line 218"/>
          <p:cNvSpPr>
            <a:spLocks noChangeShapeType="1"/>
          </p:cNvSpPr>
          <p:nvPr/>
        </p:nvSpPr>
        <p:spPr bwMode="auto">
          <a:xfrm>
            <a:off x="5770464" y="1050327"/>
            <a:ext cx="31151" cy="469583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1" name="Straight Connector 40"/>
          <p:cNvCxnSpPr>
            <a:cxnSpLocks/>
          </p:cNvCxnSpPr>
          <p:nvPr/>
        </p:nvCxnSpPr>
        <p:spPr bwMode="auto">
          <a:xfrm>
            <a:off x="5774415" y="1050327"/>
            <a:ext cx="5499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611794" y="5769812"/>
            <a:ext cx="5499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5783683" y="3222616"/>
            <a:ext cx="5499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5777912" y="4911001"/>
            <a:ext cx="5499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3011368" y="3848272"/>
            <a:ext cx="613280" cy="3740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 flipV="1">
            <a:off x="3103327" y="4382397"/>
            <a:ext cx="545596" cy="1237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endCxn id="45" idx="1"/>
          </p:cNvCxnSpPr>
          <p:nvPr/>
        </p:nvCxnSpPr>
        <p:spPr bwMode="auto">
          <a:xfrm>
            <a:off x="2833752" y="5073127"/>
            <a:ext cx="799885" cy="1166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cxnSpLocks/>
          </p:cNvCxnSpPr>
          <p:nvPr/>
        </p:nvCxnSpPr>
        <p:spPr bwMode="auto">
          <a:xfrm>
            <a:off x="8015287" y="1050327"/>
            <a:ext cx="6402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cxnSpLocks/>
          </p:cNvCxnSpPr>
          <p:nvPr/>
        </p:nvCxnSpPr>
        <p:spPr bwMode="auto">
          <a:xfrm>
            <a:off x="8154626" y="4333842"/>
            <a:ext cx="500877" cy="3221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cxnSpLocks/>
          </p:cNvCxnSpPr>
          <p:nvPr/>
        </p:nvCxnSpPr>
        <p:spPr bwMode="auto">
          <a:xfrm flipV="1">
            <a:off x="8027324" y="3925063"/>
            <a:ext cx="624145" cy="1670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6</a:t>
            </a:fld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0" y="147972"/>
            <a:ext cx="2160115" cy="1147561"/>
          </a:xfrm>
          <a:prstGeom prst="rect">
            <a:avLst/>
          </a:prstGeom>
        </p:spPr>
      </p:pic>
      <p:sp>
        <p:nvSpPr>
          <p:cNvPr id="58" name="Rectangle 70"/>
          <p:cNvSpPr>
            <a:spLocks noChangeArrowheads="1"/>
          </p:cNvSpPr>
          <p:nvPr/>
        </p:nvSpPr>
        <p:spPr bwMode="auto">
          <a:xfrm>
            <a:off x="10585987" y="4397358"/>
            <a:ext cx="1524109" cy="812800"/>
          </a:xfrm>
          <a:prstGeom prst="rect">
            <a:avLst/>
          </a:prstGeom>
          <a:solidFill>
            <a:schemeClr val="bg1"/>
          </a:solidFill>
          <a:ln w="6350" cmpd="sng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OSHA Alliance </a:t>
            </a:r>
          </a:p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                   Subcommittee</a:t>
            </a:r>
          </a:p>
          <a:p>
            <a:r>
              <a:rPr lang="en-US" sz="8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Chair: </a:t>
            </a:r>
            <a:r>
              <a:rPr lang="en-US" sz="800">
                <a:solidFill>
                  <a:srgbClr val="FF0000"/>
                </a:solidFill>
                <a:latin typeface="Calibri" pitchFamily="34" charset="0"/>
              </a:rPr>
              <a:t>TBD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Exec. Comm. Liaison: Brian Henesey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Liaison: Ryan Nolte</a:t>
            </a:r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20BAF407-A7CA-4E29-8070-EEC669475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255" y="1462457"/>
            <a:ext cx="25167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Challenges &amp; Opportunities</a:t>
            </a:r>
          </a:p>
          <a:p>
            <a:pPr>
              <a:tabLst>
                <a:tab pos="568325" algn="l"/>
              </a:tabLst>
            </a:pPr>
            <a:r>
              <a:rPr lang="en-US" sz="1000" i="1">
                <a:solidFill>
                  <a:srgbClr val="0070C0"/>
                </a:solidFill>
                <a:latin typeface="Calibri" pitchFamily="34" charset="0"/>
              </a:rPr>
              <a:t>        (ISRI Bylaws Section 7.01) </a:t>
            </a:r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pPr marL="228600">
              <a:tabLst>
                <a:tab pos="568325" algn="l"/>
              </a:tabLst>
            </a:pP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Chair: Joel Litman</a:t>
            </a:r>
          </a:p>
          <a:p>
            <a:pPr marL="228600">
              <a:tabLst>
                <a:tab pos="568325" algn="l"/>
              </a:tabLst>
            </a:pPr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 Billy Johnson</a:t>
            </a:r>
          </a:p>
          <a:p>
            <a:pPr marL="228600">
              <a:tabLst>
                <a:tab pos="568325" algn="l"/>
              </a:tabLst>
            </a:pP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Ex. Committee Liaison: Colin Kelly</a:t>
            </a:r>
          </a:p>
          <a:p>
            <a:pPr marL="228600">
              <a:tabLst>
                <a:tab pos="568325" algn="l"/>
              </a:tabLst>
            </a:pPr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pPr>
              <a:tabLst>
                <a:tab pos="914400" algn="l"/>
              </a:tabLst>
            </a:pPr>
            <a:endParaRPr lang="en-US" sz="1100">
              <a:solidFill>
                <a:srgbClr val="0070C0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5C17193-1F7A-40E9-9FEE-27C2FC12AC11}"/>
              </a:ext>
            </a:extLst>
          </p:cNvPr>
          <p:cNvCxnSpPr/>
          <p:nvPr/>
        </p:nvCxnSpPr>
        <p:spPr bwMode="auto">
          <a:xfrm>
            <a:off x="5804415" y="5769812"/>
            <a:ext cx="5499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852ED-4038-4923-BDB8-02147A9D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0AE5CBF0-56A5-4FB2-97AE-A8E122700286}" type="datetime4">
              <a:rPr lang="en-US" smtClean="0"/>
              <a:t>November 21, 2023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E49AB3B-81A3-42FC-60BD-C6E1065FF848}"/>
              </a:ext>
            </a:extLst>
          </p:cNvPr>
          <p:cNvCxnSpPr/>
          <p:nvPr/>
        </p:nvCxnSpPr>
        <p:spPr bwMode="auto">
          <a:xfrm>
            <a:off x="611794" y="1593051"/>
            <a:ext cx="54999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252">
            <a:extLst>
              <a:ext uri="{FF2B5EF4-FFF2-40B4-BE49-F238E27FC236}">
                <a16:creationId xmlns:a16="http://schemas.microsoft.com/office/drawing/2014/main" id="{C924B1D0-51C9-FFCF-5D1D-C866114C0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9655" y="1511420"/>
            <a:ext cx="1568277" cy="684372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 i="1">
                <a:solidFill>
                  <a:srgbClr val="0070C0"/>
                </a:solidFill>
                <a:latin typeface="Calibri" pitchFamily="34" charset="0"/>
              </a:rPr>
              <a:t>State Lobbying Network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Chair: Emily Ham &amp; Lenny </a:t>
            </a:r>
            <a:r>
              <a:rPr lang="en-US" sz="800" err="1">
                <a:solidFill>
                  <a:srgbClr val="0070C0"/>
                </a:solidFill>
                <a:latin typeface="Calibri" pitchFamily="34" charset="0"/>
              </a:rPr>
              <a:t>Formato</a:t>
            </a:r>
            <a:endParaRPr lang="en-US" sz="8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Vice Chair: Aaron Gaby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Exec. Comm. Liaison: Scott Miller</a:t>
            </a:r>
          </a:p>
          <a:p>
            <a:r>
              <a:rPr lang="en-US" sz="800">
                <a:solidFill>
                  <a:srgbClr val="0070C0"/>
                </a:solidFill>
                <a:latin typeface="Calibri" pitchFamily="34" charset="0"/>
              </a:rPr>
              <a:t>Staff Liaison: Abby Blocker</a:t>
            </a:r>
            <a:endParaRPr lang="en-US" sz="800">
              <a:solidFill>
                <a:srgbClr val="0070C0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430A4FF-CE95-56AD-B6A8-409D9058F5AC}"/>
              </a:ext>
            </a:extLst>
          </p:cNvPr>
          <p:cNvCxnSpPr>
            <a:cxnSpLocks/>
            <a:endCxn id="5159" idx="2"/>
          </p:cNvCxnSpPr>
          <p:nvPr/>
        </p:nvCxnSpPr>
        <p:spPr bwMode="auto">
          <a:xfrm flipV="1">
            <a:off x="11188096" y="1500588"/>
            <a:ext cx="0" cy="9283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Box 6">
            <a:extLst>
              <a:ext uri="{FF2B5EF4-FFF2-40B4-BE49-F238E27FC236}">
                <a16:creationId xmlns:a16="http://schemas.microsoft.com/office/drawing/2014/main" id="{B45ADBCA-44C6-25A4-1B2E-BE19877F1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0492" y="2412764"/>
            <a:ext cx="1769003" cy="584775"/>
          </a:xfrm>
          <a:prstGeom prst="rect">
            <a:avLst/>
          </a:prstGeom>
          <a:noFill/>
          <a:ln w="952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70C0"/>
                </a:solidFill>
                <a:latin typeface="Calibri" pitchFamily="34" charset="0"/>
              </a:rPr>
              <a:t>Catalytic Converter Subcommittee</a:t>
            </a:r>
          </a:p>
          <a:p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Chair: Steve Levetan</a:t>
            </a:r>
          </a:p>
          <a:p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Exec. Comm. Liaison: Colin Kelly</a:t>
            </a:r>
          </a:p>
          <a:p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Staff Liaison: Todd Foreman</a:t>
            </a:r>
            <a:endParaRPr lang="en-US" sz="800" strike="sngStrike" dirty="0">
              <a:solidFill>
                <a:srgbClr val="0070C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E3A015-AC55-5171-2BAF-FD14AEEC2557}"/>
              </a:ext>
            </a:extLst>
          </p:cNvPr>
          <p:cNvCxnSpPr>
            <a:cxnSpLocks/>
          </p:cNvCxnSpPr>
          <p:nvPr/>
        </p:nvCxnSpPr>
        <p:spPr bwMode="auto">
          <a:xfrm>
            <a:off x="8015287" y="1050327"/>
            <a:ext cx="714368" cy="8600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52">
            <a:extLst>
              <a:ext uri="{FF2B5EF4-FFF2-40B4-BE49-F238E27FC236}">
                <a16:creationId xmlns:a16="http://schemas.microsoft.com/office/drawing/2014/main" id="{D28E7BD7-CF30-B898-16CA-03D83CE78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2102" y="2195792"/>
            <a:ext cx="1568277" cy="684372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 i="1" dirty="0">
                <a:solidFill>
                  <a:srgbClr val="0070C0"/>
                </a:solidFill>
                <a:latin typeface="Calibri" pitchFamily="34" charset="0"/>
              </a:rPr>
              <a:t>PFAS Subcommittee</a:t>
            </a:r>
          </a:p>
          <a:p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Chair: Jeff </a:t>
            </a:r>
            <a:r>
              <a:rPr lang="en-US" sz="800" dirty="0" err="1">
                <a:solidFill>
                  <a:srgbClr val="0070C0"/>
                </a:solidFill>
                <a:latin typeface="Calibri" pitchFamily="34" charset="0"/>
              </a:rPr>
              <a:t>Farano</a:t>
            </a:r>
            <a:endParaRPr lang="en-US" sz="8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Exec. Comm. Liaison: Scott Miller</a:t>
            </a:r>
          </a:p>
          <a:p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Staff Liaisons: Kristen Hildreth &amp; </a:t>
            </a:r>
          </a:p>
          <a:p>
            <a:r>
              <a:rPr lang="en-US" sz="800" dirty="0">
                <a:solidFill>
                  <a:srgbClr val="0070C0"/>
                </a:solidFill>
                <a:latin typeface="Calibri" pitchFamily="34" charset="0"/>
              </a:rPr>
              <a:t>                           David Wagger 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98CBA85-311E-021B-A81D-8FDA13827791}"/>
              </a:ext>
            </a:extLst>
          </p:cNvPr>
          <p:cNvCxnSpPr>
            <a:cxnSpLocks/>
          </p:cNvCxnSpPr>
          <p:nvPr/>
        </p:nvCxnSpPr>
        <p:spPr bwMode="auto">
          <a:xfrm>
            <a:off x="8027324" y="1068451"/>
            <a:ext cx="712444" cy="16367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69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5"/>
          <p:cNvSpPr>
            <a:spLocks noChangeShapeType="1"/>
          </p:cNvSpPr>
          <p:nvPr/>
        </p:nvSpPr>
        <p:spPr bwMode="auto">
          <a:xfrm flipV="1">
            <a:off x="2091647" y="2165708"/>
            <a:ext cx="8008706" cy="1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15"/>
          <p:cNvSpPr>
            <a:spLocks noChangeArrowheads="1"/>
          </p:cNvSpPr>
          <p:nvPr/>
        </p:nvSpPr>
        <p:spPr bwMode="auto">
          <a:xfrm>
            <a:off x="7093489" y="2610345"/>
            <a:ext cx="1930317" cy="17146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Council of Chapter Presidents</a:t>
            </a:r>
          </a:p>
          <a:p>
            <a:pPr marL="288925"/>
            <a:endParaRPr lang="en-US" sz="1000" u="sng">
              <a:solidFill>
                <a:srgbClr val="0070C0"/>
              </a:solidFill>
              <a:latin typeface="Calibri" pitchFamily="34" charset="0"/>
            </a:endParaRPr>
          </a:p>
          <a:p>
            <a:pPr marL="288925"/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Co-Chairs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 Colin Denihan (2024)</a:t>
            </a:r>
          </a:p>
          <a:p>
            <a:pPr marL="288925"/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&amp; Bill Sulak (2025)</a:t>
            </a:r>
          </a:p>
          <a:p>
            <a:pPr marL="288925"/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pPr marL="288925"/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Exec. Comm. Liaison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marL="288925"/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Brian Henesey</a:t>
            </a:r>
          </a:p>
          <a:p>
            <a:pPr marL="288925"/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pPr marL="288925"/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Staff Liaisons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marL="288925"/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Lacey Capps</a:t>
            </a:r>
          </a:p>
        </p:txBody>
      </p:sp>
      <p:sp>
        <p:nvSpPr>
          <p:cNvPr id="6152" name="Rectangle 53"/>
          <p:cNvSpPr>
            <a:spLocks noChangeArrowheads="1"/>
          </p:cNvSpPr>
          <p:nvPr/>
        </p:nvSpPr>
        <p:spPr bwMode="auto">
          <a:xfrm>
            <a:off x="1159540" y="2653665"/>
            <a:ext cx="1905000" cy="14994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marL="119063"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Equipment &amp; Service Providers Council</a:t>
            </a:r>
          </a:p>
          <a:p>
            <a:pPr marL="119063"/>
            <a:endParaRPr lang="en-US" sz="1000" u="sng">
              <a:solidFill>
                <a:srgbClr val="0070C0"/>
              </a:solidFill>
              <a:latin typeface="Calibri" pitchFamily="34" charset="0"/>
            </a:endParaRPr>
          </a:p>
          <a:p>
            <a:pPr marL="119063"/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Chair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 Ian Lewandowski</a:t>
            </a:r>
          </a:p>
          <a:p>
            <a:pPr marL="119063"/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pPr marL="119063"/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Exec. Comm. Liaison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pPr marL="119063"/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Colin Kelly</a:t>
            </a:r>
          </a:p>
          <a:p>
            <a:pPr marL="119063"/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pPr marL="119063"/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pPr marL="119063"/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marL="119063"/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Jason Glei</a:t>
            </a:r>
          </a:p>
          <a:p>
            <a:pPr marL="119063"/>
            <a:endParaRPr lang="en-US" sz="1000">
              <a:latin typeface="Calibri" pitchFamily="34" charset="0"/>
            </a:endParaRPr>
          </a:p>
        </p:txBody>
      </p:sp>
      <p:sp>
        <p:nvSpPr>
          <p:cNvPr id="13" name="Rectangle 52"/>
          <p:cNvSpPr>
            <a:spLocks noChangeArrowheads="1"/>
          </p:cNvSpPr>
          <p:nvPr/>
        </p:nvSpPr>
        <p:spPr bwMode="auto">
          <a:xfrm>
            <a:off x="10173887" y="2759523"/>
            <a:ext cx="1790299" cy="131245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10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4" name="Line 41"/>
          <p:cNvSpPr>
            <a:spLocks noChangeShapeType="1"/>
          </p:cNvSpPr>
          <p:nvPr/>
        </p:nvSpPr>
        <p:spPr bwMode="auto">
          <a:xfrm>
            <a:off x="10100353" y="2165708"/>
            <a:ext cx="0" cy="27432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6096000" y="2165708"/>
            <a:ext cx="0" cy="27432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2112040" y="2165708"/>
            <a:ext cx="0" cy="2286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8058648" y="2165708"/>
            <a:ext cx="0" cy="252219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52"/>
          <p:cNvSpPr>
            <a:spLocks noChangeArrowheads="1"/>
          </p:cNvSpPr>
          <p:nvPr/>
        </p:nvSpPr>
        <p:spPr bwMode="auto">
          <a:xfrm>
            <a:off x="9100000" y="2440353"/>
            <a:ext cx="2000705" cy="1826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Young Executives Council</a:t>
            </a:r>
          </a:p>
          <a:p>
            <a:endParaRPr lang="en-US" sz="1000" u="sng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Co-Chairs: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 Sean Daoud (2024)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Sam Shine (2024)</a:t>
            </a:r>
            <a:endParaRPr lang="en-US" sz="100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000" u="sng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Exec. Comm. Liaison: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Andy Golding</a:t>
            </a:r>
          </a:p>
          <a:p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Staff Liaisons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Lacey Capps</a:t>
            </a:r>
          </a:p>
        </p:txBody>
      </p:sp>
      <p:sp>
        <p:nvSpPr>
          <p:cNvPr id="24" name="Rectangle 52"/>
          <p:cNvSpPr>
            <a:spLocks noChangeArrowheads="1"/>
          </p:cNvSpPr>
          <p:nvPr/>
        </p:nvSpPr>
        <p:spPr bwMode="auto">
          <a:xfrm>
            <a:off x="3310083" y="2481868"/>
            <a:ext cx="1551123" cy="18430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Women in Recycling</a:t>
            </a:r>
          </a:p>
          <a:p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Co-Chairs: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Paula Summers Murphy &amp; Sandy Pierce</a:t>
            </a:r>
          </a:p>
          <a:p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Exec. Comm. Liaison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Colin Kelly</a:t>
            </a:r>
          </a:p>
          <a:p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Staff Liaisons: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Rachel Bookman</a:t>
            </a:r>
          </a:p>
        </p:txBody>
      </p:sp>
      <p:sp>
        <p:nvSpPr>
          <p:cNvPr id="25" name="Line 41"/>
          <p:cNvSpPr>
            <a:spLocks noChangeShapeType="1"/>
          </p:cNvSpPr>
          <p:nvPr/>
        </p:nvSpPr>
        <p:spPr bwMode="auto">
          <a:xfrm>
            <a:off x="4572000" y="4339118"/>
            <a:ext cx="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830123" y="246418"/>
            <a:ext cx="8547100" cy="990600"/>
          </a:xfrm>
          <a:prstGeom prst="rect">
            <a:avLst/>
          </a:prstGeom>
          <a:noFill/>
          <a:ln w="19050">
            <a:noFill/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ISRI Councils</a:t>
            </a:r>
            <a:endParaRPr lang="en-US" sz="1200" b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7</a:t>
            </a:fld>
            <a:endParaRPr lang="en-US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5103380" y="2469565"/>
            <a:ext cx="1930318" cy="15234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 pitchFamily="34" charset="0"/>
              </a:rPr>
              <a:t>ISRI PAC Leadership Council</a:t>
            </a:r>
          </a:p>
          <a:p>
            <a:pPr algn="ctr"/>
            <a:r>
              <a:rPr lang="en-US" sz="1050" i="1">
                <a:solidFill>
                  <a:srgbClr val="0070C0"/>
                </a:solidFill>
                <a:latin typeface="Calibri" pitchFamily="34" charset="0"/>
              </a:rPr>
              <a:t>(called a Council, but leadership appointed by ISRI Chair)</a:t>
            </a:r>
          </a:p>
          <a:p>
            <a:endParaRPr lang="en-US" sz="1000" i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Chair: </a:t>
            </a:r>
            <a:r>
              <a:rPr lang="en-US" sz="10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Greg Brown &amp; Mel Wright</a:t>
            </a:r>
          </a:p>
          <a:p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Exec. Comm. Liaison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  Neil Byce</a:t>
            </a:r>
          </a:p>
          <a:p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Staff Liaison: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Billy Johnson</a:t>
            </a:r>
            <a:endParaRPr lang="en-US" sz="1000">
              <a:solidFill>
                <a:srgbClr val="0070C0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0" y="147972"/>
            <a:ext cx="2160115" cy="1147561"/>
          </a:xfrm>
          <a:prstGeom prst="rect">
            <a:avLst/>
          </a:prstGeom>
        </p:spPr>
      </p:pic>
      <p:sp>
        <p:nvSpPr>
          <p:cNvPr id="19" name="Line 41">
            <a:extLst>
              <a:ext uri="{FF2B5EF4-FFF2-40B4-BE49-F238E27FC236}">
                <a16:creationId xmlns:a16="http://schemas.microsoft.com/office/drawing/2014/main" id="{6831DA9F-8FF2-424E-8ACD-47D8B0B6F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5645" y="2165708"/>
            <a:ext cx="0" cy="27432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C47FB1-06ED-4A2A-961A-4A7D0C8F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A2A9-77B7-4B4D-B74E-51E0E5E4CB69}" type="datetime4">
              <a:rPr lang="en-US" smtClean="0"/>
              <a:t>November 21, 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6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292356" y="1789420"/>
            <a:ext cx="9892473" cy="1005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 flipV="1">
            <a:off x="1292357" y="1804573"/>
            <a:ext cx="0" cy="18288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454372" y="2034026"/>
            <a:ext cx="1929461" cy="24006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Specifications Working Group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Members: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Andy Cohen, Chair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Electronics: Matthew Young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Ferrous: Tom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Knippel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Paper: Shawn State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Plastics: Jonathan Cohen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Tire &amp; Rubber: Neal Frey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Exec Comm. Liaison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Dan Becker  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Staff Liaisons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:  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Joe Pickard &amp; Brett Biggers</a:t>
            </a:r>
            <a:endParaRPr lang="en-US" sz="900" dirty="0">
              <a:solidFill>
                <a:srgbClr val="0070C0"/>
              </a:solidFill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7486349" y="2011195"/>
            <a:ext cx="1977245" cy="28161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Market Access Working Group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(tasked with developing ISRI’s recommended strategy for preserving global market access for scrap).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117475" indent="-117475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Members:</a:t>
            </a:r>
          </a:p>
          <a:p>
            <a:pPr marL="117475" indent="-117475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Andy Wahl &amp; Jacqueline</a:t>
            </a:r>
          </a:p>
          <a:p>
            <a:pPr marL="117475" indent="-117475"/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Lotzkar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, Co-Chairs </a:t>
            </a:r>
          </a:p>
          <a:p>
            <a:pPr marL="117475" indent="-117475"/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117475" indent="-117475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Kari Bliss</a:t>
            </a:r>
          </a:p>
          <a:p>
            <a:pPr marL="117475" indent="-117475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George Hinkle</a:t>
            </a:r>
          </a:p>
          <a:p>
            <a:pPr marL="117475" indent="-117475"/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117475" indent="-117475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Exec. Comm. Liaison: </a:t>
            </a:r>
          </a:p>
          <a:p>
            <a:pPr marL="117475" indent="-117475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Andy Golding</a:t>
            </a:r>
          </a:p>
          <a:p>
            <a:pPr marL="117475" indent="-117475"/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117475" indent="-117475"/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marL="117475" indent="-117475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Staff Liaisons: </a:t>
            </a:r>
          </a:p>
          <a:p>
            <a:pPr marL="117475" indent="-117475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Joe Pickard</a:t>
            </a:r>
            <a:endParaRPr lang="en-US" sz="900" dirty="0">
              <a:solidFill>
                <a:srgbClr val="0070C0"/>
              </a:solidFill>
            </a:endParaRPr>
          </a:p>
        </p:txBody>
      </p:sp>
      <p:sp>
        <p:nvSpPr>
          <p:cNvPr id="34" name="Rectangle 77"/>
          <p:cNvSpPr>
            <a:spLocks noChangeArrowheads="1"/>
          </p:cNvSpPr>
          <p:nvPr/>
        </p:nvSpPr>
        <p:spPr bwMode="auto">
          <a:xfrm>
            <a:off x="1130166" y="236343"/>
            <a:ext cx="10025513" cy="990600"/>
          </a:xfrm>
          <a:prstGeom prst="rect">
            <a:avLst/>
          </a:prstGeom>
          <a:noFill/>
          <a:ln w="19050">
            <a:noFill/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ISRI Working Groups</a:t>
            </a:r>
            <a:endParaRPr lang="en-US" sz="1200" b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 flipV="1">
            <a:off x="3419103" y="1798007"/>
            <a:ext cx="0" cy="18288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5761238" y="1798007"/>
            <a:ext cx="0" cy="18288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 flipV="1">
            <a:off x="11184830" y="1798007"/>
            <a:ext cx="0" cy="18288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8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0" y="147972"/>
            <a:ext cx="2160115" cy="1147561"/>
          </a:xfrm>
          <a:prstGeom prst="rect">
            <a:avLst/>
          </a:prstGeom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620786" y="2034026"/>
            <a:ext cx="2280904" cy="30931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EV Working Group</a:t>
            </a:r>
          </a:p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(electric vehicles; batteries)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Members:</a:t>
            </a: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Sandy Pierce, Chair</a:t>
            </a: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Jeff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Farano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John Bianculli</a:t>
            </a: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Guillermo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Espiga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Craig Boswell</a:t>
            </a: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George Steele</a:t>
            </a: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Bo Bodo</a:t>
            </a: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Bob Mullaney</a:t>
            </a: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Tom Novack – Pending</a:t>
            </a: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David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Revis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 – Pending</a:t>
            </a: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Eric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Burnod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Exec Comm. Liaison:</a:t>
            </a:r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Scott Miller</a:t>
            </a:r>
          </a:p>
          <a:p>
            <a:pPr algn="ctr"/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Staff Liaison:</a:t>
            </a:r>
          </a:p>
          <a:p>
            <a:pPr algn="ctr"/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Billy Johnson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2636DA-4446-45B4-B478-9EB0C44B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EE47-2F70-4522-9D37-9E8E9F32DB61}" type="datetime4">
              <a:rPr lang="en-US" smtClean="0"/>
              <a:t>November 21, 2023</a:t>
            </a:fld>
            <a:endParaRPr lang="en-US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14747269-4330-F468-05EA-AFF6D9F8A4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95529" y="1819726"/>
            <a:ext cx="0" cy="18288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30908B7F-EE95-FA73-05D4-44388AC7B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949" y="2011195"/>
            <a:ext cx="1708813" cy="29546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Environmental Justice Working Group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(tasked with c</a:t>
            </a:r>
            <a:r>
              <a:rPr lang="en-US" sz="900" dirty="0">
                <a:solidFill>
                  <a:srgbClr val="0070C0"/>
                </a:solidFill>
              </a:rPr>
              <a:t>oordinating ISRI’s EJ efforts across our committee structure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)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Members: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Brandi </a:t>
            </a:r>
            <a:r>
              <a:rPr lang="en-US" sz="900" dirty="0" err="1">
                <a:solidFill>
                  <a:srgbClr val="0070C0"/>
                </a:solidFill>
                <a:latin typeface="Calibri" pitchFamily="34" charset="0"/>
              </a:rPr>
              <a:t>Harleaux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, Chair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Chris Bedell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Andrew Cooley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Sean Daoud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Dan Garvin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Andrew Lincoln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Scott Miller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Mark Weintraub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 dirty="0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r>
              <a:rPr lang="en-US" sz="900" dirty="0">
                <a:solidFill>
                  <a:srgbClr val="0070C0"/>
                </a:solidFill>
                <a:latin typeface="Calibri" pitchFamily="34" charset="0"/>
              </a:rPr>
              <a:t>Cheryl Coleman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900" dirty="0">
              <a:solidFill>
                <a:srgbClr val="0070C0"/>
              </a:solidFill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30F08D3E-3C06-984C-08BE-A327BA9ED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2021" y="2034026"/>
            <a:ext cx="1665194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 pitchFamily="34" charset="0"/>
              </a:rPr>
              <a:t>PFAS Working Group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sz="900" i="1" dirty="0">
                <a:solidFill>
                  <a:srgbClr val="0070C0"/>
                </a:solidFill>
                <a:latin typeface="Calibri" pitchFamily="34" charset="0"/>
              </a:rPr>
              <a:t>In process of formation</a:t>
            </a:r>
          </a:p>
          <a:p>
            <a:endParaRPr lang="en-US" sz="900" dirty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6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2341147" y="1620484"/>
            <a:ext cx="7509706" cy="47626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 flipV="1">
            <a:off x="2341147" y="1668110"/>
            <a:ext cx="0" cy="373062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 flipH="1" flipV="1">
            <a:off x="9850853" y="1681252"/>
            <a:ext cx="0" cy="35555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9080738" y="2109334"/>
            <a:ext cx="1704774" cy="253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>
                <a:solidFill>
                  <a:srgbClr val="0070C0"/>
                </a:solidFill>
                <a:latin typeface="Calibri" pitchFamily="34" charset="0"/>
              </a:rPr>
              <a:t>Compensation Committee</a:t>
            </a:r>
          </a:p>
          <a:p>
            <a:pPr algn="ctr"/>
            <a:r>
              <a:rPr lang="en-US" sz="1050" i="1">
                <a:solidFill>
                  <a:srgbClr val="0070C0"/>
                </a:solidFill>
                <a:latin typeface="Calibri" pitchFamily="34" charset="0"/>
              </a:rPr>
              <a:t>(separately called out for in ISRI Policy Manual, also prescribes membership)</a:t>
            </a:r>
          </a:p>
          <a:p>
            <a:pPr algn="ctr"/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Chair</a:t>
            </a:r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Brian Shine</a:t>
            </a:r>
          </a:p>
          <a:p>
            <a:endParaRPr lang="en-US" sz="900" u="sng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Members: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Gary Champlin, Brian Henesey,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Colin Kelly, Andy Golding, Neil Byce</a:t>
            </a:r>
          </a:p>
          <a:p>
            <a:endParaRPr lang="en-US" sz="9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900" u="sng">
                <a:solidFill>
                  <a:srgbClr val="0070C0"/>
                </a:solidFill>
                <a:latin typeface="Calibri" pitchFamily="34" charset="0"/>
              </a:rPr>
              <a:t>Staff Liaisons: </a:t>
            </a:r>
          </a:p>
          <a:p>
            <a:r>
              <a:rPr lang="en-US" sz="900">
                <a:solidFill>
                  <a:srgbClr val="0070C0"/>
                </a:solidFill>
                <a:latin typeface="Calibri" pitchFamily="34" charset="0"/>
              </a:rPr>
              <a:t>Robin Wiener &amp; Olga Zamora</a:t>
            </a:r>
          </a:p>
        </p:txBody>
      </p:sp>
      <p:sp>
        <p:nvSpPr>
          <p:cNvPr id="34" name="Rectangle 77"/>
          <p:cNvSpPr>
            <a:spLocks noChangeArrowheads="1"/>
          </p:cNvSpPr>
          <p:nvPr/>
        </p:nvSpPr>
        <p:spPr bwMode="auto">
          <a:xfrm>
            <a:off x="1822450" y="267407"/>
            <a:ext cx="8547100" cy="990600"/>
          </a:xfrm>
          <a:prstGeom prst="rect">
            <a:avLst/>
          </a:prstGeom>
          <a:noFill/>
          <a:ln w="19050">
            <a:noFill/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“Others”</a:t>
            </a:r>
            <a:endParaRPr lang="en-US" sz="1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9</a:t>
            </a:fld>
            <a:endParaRPr lang="en-US"/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893563" y="2181819"/>
            <a:ext cx="1770168" cy="15388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0070C0"/>
                </a:solidFill>
                <a:latin typeface="Calibri" pitchFamily="34" charset="0"/>
              </a:rPr>
              <a:t>Fire Task Force</a:t>
            </a:r>
          </a:p>
          <a:p>
            <a:r>
              <a:rPr lang="en-US" sz="1000" u="sng" dirty="0">
                <a:solidFill>
                  <a:srgbClr val="0070C0"/>
                </a:solidFill>
                <a:latin typeface="Calibri" pitchFamily="34" charset="0"/>
              </a:rPr>
              <a:t>Co-Chairs</a:t>
            </a:r>
            <a:endParaRPr lang="en-US" sz="10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David </a:t>
            </a:r>
            <a:r>
              <a:rPr lang="en-US" sz="1000" dirty="0" err="1">
                <a:solidFill>
                  <a:srgbClr val="0070C0"/>
                </a:solidFill>
                <a:latin typeface="Calibri" pitchFamily="34" charset="0"/>
              </a:rPr>
              <a:t>Bestwick</a:t>
            </a:r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 &amp; Jeff </a:t>
            </a:r>
            <a:r>
              <a:rPr lang="en-US" sz="1000" dirty="0" err="1">
                <a:solidFill>
                  <a:srgbClr val="0070C0"/>
                </a:solidFill>
                <a:latin typeface="Calibri" pitchFamily="34" charset="0"/>
              </a:rPr>
              <a:t>Farano</a:t>
            </a:r>
            <a:endParaRPr lang="en-US" sz="1000" dirty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10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 dirty="0">
                <a:solidFill>
                  <a:srgbClr val="0070C0"/>
                </a:solidFill>
                <a:latin typeface="Calibri" pitchFamily="34" charset="0"/>
              </a:rPr>
              <a:t>Exec. Comm. Liaison</a:t>
            </a:r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Colin Kelly</a:t>
            </a:r>
          </a:p>
          <a:p>
            <a:endParaRPr lang="en-US" sz="10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 dirty="0">
                <a:solidFill>
                  <a:srgbClr val="0070C0"/>
                </a:solidFill>
                <a:latin typeface="Calibri" pitchFamily="34" charset="0"/>
              </a:rPr>
              <a:t>Staff Liaison:</a:t>
            </a:r>
          </a:p>
          <a:p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Jerry Sjogren</a:t>
            </a:r>
            <a:endParaRPr lang="en-US" sz="1000" dirty="0">
              <a:solidFill>
                <a:srgbClr val="0070C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0" y="147972"/>
            <a:ext cx="2160115" cy="1147561"/>
          </a:xfrm>
          <a:prstGeom prst="rect">
            <a:avLst/>
          </a:prstGeom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7166158" y="2194960"/>
            <a:ext cx="1679440" cy="15388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>
                <a:solidFill>
                  <a:srgbClr val="0070C0"/>
                </a:solidFill>
                <a:latin typeface="Calibri" pitchFamily="34" charset="0"/>
              </a:rPr>
              <a:t>Century Club</a:t>
            </a: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Co-Chairs: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 Barry Hunter &amp; Ron Donn</a:t>
            </a:r>
          </a:p>
          <a:p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Exec. Comm. Liaison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Brian Henesey</a:t>
            </a:r>
          </a:p>
          <a:p>
            <a:endParaRPr lang="en-US" sz="1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>
                <a:solidFill>
                  <a:srgbClr val="0070C0"/>
                </a:solidFill>
                <a:latin typeface="Calibri" pitchFamily="34" charset="0"/>
              </a:rPr>
              <a:t>Staff Liaison:</a:t>
            </a:r>
          </a:p>
          <a:p>
            <a:r>
              <a:rPr lang="en-US" sz="1000">
                <a:solidFill>
                  <a:srgbClr val="0070C0"/>
                </a:solidFill>
                <a:latin typeface="Calibri" pitchFamily="34" charset="0"/>
              </a:rPr>
              <a:t>Brianna Gianti</a:t>
            </a:r>
            <a:endParaRPr lang="en-US" sz="1000">
              <a:solidFill>
                <a:srgbClr val="0070C0"/>
              </a:solidFill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5564340" y="1668110"/>
            <a:ext cx="0" cy="381836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375252" y="2186186"/>
            <a:ext cx="2407444" cy="32470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0070C0"/>
                </a:solidFill>
                <a:latin typeface="Calibri" pitchFamily="34" charset="0"/>
              </a:rPr>
              <a:t>Sustainability Network</a:t>
            </a:r>
          </a:p>
          <a:p>
            <a:pPr algn="ctr"/>
            <a:endParaRPr lang="en-US" sz="1100" b="1" i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 dirty="0">
                <a:solidFill>
                  <a:srgbClr val="0070C0"/>
                </a:solidFill>
                <a:latin typeface="Calibri" pitchFamily="34" charset="0"/>
              </a:rPr>
              <a:t>Chair:</a:t>
            </a:r>
          </a:p>
          <a:p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Abbie Webb, Casella</a:t>
            </a:r>
          </a:p>
          <a:p>
            <a:endParaRPr lang="en-US" sz="10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 dirty="0">
                <a:solidFill>
                  <a:srgbClr val="0070C0"/>
                </a:solidFill>
                <a:latin typeface="Calibri" pitchFamily="34" charset="0"/>
              </a:rPr>
              <a:t>Members</a:t>
            </a:r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r>
              <a:rPr lang="en-US" sz="1000" dirty="0">
                <a:solidFill>
                  <a:srgbClr val="0070C0"/>
                </a:solidFill>
              </a:rPr>
              <a:t>Stephanie Baker, Amy Brackin,</a:t>
            </a:r>
          </a:p>
          <a:p>
            <a:r>
              <a:rPr lang="en-US" sz="1000" dirty="0">
                <a:solidFill>
                  <a:srgbClr val="0070C0"/>
                </a:solidFill>
              </a:rPr>
              <a:t>Chris Bell, Kurt </a:t>
            </a:r>
            <a:r>
              <a:rPr lang="en-US" sz="1000" dirty="0" err="1">
                <a:solidFill>
                  <a:srgbClr val="0070C0"/>
                </a:solidFill>
              </a:rPr>
              <a:t>Breischaft</a:t>
            </a:r>
            <a:r>
              <a:rPr lang="en-US" sz="1000" dirty="0">
                <a:solidFill>
                  <a:srgbClr val="0070C0"/>
                </a:solidFill>
              </a:rPr>
              <a:t>,</a:t>
            </a:r>
          </a:p>
          <a:p>
            <a:r>
              <a:rPr lang="en-US" sz="1000" dirty="0">
                <a:solidFill>
                  <a:srgbClr val="0070C0"/>
                </a:solidFill>
              </a:rPr>
              <a:t>Bob Ellsworth, Kevin Everhart,</a:t>
            </a:r>
          </a:p>
          <a:p>
            <a:r>
              <a:rPr lang="en-US" sz="1000" dirty="0">
                <a:solidFill>
                  <a:srgbClr val="0070C0"/>
                </a:solidFill>
              </a:rPr>
              <a:t>Cathy Foley, Elise Gautier,</a:t>
            </a:r>
          </a:p>
          <a:p>
            <a:r>
              <a:rPr lang="en-US" sz="1000" dirty="0">
                <a:solidFill>
                  <a:srgbClr val="0070C0"/>
                </a:solidFill>
              </a:rPr>
              <a:t>Kevin Haney, Joseph King,</a:t>
            </a:r>
          </a:p>
          <a:p>
            <a:r>
              <a:rPr lang="en-US" sz="1000" dirty="0">
                <a:solidFill>
                  <a:srgbClr val="0070C0"/>
                </a:solidFill>
              </a:rPr>
              <a:t>Billy Milligan, John Sacco, Abbie Webb</a:t>
            </a:r>
            <a:endParaRPr lang="en-US" sz="1000" dirty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10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 dirty="0">
                <a:solidFill>
                  <a:srgbClr val="0070C0"/>
                </a:solidFill>
                <a:latin typeface="Calibri" pitchFamily="34" charset="0"/>
              </a:rPr>
              <a:t>Exec Comm Liaison</a:t>
            </a:r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  Scott Miller</a:t>
            </a:r>
          </a:p>
          <a:p>
            <a:endParaRPr lang="en-US" sz="10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1000" u="sng" dirty="0">
                <a:solidFill>
                  <a:srgbClr val="0070C0"/>
                </a:solidFill>
                <a:latin typeface="Calibri" pitchFamily="34" charset="0"/>
              </a:rPr>
              <a:t>Staff Liaison</a:t>
            </a:r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:  </a:t>
            </a:r>
          </a:p>
          <a:p>
            <a:r>
              <a:rPr lang="en-US" sz="1000" dirty="0">
                <a:solidFill>
                  <a:srgbClr val="0070C0"/>
                </a:solidFill>
                <a:latin typeface="Calibri" pitchFamily="34" charset="0"/>
              </a:rPr>
              <a:t>Natalie Messer-Betts</a:t>
            </a:r>
          </a:p>
          <a:p>
            <a:endParaRPr lang="en-US" sz="1000" dirty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V="1">
            <a:off x="7866641" y="1690026"/>
            <a:ext cx="0" cy="381836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8E8BCD-F2C3-4EC0-9FD6-CD8D49919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B8350-ECAC-4841-AF3E-B9FBE9ACBC9F}" type="datetime4">
              <a:rPr lang="en-US" smtClean="0"/>
              <a:t>November 21, 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6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19050">
          <a:solidFill>
            <a:srgbClr val="0070C0"/>
          </a:solidFill>
          <a:round/>
          <a:headEnd/>
          <a:tailEnd/>
        </a:ln>
      </a:spPr>
      <a:bodyPr wrap="none" anchor="ctr"/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-template-2019.pptx" id="{2D78D255-6B33-4857-9748-B7689302912F}" vid="{57553052-E0A3-4D51-A395-7DDDB9B90E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3e1a65-116d-44b3-9e56-cc9fb8103f96" xsi:nil="true"/>
    <lcf76f155ced4ddcb4097134ff3c332f xmlns="5593b74f-fcff-41fa-845d-15e082e5cc2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FA7F943D30DD44A00736708C0979D0" ma:contentTypeVersion="17" ma:contentTypeDescription="Create a new document." ma:contentTypeScope="" ma:versionID="ea94068e273f2e5873746b35a07b7f0d">
  <xsd:schema xmlns:xsd="http://www.w3.org/2001/XMLSchema" xmlns:xs="http://www.w3.org/2001/XMLSchema" xmlns:p="http://schemas.microsoft.com/office/2006/metadata/properties" xmlns:ns2="5593b74f-fcff-41fa-845d-15e082e5cc27" xmlns:ns3="313e1a65-116d-44b3-9e56-cc9fb8103f96" targetNamespace="http://schemas.microsoft.com/office/2006/metadata/properties" ma:root="true" ma:fieldsID="e02b39b55009d96e160c088ead219725" ns2:_="" ns3:_="">
    <xsd:import namespace="5593b74f-fcff-41fa-845d-15e082e5cc27"/>
    <xsd:import namespace="313e1a65-116d-44b3-9e56-cc9fb8103f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3b74f-fcff-41fa-845d-15e082e5cc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92edb5b-a866-44a0-9154-dcedb5b6d1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e1a65-116d-44b3-9e56-cc9fb8103f96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ccb7e79-ee81-4c77-bee1-56884bd5bb57}" ma:internalName="TaxCatchAll" ma:showField="CatchAllData" ma:web="313e1a65-116d-44b3-9e56-cc9fb8103f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2B8F16-9667-462D-BE74-B4AAEA350F8A}">
  <ds:schemaRefs>
    <ds:schemaRef ds:uri="http://schemas.openxmlformats.org/package/2006/metadata/core-properties"/>
    <ds:schemaRef ds:uri="http://purl.org/dc/elements/1.1/"/>
    <ds:schemaRef ds:uri="313e1a65-116d-44b3-9e56-cc9fb8103f96"/>
    <ds:schemaRef ds:uri="http://schemas.microsoft.com/office/2006/documentManagement/types"/>
    <ds:schemaRef ds:uri="http://schemas.microsoft.com/office/infopath/2007/PartnerControls"/>
    <ds:schemaRef ds:uri="5593b74f-fcff-41fa-845d-15e082e5cc27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3CC491A-B5EB-4CBA-8528-558AFB29F2F9}">
  <ds:schemaRefs>
    <ds:schemaRef ds:uri="313e1a65-116d-44b3-9e56-cc9fb8103f96"/>
    <ds:schemaRef ds:uri="5593b74f-fcff-41fa-845d-15e082e5cc2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64FAF17-3F7D-4DED-88B0-CF2E9B56E6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Presentation-template-2019</Template>
  <TotalTime>21623</TotalTime>
  <Words>2736</Words>
  <Application>Microsoft Office PowerPoint</Application>
  <PresentationFormat>Widescreen</PresentationFormat>
  <Paragraphs>629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Hernan Gigena</dc:creator>
  <cp:lastModifiedBy>Christopher Puig</cp:lastModifiedBy>
  <cp:revision>28</cp:revision>
  <cp:lastPrinted>2023-10-26T16:23:48Z</cp:lastPrinted>
  <dcterms:created xsi:type="dcterms:W3CDTF">2020-05-18T19:55:27Z</dcterms:created>
  <dcterms:modified xsi:type="dcterms:W3CDTF">2023-11-21T15:31:34Z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0x010100F2FA7F943D30DD44A00736708C0979D0</vt:lpwstr>
  </property>
  <property fmtid="{D5CDD505-2E9C-101B-9397-08002B2CF9AE}" pid="3" name="Order">
    <vt:r8>7188800</vt:r8>
  </property>
  <property fmtid="{D5CDD505-2E9C-101B-9397-08002B2CF9AE}" pid="4" name="MediaServiceImageTags">
    <vt:lpwstr/>
  </property>
</Properties>
</file>