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1" r:id="rId10"/>
    <p:sldId id="264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5D09BC-FD96-4051-ACE9-AAF7E6FF0853}" type="datetimeFigureOut">
              <a:rPr lang="en-US" smtClean="0"/>
              <a:pPr/>
              <a:t>12/30/2011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DE8131-22CC-4DAA-AD36-CBD9045DF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 smtClean="0"/>
              <a:t>Safety: </a:t>
            </a:r>
            <a:br>
              <a:rPr lang="en-US" sz="5400" dirty="0" smtClean="0"/>
            </a:br>
            <a:r>
              <a:rPr lang="en-US" sz="5400" dirty="0" smtClean="0"/>
              <a:t>Liability &amp; Visitor Control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Joe Bateman</a:t>
            </a:r>
          </a:p>
          <a:p>
            <a:r>
              <a:rPr lang="en-US" sz="3200" dirty="0" smtClean="0"/>
              <a:t>ISRI Safety Outreach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Bateman\Pictures\2010-08-16 001\100_0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708525" cy="6278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your employees AND customers know what’s expected?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niongas.com/centennial/images/virtualmuseum/gallery/IntheWorkplace/IMG_0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679924" cy="49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do you keep track of visitors?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do your customers go to unload?</a:t>
            </a:r>
          </a:p>
          <a:p>
            <a:r>
              <a:rPr lang="en-US" sz="2800" dirty="0" smtClean="0"/>
              <a:t>Will you help them?</a:t>
            </a:r>
          </a:p>
          <a:p>
            <a:endParaRPr lang="en-US" sz="2800" dirty="0" smtClean="0"/>
          </a:p>
          <a:p>
            <a:r>
              <a:rPr lang="en-US" sz="2800" dirty="0" smtClean="0"/>
              <a:t>Where do truck drivers go to load/unload?</a:t>
            </a:r>
          </a:p>
          <a:p>
            <a:r>
              <a:rPr lang="en-US" sz="2800" dirty="0" smtClean="0"/>
              <a:t>In or Out?</a:t>
            </a:r>
          </a:p>
          <a:p>
            <a:r>
              <a:rPr lang="en-US" sz="2800" dirty="0" smtClean="0"/>
              <a:t>Do you have a safe place for them?</a:t>
            </a:r>
          </a:p>
          <a:p>
            <a:endParaRPr lang="en-US" sz="2800" dirty="0" smtClean="0"/>
          </a:p>
          <a:p>
            <a:r>
              <a:rPr lang="en-US" sz="2800" dirty="0" smtClean="0"/>
              <a:t>Traffic flow?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7" name="Picture 1" descr="F:\DCIM\100KC813\100_2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3916363" cy="293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Certificates</a:t>
            </a:r>
            <a:br>
              <a:rPr lang="en-US" dirty="0" smtClean="0"/>
            </a:b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> Insurance</a:t>
            </a:r>
            <a:endParaRPr 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581400" y="133909"/>
          <a:ext cx="5181600" cy="6706216"/>
        </p:xfrm>
        <a:graphic>
          <a:graphicData uri="http://schemas.openxmlformats.org/presentationml/2006/ole">
            <p:oleObj spid="_x0000_s25603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Named Insured</a:t>
            </a:r>
          </a:p>
          <a:p>
            <a:r>
              <a:rPr lang="en-US" dirty="0" smtClean="0"/>
              <a:t>Expiration Dates</a:t>
            </a:r>
          </a:p>
          <a:p>
            <a:r>
              <a:rPr lang="en-US" dirty="0" smtClean="0"/>
              <a:t>Limits</a:t>
            </a:r>
          </a:p>
          <a:p>
            <a:r>
              <a:rPr lang="en-US" dirty="0" smtClean="0"/>
              <a:t>Owned vs. Hired Autos</a:t>
            </a:r>
          </a:p>
          <a:p>
            <a:r>
              <a:rPr lang="en-US" dirty="0" smtClean="0"/>
              <a:t>Work Comp</a:t>
            </a:r>
          </a:p>
          <a:p>
            <a:r>
              <a:rPr lang="en-US" dirty="0" smtClean="0"/>
              <a:t>Additional Insured</a:t>
            </a:r>
          </a:p>
          <a:p>
            <a:r>
              <a:rPr lang="en-US" dirty="0" smtClean="0"/>
              <a:t>Primary</a:t>
            </a:r>
          </a:p>
          <a:p>
            <a:r>
              <a:rPr lang="en-US" dirty="0" smtClean="0"/>
              <a:t>Non-contributory</a:t>
            </a:r>
          </a:p>
          <a:p>
            <a:r>
              <a:rPr lang="en-US" dirty="0" smtClean="0"/>
              <a:t>Cancellations </a:t>
            </a:r>
          </a:p>
          <a:p>
            <a:r>
              <a:rPr lang="en-US" dirty="0" smtClean="0"/>
              <a:t>Certificate Holder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of Insurance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 smtClean="0"/>
          </a:p>
          <a:p>
            <a:r>
              <a:rPr lang="en-US" sz="6000" dirty="0" smtClean="0"/>
              <a:t>Joe Bateman</a:t>
            </a:r>
          </a:p>
          <a:p>
            <a:r>
              <a:rPr lang="en-US" sz="6000" dirty="0" smtClean="0"/>
              <a:t>202-716-3702</a:t>
            </a:r>
          </a:p>
          <a:p>
            <a:r>
              <a:rPr lang="en-US" sz="6000" dirty="0" smtClean="0"/>
              <a:t>joebateman@isri.org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Questions?	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Firestone</a:t>
            </a:r>
          </a:p>
          <a:p>
            <a:pPr lvl="1"/>
            <a:r>
              <a:rPr lang="en-US" sz="1600" dirty="0" smtClean="0"/>
              <a:t>Production</a:t>
            </a:r>
          </a:p>
          <a:p>
            <a:pPr lvl="1"/>
            <a:r>
              <a:rPr lang="en-US" sz="1600" dirty="0" smtClean="0"/>
              <a:t>Lies</a:t>
            </a:r>
          </a:p>
          <a:p>
            <a:pPr lvl="1"/>
            <a:r>
              <a:rPr lang="en-US" sz="1600" dirty="0" smtClean="0"/>
              <a:t>I didn’t get it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Mervis Industries</a:t>
            </a:r>
          </a:p>
          <a:p>
            <a:pPr lvl="1"/>
            <a:r>
              <a:rPr lang="en-US" sz="1600" dirty="0" smtClean="0"/>
              <a:t>Safety/Environmental—10 Yards, 3 States</a:t>
            </a:r>
          </a:p>
          <a:p>
            <a:pPr lvl="1"/>
            <a:r>
              <a:rPr lang="en-US" sz="1600" dirty="0" smtClean="0"/>
              <a:t>OSHA Welcome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PSC Metals</a:t>
            </a:r>
          </a:p>
          <a:p>
            <a:pPr lvl="1"/>
            <a:r>
              <a:rPr lang="en-US" sz="1600" dirty="0" smtClean="0"/>
              <a:t>Safety/Environmental/Transportation—15 Yards</a:t>
            </a:r>
          </a:p>
          <a:p>
            <a:pPr lvl="1"/>
            <a:r>
              <a:rPr lang="en-US" sz="1600" dirty="0" smtClean="0"/>
              <a:t>Tennessee, Kentucky, Alabama, Georgia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Institute of Scrap Recycling Industries</a:t>
            </a:r>
          </a:p>
          <a:p>
            <a:pPr lvl="1"/>
            <a:r>
              <a:rPr lang="en-US" sz="1600" dirty="0" smtClean="0"/>
              <a:t>3 Years</a:t>
            </a:r>
          </a:p>
          <a:p>
            <a:pPr lvl="1"/>
            <a:r>
              <a:rPr lang="en-US" sz="1600" dirty="0" smtClean="0"/>
              <a:t>Over 200 Operations</a:t>
            </a:r>
          </a:p>
          <a:p>
            <a:pPr lvl="1"/>
            <a:r>
              <a:rPr lang="en-US" sz="1600" dirty="0" smtClean="0"/>
              <a:t>Blueprint</a:t>
            </a:r>
          </a:p>
          <a:p>
            <a:pPr lvl="1"/>
            <a:r>
              <a:rPr lang="en-US" sz="1600" dirty="0" smtClean="0"/>
              <a:t>OSHA 10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about you.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600" dirty="0" smtClean="0"/>
              <a:t>What is the </a:t>
            </a:r>
          </a:p>
          <a:p>
            <a:pPr algn="ctr">
              <a:buNone/>
            </a:pPr>
            <a:r>
              <a:rPr lang="en-US" sz="6500" b="1" u="sng" cap="all" dirty="0" smtClean="0"/>
              <a:t>greatest potential source</a:t>
            </a:r>
          </a:p>
          <a:p>
            <a:pPr algn="ctr">
              <a:buNone/>
            </a:pPr>
            <a:r>
              <a:rPr lang="en-US" sz="6600" dirty="0" smtClean="0"/>
              <a:t> of </a:t>
            </a:r>
            <a:r>
              <a:rPr lang="en-US" sz="6600" b="1" u="sng" cap="all" dirty="0" smtClean="0"/>
              <a:t>liability</a:t>
            </a:r>
            <a:r>
              <a:rPr lang="en-US" sz="6600" cap="all" dirty="0" smtClean="0"/>
              <a:t> </a:t>
            </a:r>
          </a:p>
          <a:p>
            <a:pPr algn="ctr">
              <a:buNone/>
            </a:pPr>
            <a:r>
              <a:rPr lang="en-US" sz="6600" dirty="0" smtClean="0"/>
              <a:t>in </a:t>
            </a:r>
            <a:r>
              <a:rPr lang="en-US" sz="6600" i="1" dirty="0" smtClean="0"/>
              <a:t>your</a:t>
            </a:r>
            <a:r>
              <a:rPr lang="en-US" sz="6600" dirty="0" smtClean="0"/>
              <a:t> operation?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7627"/>
            <a:ext cx="86868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Police scoured surrounding neighborhoods for three men who robbed the Recycling Center on Central Avenue.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robbery took place at 11:02 a.m.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According to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witnesses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three males between the ages of 20-22 fled down a nearby alley after assaulting and robbing the Recycling Center operator.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victim was punched several times in face while one of the suspects pointed a sawed-off shotgun at him.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assailants made off with his cell phone and an undisclosed amount of money. The victim declined medical treatment and continued to work. The attack left him with a scrape on his nose and a sore jaw.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employee declined to give his name and a step-by-step account of events.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"I don't want them to come back and shoot me," he said.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regular customer at the Recycling Center was frustrated by what transpired.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"I got here an hour later," he said.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"They beat him up and took his belongings. That's chicken s---."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8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Armed Robbery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2010-02-11 002\102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42900"/>
            <a:ext cx="8178800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Randolph, MA • April 1, 2008. Howard Trang injures one and kills himself at Alloy</a:t>
            </a:r>
          </a:p>
          <a:p>
            <a:r>
              <a:rPr lang="en-US" sz="1500" dirty="0"/>
              <a:t>Fabricators of New </a:t>
            </a:r>
            <a:r>
              <a:rPr lang="en-US" sz="1500" dirty="0" smtClean="0"/>
              <a:t>England.</a:t>
            </a:r>
            <a:endParaRPr lang="en-US" sz="1500" dirty="0"/>
          </a:p>
          <a:p>
            <a:r>
              <a:rPr lang="en-US" sz="1500" dirty="0"/>
              <a:t>Chester, VA • April 1, 2008. 25-year old Christopher Clagon kills one before fleeing Pre Con</a:t>
            </a:r>
          </a:p>
          <a:p>
            <a:r>
              <a:rPr lang="en-US" sz="1500" dirty="0"/>
              <a:t>Industrial after an argument in the parking </a:t>
            </a:r>
            <a:r>
              <a:rPr lang="en-US" sz="1500" dirty="0" smtClean="0"/>
              <a:t>lot.</a:t>
            </a:r>
            <a:endParaRPr lang="en-US" sz="1500" dirty="0"/>
          </a:p>
          <a:p>
            <a:r>
              <a:rPr lang="en-US" sz="1500" dirty="0"/>
              <a:t>Louisburg, NC • April 1, 2008. Jerold Lee kills one, injures one, and kills himself at Phelps</a:t>
            </a:r>
          </a:p>
          <a:p>
            <a:r>
              <a:rPr lang="en-US" sz="1500" dirty="0"/>
              <a:t>Temporary Staffing </a:t>
            </a:r>
            <a:r>
              <a:rPr lang="en-US" sz="1500" dirty="0" smtClean="0"/>
              <a:t>Service.</a:t>
            </a:r>
            <a:endParaRPr lang="en-US" sz="1500" dirty="0"/>
          </a:p>
          <a:p>
            <a:r>
              <a:rPr lang="en-US" sz="1500" dirty="0"/>
              <a:t>Santa Maria, CA • March 19, 2008. A man kills four and himself at Black Road Auto</a:t>
            </a:r>
          </a:p>
          <a:p>
            <a:r>
              <a:rPr lang="en-US" sz="1500" dirty="0"/>
              <a:t>wrecking </a:t>
            </a:r>
            <a:r>
              <a:rPr lang="en-US" sz="1500" dirty="0" smtClean="0"/>
              <a:t>yard.</a:t>
            </a:r>
            <a:endParaRPr lang="en-US" sz="1500" dirty="0"/>
          </a:p>
          <a:p>
            <a:r>
              <a:rPr lang="en-US" sz="1500" dirty="0"/>
              <a:t>McComb, MS • March 12, 2008. Robert Lanham kills two, his ex-wife, and then himself at the</a:t>
            </a:r>
          </a:p>
          <a:p>
            <a:r>
              <a:rPr lang="en-US" sz="1500" dirty="0"/>
              <a:t>bank where is ex-wife worked in McComb, </a:t>
            </a:r>
            <a:r>
              <a:rPr lang="en-US" sz="1500" dirty="0" smtClean="0"/>
              <a:t>Mississippi.</a:t>
            </a:r>
            <a:endParaRPr lang="en-US" sz="1500" dirty="0"/>
          </a:p>
          <a:p>
            <a:r>
              <a:rPr lang="en-US" sz="1500" dirty="0"/>
              <a:t>Baltimore, MD • January 12, 2008. An applicant returns to discuss a problem with a person at</a:t>
            </a:r>
          </a:p>
          <a:p>
            <a:r>
              <a:rPr lang="en-US" sz="1500" dirty="0"/>
              <a:t>a business where he applied. The discussion with the supervisor escalates into a fight. The</a:t>
            </a:r>
          </a:p>
          <a:p>
            <a:r>
              <a:rPr lang="en-US" sz="1500" dirty="0"/>
              <a:t>applicant pulls out a revolver, shoots the supervisor in the leg, and flees the </a:t>
            </a:r>
            <a:r>
              <a:rPr lang="en-US" sz="1500" dirty="0" smtClean="0"/>
              <a:t>scene.</a:t>
            </a:r>
            <a:endParaRPr lang="en-US" sz="1500" dirty="0"/>
          </a:p>
          <a:p>
            <a:r>
              <a:rPr lang="en-US" sz="1500" dirty="0"/>
              <a:t>Jackson, MS • December 19, 2007. An argument between two employees at an engineering</a:t>
            </a:r>
          </a:p>
          <a:p>
            <a:r>
              <a:rPr lang="en-US" sz="1500" dirty="0"/>
              <a:t>company triggers one man to walk out to the parking lot and retrieve a gun he kept in his car. </a:t>
            </a:r>
            <a:r>
              <a:rPr lang="en-US" sz="1500" dirty="0" smtClean="0"/>
              <a:t>He comes </a:t>
            </a:r>
            <a:r>
              <a:rPr lang="en-US" sz="1500" dirty="0"/>
              <a:t>back into the building and shoots the other </a:t>
            </a:r>
            <a:r>
              <a:rPr lang="en-US" sz="1500" dirty="0" smtClean="0"/>
              <a:t>employee.</a:t>
            </a:r>
            <a:endParaRPr lang="en-US" sz="1500" dirty="0"/>
          </a:p>
          <a:p>
            <a:r>
              <a:rPr lang="en-US" sz="1500" dirty="0"/>
              <a:t>Phoenix, AZ • October 11, 2007. An argument between two employees at a bakery escalates</a:t>
            </a:r>
          </a:p>
          <a:p>
            <a:r>
              <a:rPr lang="en-US" sz="1500" dirty="0"/>
              <a:t>and one employee walks out of the bakery and returns with a firearm. He shoots the other</a:t>
            </a:r>
          </a:p>
          <a:p>
            <a:r>
              <a:rPr lang="en-US" sz="1500" dirty="0"/>
              <a:t>employee several times before running </a:t>
            </a:r>
            <a:r>
              <a:rPr lang="en-US" sz="1500" dirty="0" smtClean="0"/>
              <a:t>off.</a:t>
            </a:r>
            <a:endParaRPr lang="en-US" sz="1500" dirty="0"/>
          </a:p>
          <a:p>
            <a:r>
              <a:rPr lang="en-US" sz="1500" dirty="0"/>
              <a:t>Simi Valley, CA • October 9, 2007. A man kills one and himself, while wounding two others,</a:t>
            </a:r>
          </a:p>
          <a:p>
            <a:r>
              <a:rPr lang="en-US" sz="1500" dirty="0"/>
              <a:t>at a tire </a:t>
            </a:r>
            <a:r>
              <a:rPr lang="en-US" sz="1500" dirty="0" smtClean="0"/>
              <a:t>shop.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4047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Workplace Violence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tnessanddefense.com/wp-content/uploads/2011/02/Bank-of-America-A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638800" cy="601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uptothemoon.com/uploaded/thumbnails/2629-UK_RegisterW-girl_path_243_44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0"/>
            <a:ext cx="6857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52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risten ITC" pitchFamily="66" charset="0"/>
              </a:rPr>
              <a:t>Remember: </a:t>
            </a:r>
          </a:p>
          <a:p>
            <a:pPr algn="ctr"/>
            <a:r>
              <a:rPr lang="en-US" sz="3600" b="1" dirty="0" smtClean="0">
                <a:latin typeface="Kristen ITC" pitchFamily="66" charset="0"/>
              </a:rPr>
              <a:t>Your Cashier is </a:t>
            </a:r>
            <a:r>
              <a:rPr lang="en-US" sz="3600" b="1" i="1" dirty="0" smtClean="0">
                <a:latin typeface="Kristen ITC" pitchFamily="66" charset="0"/>
              </a:rPr>
              <a:t>somebody’s </a:t>
            </a:r>
          </a:p>
          <a:p>
            <a:pPr algn="ctr"/>
            <a:r>
              <a:rPr lang="en-US" sz="3600" b="1" dirty="0" smtClean="0">
                <a:latin typeface="Kristen ITC" pitchFamily="66" charset="0"/>
              </a:rPr>
              <a:t>Little Girl.</a:t>
            </a:r>
            <a:endParaRPr lang="en-US" sz="36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594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Acrobat Document</vt:lpstr>
      <vt:lpstr>Safety:  Liability &amp; Visitor Control </vt:lpstr>
      <vt:lpstr>Me </vt:lpstr>
      <vt:lpstr>You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Certificates  of  Insurance</vt:lpstr>
      <vt:lpstr>Certificates of Insurance</vt:lpstr>
      <vt:lpstr>Questions?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Safety: Liability &amp; Visitor Control</dc:title>
  <dc:creator>JoeBateman</dc:creator>
  <cp:lastModifiedBy>JoeBateman</cp:lastModifiedBy>
  <cp:revision>36</cp:revision>
  <dcterms:created xsi:type="dcterms:W3CDTF">2011-12-27T18:14:44Z</dcterms:created>
  <dcterms:modified xsi:type="dcterms:W3CDTF">2011-12-30T18:15:14Z</dcterms:modified>
</cp:coreProperties>
</file>