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Default Extension="ppt" ContentType="application/vnd.ms-powerpoint"/>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03"/>
  </p:notesMasterIdLst>
  <p:handoutMasterIdLst>
    <p:handoutMasterId r:id="rId104"/>
  </p:handoutMasterIdLst>
  <p:sldIdLst>
    <p:sldId id="256" r:id="rId2"/>
    <p:sldId id="635" r:id="rId3"/>
    <p:sldId id="636" r:id="rId4"/>
    <p:sldId id="633" r:id="rId5"/>
    <p:sldId id="634" r:id="rId6"/>
    <p:sldId id="550" r:id="rId7"/>
    <p:sldId id="613" r:id="rId8"/>
    <p:sldId id="552" r:id="rId9"/>
    <p:sldId id="554" r:id="rId10"/>
    <p:sldId id="523" r:id="rId11"/>
    <p:sldId id="525" r:id="rId12"/>
    <p:sldId id="624" r:id="rId13"/>
    <p:sldId id="524" r:id="rId14"/>
    <p:sldId id="528" r:id="rId15"/>
    <p:sldId id="548" r:id="rId16"/>
    <p:sldId id="549" r:id="rId17"/>
    <p:sldId id="562" r:id="rId18"/>
    <p:sldId id="526" r:id="rId19"/>
    <p:sldId id="564" r:id="rId20"/>
    <p:sldId id="565" r:id="rId21"/>
    <p:sldId id="566" r:id="rId22"/>
    <p:sldId id="567" r:id="rId23"/>
    <p:sldId id="614" r:id="rId24"/>
    <p:sldId id="571" r:id="rId25"/>
    <p:sldId id="585" r:id="rId26"/>
    <p:sldId id="580" r:id="rId27"/>
    <p:sldId id="530" r:id="rId28"/>
    <p:sldId id="579" r:id="rId29"/>
    <p:sldId id="581" r:id="rId30"/>
    <p:sldId id="582" r:id="rId31"/>
    <p:sldId id="583" r:id="rId32"/>
    <p:sldId id="574" r:id="rId33"/>
    <p:sldId id="576" r:id="rId34"/>
    <p:sldId id="587" r:id="rId35"/>
    <p:sldId id="588" r:id="rId36"/>
    <p:sldId id="615" r:id="rId37"/>
    <p:sldId id="534" r:id="rId38"/>
    <p:sldId id="589" r:id="rId39"/>
    <p:sldId id="622" r:id="rId40"/>
    <p:sldId id="616" r:id="rId41"/>
    <p:sldId id="463" r:id="rId42"/>
    <p:sldId id="593" r:id="rId43"/>
    <p:sldId id="535" r:id="rId44"/>
    <p:sldId id="536" r:id="rId45"/>
    <p:sldId id="537" r:id="rId46"/>
    <p:sldId id="539" r:id="rId47"/>
    <p:sldId id="594" r:id="rId48"/>
    <p:sldId id="609" r:id="rId49"/>
    <p:sldId id="617" r:id="rId50"/>
    <p:sldId id="543" r:id="rId51"/>
    <p:sldId id="618" r:id="rId52"/>
    <p:sldId id="586" r:id="rId53"/>
    <p:sldId id="467" r:id="rId54"/>
    <p:sldId id="514" r:id="rId55"/>
    <p:sldId id="637" r:id="rId56"/>
    <p:sldId id="257" r:id="rId57"/>
    <p:sldId id="478" r:id="rId58"/>
    <p:sldId id="461" r:id="rId59"/>
    <p:sldId id="465" r:id="rId60"/>
    <p:sldId id="479" r:id="rId61"/>
    <p:sldId id="500" r:id="rId62"/>
    <p:sldId id="606" r:id="rId63"/>
    <p:sldId id="470" r:id="rId64"/>
    <p:sldId id="480" r:id="rId65"/>
    <p:sldId id="481" r:id="rId66"/>
    <p:sldId id="507" r:id="rId67"/>
    <p:sldId id="326" r:id="rId68"/>
    <p:sldId id="604" r:id="rId69"/>
    <p:sldId id="483" r:id="rId70"/>
    <p:sldId id="484" r:id="rId71"/>
    <p:sldId id="605" r:id="rId72"/>
    <p:sldId id="619" r:id="rId73"/>
    <p:sldId id="518" r:id="rId74"/>
    <p:sldId id="447" r:id="rId75"/>
    <p:sldId id="342" r:id="rId76"/>
    <p:sldId id="343" r:id="rId77"/>
    <p:sldId id="332" r:id="rId78"/>
    <p:sldId id="417" r:id="rId79"/>
    <p:sldId id="337" r:id="rId80"/>
    <p:sldId id="339" r:id="rId81"/>
    <p:sldId id="341" r:id="rId82"/>
    <p:sldId id="276" r:id="rId83"/>
    <p:sldId id="448" r:id="rId84"/>
    <p:sldId id="610" r:id="rId85"/>
    <p:sldId id="493" r:id="rId86"/>
    <p:sldId id="631" r:id="rId87"/>
    <p:sldId id="494" r:id="rId88"/>
    <p:sldId id="628" r:id="rId89"/>
    <p:sldId id="627" r:id="rId90"/>
    <p:sldId id="495" r:id="rId91"/>
    <p:sldId id="496" r:id="rId92"/>
    <p:sldId id="620" r:id="rId93"/>
    <p:sldId id="399" r:id="rId94"/>
    <p:sldId id="611" r:id="rId95"/>
    <p:sldId id="503" r:id="rId96"/>
    <p:sldId id="435" r:id="rId97"/>
    <p:sldId id="397" r:id="rId98"/>
    <p:sldId id="621" r:id="rId99"/>
    <p:sldId id="498" r:id="rId100"/>
    <p:sldId id="630" r:id="rId101"/>
    <p:sldId id="638" r:id="rId10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45874" autoAdjust="0"/>
  </p:normalViewPr>
  <p:slideViewPr>
    <p:cSldViewPr>
      <p:cViewPr varScale="1">
        <p:scale>
          <a:sx n="48" d="100"/>
          <a:sy n="48" d="100"/>
        </p:scale>
        <p:origin x="-1686" y="-10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14520"/>
    </p:cViewPr>
  </p:sorterViewPr>
  <p:notesViewPr>
    <p:cSldViewPr>
      <p:cViewPr>
        <p:scale>
          <a:sx n="75" d="100"/>
          <a:sy n="75" d="100"/>
        </p:scale>
        <p:origin x="-75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66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66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6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AB25D46-E05C-4AA0-BF88-532C159AA21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66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66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6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6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66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142FF52-A496-44E5-9125-A25698E8BC6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FD9E8-134B-46CE-A09F-210FB2924565}" type="slidenum">
              <a:rPr lang="en-US"/>
              <a:pPr/>
              <a:t>11</a:t>
            </a:fld>
            <a:endParaRPr lang="en-US"/>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r>
              <a:rPr lang="en-US" dirty="0"/>
              <a:t>The above is another way to show half life. Industrial radiographic sources are often Ir-192 which has a 74 day half life. Therefore, if a scrap yard isolated a radiographic camera containing Ir-192, in 74 days, the readings from the source would have diminished by half. In another 74 days, the readings would decrease again, by half of the first reading. </a:t>
            </a:r>
            <a:r>
              <a:rPr lang="en-US" dirty="0" smtClean="0"/>
              <a:t>  After another 74 days, it will reduce by half again.</a:t>
            </a:r>
          </a:p>
          <a:p>
            <a:endParaRPr lang="en-US" dirty="0" smtClean="0"/>
          </a:p>
          <a:p>
            <a:r>
              <a:rPr lang="en-US" dirty="0" smtClean="0"/>
              <a:t>After 10 </a:t>
            </a:r>
            <a:r>
              <a:rPr lang="en-US" dirty="0"/>
              <a:t>half </a:t>
            </a:r>
            <a:r>
              <a:rPr lang="en-US" dirty="0" smtClean="0"/>
              <a:t>lives, the </a:t>
            </a:r>
            <a:r>
              <a:rPr lang="en-US" dirty="0"/>
              <a:t>radioactive material </a:t>
            </a:r>
            <a:r>
              <a:rPr lang="en-US" dirty="0" smtClean="0"/>
              <a:t>is considered to be gone</a:t>
            </a:r>
            <a:r>
              <a:rPr lang="en-US" dirty="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EE449-8D52-4C84-AFF6-468206CE68B6}" type="slidenum">
              <a:rPr lang="en-US"/>
              <a:pPr/>
              <a:t>13</a:t>
            </a:fld>
            <a:endParaRPr lang="en-US"/>
          </a:p>
        </p:txBody>
      </p:sp>
      <p:sp>
        <p:nvSpPr>
          <p:cNvPr id="969730" name="Rectangle 2"/>
          <p:cNvSpPr>
            <a:spLocks noGrp="1" noRot="1" noChangeAspect="1" noChangeArrowheads="1" noTextEdit="1"/>
          </p:cNvSpPr>
          <p:nvPr>
            <p:ph type="sldImg"/>
          </p:nvPr>
        </p:nvSpPr>
        <p:spPr>
          <a:ln/>
        </p:spPr>
      </p:sp>
      <p:sp>
        <p:nvSpPr>
          <p:cNvPr id="969731" name="Rectangle 3"/>
          <p:cNvSpPr>
            <a:spLocks noGrp="1" noChangeArrowheads="1"/>
          </p:cNvSpPr>
          <p:nvPr>
            <p:ph type="body" idx="1"/>
          </p:nvPr>
        </p:nvSpPr>
        <p:spPr/>
        <p:txBody>
          <a:bodyPr/>
          <a:lstStyle/>
          <a:p>
            <a:r>
              <a:rPr lang="en-US" dirty="0" smtClean="0"/>
              <a:t>One form of junk</a:t>
            </a:r>
            <a:r>
              <a:rPr lang="en-US" baseline="0" dirty="0" smtClean="0"/>
              <a:t> </a:t>
            </a:r>
            <a:r>
              <a:rPr lang="en-US" dirty="0" smtClean="0"/>
              <a:t>that </a:t>
            </a:r>
            <a:r>
              <a:rPr lang="en-US" dirty="0"/>
              <a:t>can  be ejected from the unstable nucleus is a GAMMA RAY. These </a:t>
            </a:r>
            <a:r>
              <a:rPr lang="en-US" dirty="0" smtClean="0"/>
              <a:t>are </a:t>
            </a:r>
            <a:r>
              <a:rPr lang="en-US" dirty="0"/>
              <a:t>bundles of </a:t>
            </a:r>
            <a:r>
              <a:rPr lang="en-US" dirty="0" smtClean="0"/>
              <a:t>energy,</a:t>
            </a:r>
            <a:r>
              <a:rPr lang="en-US" baseline="0" dirty="0" smtClean="0"/>
              <a:t> and t</a:t>
            </a:r>
            <a:r>
              <a:rPr lang="en-US" dirty="0" smtClean="0"/>
              <a:t>hey </a:t>
            </a:r>
            <a:r>
              <a:rPr lang="en-US" dirty="0"/>
              <a:t>can travel great distances in air. </a:t>
            </a:r>
            <a:r>
              <a:rPr lang="en-US" dirty="0" smtClean="0"/>
              <a:t> They </a:t>
            </a:r>
            <a:r>
              <a:rPr lang="en-US" dirty="0"/>
              <a:t>are </a:t>
            </a:r>
            <a:r>
              <a:rPr lang="en-US" dirty="0" smtClean="0"/>
              <a:t>“penetrating radiation,” meaning that this </a:t>
            </a:r>
            <a:r>
              <a:rPr lang="en-US" dirty="0"/>
              <a:t>type of radiation is likely to pass all the way </a:t>
            </a:r>
            <a:r>
              <a:rPr lang="en-US" dirty="0" smtClean="0"/>
              <a:t>through </a:t>
            </a:r>
            <a:r>
              <a:rPr lang="en-US" dirty="0"/>
              <a:t>the body. </a:t>
            </a:r>
            <a:endParaRPr lang="en-US" dirty="0" smtClean="0"/>
          </a:p>
          <a:p>
            <a:endParaRPr lang="en-US" dirty="0" smtClean="0"/>
          </a:p>
          <a:p>
            <a:r>
              <a:rPr lang="en-US" dirty="0" smtClean="0"/>
              <a:t>The sources themselves are often shielded by</a:t>
            </a:r>
            <a:r>
              <a:rPr lang="en-US" baseline="0" dirty="0" smtClean="0"/>
              <a:t> </a:t>
            </a:r>
            <a:r>
              <a:rPr lang="en-US" dirty="0" smtClean="0"/>
              <a:t>tungsten </a:t>
            </a:r>
            <a:r>
              <a:rPr lang="en-US" dirty="0"/>
              <a:t>or </a:t>
            </a:r>
            <a:r>
              <a:rPr lang="en-US" dirty="0" smtClean="0"/>
              <a:t>lead, but steel </a:t>
            </a:r>
            <a:r>
              <a:rPr lang="en-US" dirty="0"/>
              <a:t>makes a really good shield, </a:t>
            </a:r>
            <a:r>
              <a:rPr lang="en-US" dirty="0" smtClean="0"/>
              <a:t>too.  So</a:t>
            </a:r>
            <a:r>
              <a:rPr lang="en-US" dirty="0"/>
              <a:t>, once again, you have to be careful of a potential source being buried in scrap. Because gamma rays have no mass or charge, they don’t deposit a lot of energy in the  tissues through which they pass. Therefore they are said to have a low </a:t>
            </a:r>
            <a:r>
              <a:rPr lang="en-US" b="1" dirty="0"/>
              <a:t>LET (Linear Energy Transfer).  </a:t>
            </a:r>
            <a:r>
              <a:rPr lang="en-US" dirty="0"/>
              <a:t>However, exposure to many gamma rays at one time </a:t>
            </a:r>
            <a:r>
              <a:rPr lang="en-US" dirty="0" smtClean="0"/>
              <a:t>will </a:t>
            </a:r>
            <a:r>
              <a:rPr lang="en-US" dirty="0"/>
              <a:t>cause harm to tissues throughout the body.</a:t>
            </a:r>
          </a:p>
          <a:p>
            <a:endParaRPr lang="en-US" dirty="0"/>
          </a:p>
          <a:p>
            <a:r>
              <a:rPr lang="en-US" dirty="0"/>
              <a:t>Gamma emitting radioactive materials are used in industry to measure thickness of steel, measure flow through caster systems, measure fill on large tanks and vessels and so on. The gamma rays are also used in such things as measuring fill lines on beer bottles and cans, soft drink cans and such.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A6C7A-D927-474A-AF8A-F785A53E334E}" type="slidenum">
              <a:rPr lang="en-US"/>
              <a:pPr/>
              <a:t>14</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a:xfrm>
            <a:off x="762000" y="4648200"/>
            <a:ext cx="5486400" cy="4114800"/>
          </a:xfrm>
        </p:spPr>
        <p:txBody>
          <a:bodyPr/>
          <a:lstStyle/>
          <a:p>
            <a:r>
              <a:rPr lang="en-US" sz="1000" dirty="0"/>
              <a:t>Beta particles are the same </a:t>
            </a:r>
            <a:r>
              <a:rPr lang="en-US" sz="1000" dirty="0" smtClean="0"/>
              <a:t>as electrons, </a:t>
            </a:r>
            <a:r>
              <a:rPr lang="en-US" sz="1000" dirty="0"/>
              <a:t>only instead of being in </a:t>
            </a:r>
            <a:r>
              <a:rPr lang="en-US" sz="1000" dirty="0" smtClean="0"/>
              <a:t>orbit around </a:t>
            </a:r>
            <a:r>
              <a:rPr lang="en-US" sz="1000" dirty="0"/>
              <a:t>the </a:t>
            </a:r>
            <a:r>
              <a:rPr lang="en-US" sz="1000" dirty="0" smtClean="0"/>
              <a:t>atom as</a:t>
            </a:r>
            <a:r>
              <a:rPr lang="en-US" sz="1000" baseline="0" dirty="0" smtClean="0"/>
              <a:t> an electron is</a:t>
            </a:r>
            <a:r>
              <a:rPr lang="en-US" sz="1000" dirty="0" smtClean="0"/>
              <a:t>, the beta particle is being ejected from the nucleus.  </a:t>
            </a:r>
            <a:endParaRPr lang="en-US" sz="1000" dirty="0"/>
          </a:p>
          <a:p>
            <a:endParaRPr lang="en-US" sz="1000" dirty="0"/>
          </a:p>
          <a:p>
            <a:r>
              <a:rPr lang="en-US" sz="1000" dirty="0"/>
              <a:t>Beta particles are used in industrial gauging applications in such things as paper measurements. </a:t>
            </a:r>
            <a:r>
              <a:rPr lang="en-US" sz="1000" dirty="0" smtClean="0"/>
              <a:t>Because</a:t>
            </a:r>
            <a:r>
              <a:rPr lang="en-US" sz="1000" baseline="0" dirty="0" smtClean="0"/>
              <a:t> a</a:t>
            </a:r>
            <a:r>
              <a:rPr lang="en-US" sz="1000" dirty="0" smtClean="0"/>
              <a:t> beta </a:t>
            </a:r>
            <a:r>
              <a:rPr lang="en-US" sz="1000" dirty="0"/>
              <a:t>particle has a limited range and penetrating capability, </a:t>
            </a:r>
            <a:r>
              <a:rPr lang="en-US" sz="1000" dirty="0" smtClean="0"/>
              <a:t>its applications are limited in industry.  </a:t>
            </a:r>
            <a:endParaRPr lang="en-US" sz="1000" dirty="0"/>
          </a:p>
          <a:p>
            <a:endParaRPr lang="en-US" sz="1000" dirty="0"/>
          </a:p>
          <a:p>
            <a:r>
              <a:rPr lang="en-US" sz="1000" dirty="0" smtClean="0"/>
              <a:t>The limited penetration capability renders them harmless to internal organs (unless they are swallowed or inhaled).  The outer layers of your skin will stop them, but in so doing, the skin can suffer severe burns—severe enough</a:t>
            </a:r>
            <a:r>
              <a:rPr lang="en-US" sz="1000" baseline="0" dirty="0" smtClean="0"/>
              <a:t> in some cases that the injured part requires amputation.  </a:t>
            </a:r>
            <a:endParaRPr lang="en-US" sz="1000" dirty="0"/>
          </a:p>
          <a:p>
            <a:endParaRPr lang="en-US" sz="1000" dirty="0"/>
          </a:p>
          <a:p>
            <a:r>
              <a:rPr lang="en-US" sz="1000" dirty="0"/>
              <a:t>Beta emitting radioactive materials can be shielded to a certain degree by </a:t>
            </a:r>
            <a:r>
              <a:rPr lang="en-US" sz="1000" dirty="0" smtClean="0"/>
              <a:t>steel. </a:t>
            </a:r>
            <a:r>
              <a:rPr lang="en-US" sz="1000" dirty="0"/>
              <a:t>In some cases, </a:t>
            </a:r>
            <a:r>
              <a:rPr lang="en-US" sz="1000" dirty="0" smtClean="0"/>
              <a:t>though, the </a:t>
            </a:r>
            <a:r>
              <a:rPr lang="en-US" sz="1000" dirty="0"/>
              <a:t>beta interacting with the steel will result in </a:t>
            </a:r>
            <a:r>
              <a:rPr lang="en-US" sz="1000" dirty="0" smtClean="0"/>
              <a:t>the production</a:t>
            </a:r>
            <a:r>
              <a:rPr lang="en-US" sz="1000" baseline="0" dirty="0" smtClean="0"/>
              <a:t> of </a:t>
            </a:r>
            <a:r>
              <a:rPr lang="en-US" sz="1000" dirty="0" smtClean="0"/>
              <a:t>an X-ray, which will register on a</a:t>
            </a:r>
            <a:r>
              <a:rPr lang="en-US" sz="1000" baseline="0" dirty="0" smtClean="0"/>
              <a:t> detection device</a:t>
            </a:r>
            <a:r>
              <a:rPr lang="en-US" sz="1000" dirty="0" smtClean="0"/>
              <a:t>.  Because it’s th</a:t>
            </a:r>
            <a:r>
              <a:rPr lang="en-US" sz="1000" baseline="0" dirty="0" smtClean="0"/>
              <a:t>e interaction of the beta with the steel that produces the x-ray, it’s not uncommon for scrap yard supervisors to become confused when they try to isolate the source and it seems to have disappeared.</a:t>
            </a:r>
          </a:p>
          <a:p>
            <a:endParaRPr lang="en-US" sz="1000" baseline="0" dirty="0" smtClean="0"/>
          </a:p>
          <a:p>
            <a:r>
              <a:rPr lang="en-US" sz="1000" baseline="0" dirty="0" smtClean="0"/>
              <a:t>What’s actually happened in this case is the steel shielding—the reactive catalyst—has been removed.  </a:t>
            </a:r>
            <a:r>
              <a:rPr lang="en-US" sz="1000" dirty="0" smtClean="0"/>
              <a:t>The hazard continues to exist, it’s just not detectable anymore.</a:t>
            </a:r>
          </a:p>
          <a:p>
            <a:endParaRPr lang="en-US" sz="1000" dirty="0" smtClean="0"/>
          </a:p>
          <a:p>
            <a:r>
              <a:rPr lang="en-US" sz="1000" dirty="0" smtClean="0"/>
              <a:t>Care </a:t>
            </a:r>
            <a:r>
              <a:rPr lang="en-US" sz="1000" dirty="0"/>
              <a:t>must </a:t>
            </a:r>
            <a:r>
              <a:rPr lang="en-US" sz="1000" dirty="0" smtClean="0"/>
              <a:t>still be </a:t>
            </a:r>
            <a:r>
              <a:rPr lang="en-US" sz="1000" dirty="0"/>
              <a:t>taken because large beta emitting sources can be dangerous when they come into contact with the skin.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6D568-3D5F-4B50-93E5-BCBD28AD8B90}" type="slidenum">
              <a:rPr lang="en-US"/>
              <a:pPr/>
              <a:t>15</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r>
              <a:rPr lang="en-US" dirty="0"/>
              <a:t>Alpha particles are of no use gauging operations. The alpha is a  huge, lumbering particle that cannot penetrate a sheet of paper. </a:t>
            </a:r>
            <a:endParaRPr lang="en-US" dirty="0" smtClean="0"/>
          </a:p>
          <a:p>
            <a:endParaRPr lang="en-US" dirty="0" smtClean="0"/>
          </a:p>
          <a:p>
            <a:r>
              <a:rPr lang="en-US" dirty="0" smtClean="0"/>
              <a:t>However</a:t>
            </a:r>
            <a:r>
              <a:rPr lang="en-US" dirty="0"/>
              <a:t>, if they are inhaled </a:t>
            </a:r>
            <a:r>
              <a:rPr lang="en-US" dirty="0" smtClean="0"/>
              <a:t>they</a:t>
            </a:r>
            <a:r>
              <a:rPr lang="en-US" baseline="0" dirty="0" smtClean="0"/>
              <a:t> can do severe damage to lung tissue that is so fragile that it is only a single cell thick. </a:t>
            </a:r>
            <a:r>
              <a:rPr lang="en-US" dirty="0" smtClean="0"/>
              <a:t>As </a:t>
            </a:r>
            <a:r>
              <a:rPr lang="en-US" dirty="0"/>
              <a:t>the alpha passes </a:t>
            </a:r>
            <a:r>
              <a:rPr lang="en-US" dirty="0" smtClean="0"/>
              <a:t>through that single cell thickness, </a:t>
            </a:r>
            <a:r>
              <a:rPr lang="en-US" dirty="0"/>
              <a:t>it will drop all of its energy in one spot, resulting in damage. In other words, the alpha is a high LET particle. Note that LET stands for Linear Energy Transfer.</a:t>
            </a:r>
          </a:p>
          <a:p>
            <a:endParaRPr lang="en-US" dirty="0"/>
          </a:p>
          <a:p>
            <a:r>
              <a:rPr lang="en-US" dirty="0"/>
              <a:t>Alpha particles cannot penetrate the skin, so they are not an external hazard. Only when they are inhaled do they become </a:t>
            </a:r>
            <a:r>
              <a:rPr lang="en-US" dirty="0" smtClean="0"/>
              <a:t>a problem.</a:t>
            </a:r>
            <a:endParaRPr lang="en-US" dirty="0"/>
          </a:p>
          <a:p>
            <a:endParaRPr lang="en-US" dirty="0"/>
          </a:p>
          <a:p>
            <a:r>
              <a:rPr lang="en-US" dirty="0"/>
              <a:t>Because of the nature of alpha emitting radioactive materials, they cannot be </a:t>
            </a:r>
            <a:r>
              <a:rPr lang="en-US" dirty="0" smtClean="0"/>
              <a:t>used in </a:t>
            </a:r>
            <a:r>
              <a:rPr lang="en-US" dirty="0"/>
              <a:t>process control equipment. </a:t>
            </a:r>
            <a:r>
              <a:rPr lang="en-US" dirty="0" smtClean="0"/>
              <a:t>If </a:t>
            </a:r>
            <a:r>
              <a:rPr lang="en-US" dirty="0"/>
              <a:t>an alpha emitting radioactive material finds its way into scrap, it will not be seen by any detectors on the </a:t>
            </a:r>
            <a:r>
              <a:rPr lang="en-US" dirty="0" smtClean="0"/>
              <a:t>site; </a:t>
            </a:r>
            <a:r>
              <a:rPr lang="en-US" dirty="0"/>
              <a:t>but if melted </a:t>
            </a:r>
            <a:r>
              <a:rPr lang="en-US" dirty="0" smtClean="0"/>
              <a:t>it could cause biological </a:t>
            </a:r>
            <a:r>
              <a:rPr lang="en-US" dirty="0"/>
              <a:t>consequences if inhaled. </a:t>
            </a:r>
            <a:r>
              <a:rPr lang="en-US" dirty="0" smtClean="0"/>
              <a:t>Shredding an alpha-emitter could likewise</a:t>
            </a:r>
            <a:r>
              <a:rPr lang="en-US" baseline="0" dirty="0" smtClean="0"/>
              <a:t> create </a:t>
            </a:r>
            <a:r>
              <a:rPr lang="en-US" dirty="0" smtClean="0"/>
              <a:t>inhalation </a:t>
            </a:r>
            <a:r>
              <a:rPr lang="en-US" dirty="0"/>
              <a:t>hazards.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C8B2B-CD91-4B9B-81CD-61769E23C2BE}" type="slidenum">
              <a:rPr lang="en-US"/>
              <a:pPr/>
              <a:t>16</a:t>
            </a:fld>
            <a:endParaRPr lang="en-US"/>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en-US" dirty="0"/>
              <a:t>Neutron emitting radioactive materials are not likely to be seen very often. Most of these sources are well protected. </a:t>
            </a:r>
            <a:endParaRPr lang="en-US" dirty="0" smtClean="0"/>
          </a:p>
          <a:p>
            <a:endParaRPr lang="en-US" dirty="0" smtClean="0"/>
          </a:p>
          <a:p>
            <a:r>
              <a:rPr lang="en-US" dirty="0" smtClean="0"/>
              <a:t>The </a:t>
            </a:r>
            <a:r>
              <a:rPr lang="en-US" dirty="0"/>
              <a:t>few neutron emitters that are out there are small and would not have significant </a:t>
            </a:r>
            <a:r>
              <a:rPr lang="en-US" dirty="0" smtClean="0"/>
              <a:t>impact; however</a:t>
            </a:r>
            <a:r>
              <a:rPr lang="en-US" dirty="0"/>
              <a:t>, many years ago, the Department of Energy distributed many “Neutron Howitzers.” These contained neutron emitting materials that were used in </a:t>
            </a:r>
            <a:r>
              <a:rPr lang="en-US" dirty="0" smtClean="0"/>
              <a:t>research. It </a:t>
            </a:r>
            <a:r>
              <a:rPr lang="en-US" dirty="0"/>
              <a:t>could be disastrous if one of these found its way to scrap. </a:t>
            </a:r>
            <a:endParaRPr lang="en-US" dirty="0" smtClean="0"/>
          </a:p>
          <a:p>
            <a:endParaRPr lang="en-US" dirty="0" smtClean="0"/>
          </a:p>
          <a:p>
            <a:r>
              <a:rPr lang="en-US" dirty="0" smtClean="0"/>
              <a:t>More recently,</a:t>
            </a:r>
            <a:r>
              <a:rPr lang="en-US" baseline="0" dirty="0" smtClean="0"/>
              <a:t> s</a:t>
            </a:r>
            <a:r>
              <a:rPr lang="en-US" dirty="0" smtClean="0"/>
              <a:t>ome portable </a:t>
            </a:r>
            <a:r>
              <a:rPr lang="en-US" dirty="0"/>
              <a:t>gauges used in construction operations to measure moisture of asphalt and such are common. Some industrial sites, such as steel mills </a:t>
            </a:r>
            <a:r>
              <a:rPr lang="en-US" dirty="0" smtClean="0"/>
              <a:t>use neutron </a:t>
            </a:r>
            <a:r>
              <a:rPr lang="en-US" dirty="0"/>
              <a:t>sources to measure metallurgical impurities in scrap metal.</a:t>
            </a:r>
          </a:p>
          <a:p>
            <a:endParaRPr lang="en-US" dirty="0"/>
          </a:p>
          <a:p>
            <a:r>
              <a:rPr lang="en-US" dirty="0"/>
              <a:t>Because of the nature of neutrons, it is likely that there will be gamma rays associated with these neutrons and the gammas are easy to spot.</a:t>
            </a:r>
          </a:p>
          <a:p>
            <a:endParaRPr lang="en-US" dirty="0"/>
          </a:p>
          <a:p>
            <a:r>
              <a:rPr lang="en-US" dirty="0"/>
              <a:t>Neutrons as particles, are an energetic, penetrating type of radiation. They are primarily used today to measure moisture, in that one of the ways to shield neutrons is with water.</a:t>
            </a:r>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845F1-6703-4946-ACAF-492F6CF36C5C}" type="slidenum">
              <a:rPr lang="en-US"/>
              <a:pPr/>
              <a:t>17</a:t>
            </a:fld>
            <a:endParaRPr lang="en-US"/>
          </a:p>
        </p:txBody>
      </p:sp>
      <p:sp>
        <p:nvSpPr>
          <p:cNvPr id="892930" name="Slide Image Placeholder 1"/>
          <p:cNvSpPr>
            <a:spLocks noGrp="1" noRot="1" noChangeAspect="1" noTextEdit="1"/>
          </p:cNvSpPr>
          <p:nvPr>
            <p:ph type="sldImg"/>
          </p:nvPr>
        </p:nvSpPr>
        <p:spPr>
          <a:xfrm>
            <a:off x="1144588" y="687388"/>
            <a:ext cx="4568825" cy="3425825"/>
          </a:xfrm>
          <a:noFill/>
          <a:ln/>
        </p:spPr>
      </p:sp>
      <p:sp>
        <p:nvSpPr>
          <p:cNvPr id="3" name="Notes Placeholder 2"/>
          <p:cNvSpPr>
            <a:spLocks noGrp="1"/>
          </p:cNvSpPr>
          <p:nvPr>
            <p:ph type="body" idx="1"/>
          </p:nvPr>
        </p:nvSpPr>
        <p:spPr/>
        <p:txBody>
          <a:bodyPr lIns="90488" tIns="44450" rIns="90488" bIns="44450">
            <a:normAutofit/>
          </a:bodyPr>
          <a:lstStyle/>
          <a:p>
            <a:r>
              <a:rPr lang="en-US" sz="1100" dirty="0"/>
              <a:t>As you see on this slide alpha emitters will not be seen in scrap as the detectors cannot see it. Beta emitters can be seen with detectors if they are located in exactly the right place in the load. The most likely to be seen in scrap are the gamma emitters. </a:t>
            </a:r>
          </a:p>
          <a:p>
            <a:endParaRPr lang="en-US" sz="1100" dirty="0"/>
          </a:p>
          <a:p>
            <a:r>
              <a:rPr lang="en-US" sz="1100" dirty="0"/>
              <a:t>To summarize:</a:t>
            </a:r>
          </a:p>
          <a:p>
            <a:endParaRPr lang="en-US" sz="1100" dirty="0"/>
          </a:p>
          <a:p>
            <a:r>
              <a:rPr lang="en-US" sz="1100" u="sng" dirty="0"/>
              <a:t>Alpha radiation</a:t>
            </a:r>
            <a:r>
              <a:rPr lang="en-US" sz="1100" dirty="0"/>
              <a:t>:  Only a problem if the radioactive material is internalized.  Will not be picked up by your systems unless you have a detector with a window and get up right next to it.</a:t>
            </a:r>
          </a:p>
          <a:p>
            <a:endParaRPr lang="en-US" sz="1100" dirty="0"/>
          </a:p>
          <a:p>
            <a:r>
              <a:rPr lang="en-US" sz="1100" u="sng" dirty="0"/>
              <a:t>Beta radiation</a:t>
            </a:r>
            <a:r>
              <a:rPr lang="en-US" sz="1100" dirty="0"/>
              <a:t>:  Primarily a skin hazard, could do some damage if the material is internalized.  Most gauges also give off betas (in addition to gammas).  Will not be detecting with a system that is shielded with dense material.  At medium to higher energy easy to pick up with a detector that has a window.</a:t>
            </a:r>
          </a:p>
          <a:p>
            <a:endParaRPr lang="en-US" sz="1100" dirty="0"/>
          </a:p>
          <a:p>
            <a:r>
              <a:rPr lang="en-US" sz="1100" u="sng" dirty="0"/>
              <a:t>Gamma rays</a:t>
            </a:r>
            <a:r>
              <a:rPr lang="en-US" sz="1100" dirty="0"/>
              <a:t>:  Exposure hazard.  Main concern for scrap and easily detectable with scrap systems or handheld instruments</a:t>
            </a:r>
          </a:p>
          <a:p>
            <a:endParaRPr lang="en-US" sz="1100" dirty="0"/>
          </a:p>
          <a:p>
            <a:r>
              <a:rPr lang="en-US" sz="1100" u="sng" dirty="0"/>
              <a:t>Neutrons:</a:t>
            </a:r>
            <a:r>
              <a:rPr lang="en-US" sz="1100" dirty="0"/>
              <a:t>  Exposure hazard.  Unlikely to be seen at any real level.  Can only be detected by special neutron monitors. Note that some of these have associated gamma rays which we can see.</a:t>
            </a:r>
          </a:p>
          <a:p>
            <a:endParaRPr 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we’re going to discuss exposure dose</a:t>
            </a:r>
            <a:r>
              <a:rPr lang="en-US" baseline="0" dirty="0" smtClean="0"/>
              <a:t> and measurements.</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9639F-AEDA-4475-AB73-88BC6A873A5A}" type="slidenum">
              <a:rPr lang="en-US"/>
              <a:pPr/>
              <a:t>19</a:t>
            </a:fld>
            <a:endParaRPr lang="en-US"/>
          </a:p>
        </p:txBody>
      </p:sp>
      <p:sp>
        <p:nvSpPr>
          <p:cNvPr id="897026" name="Slide Image Placeholder 1"/>
          <p:cNvSpPr>
            <a:spLocks noGrp="1" noRot="1" noChangeAspect="1" noTextEdit="1"/>
          </p:cNvSpPr>
          <p:nvPr>
            <p:ph type="sldImg"/>
          </p:nvPr>
        </p:nvSpPr>
        <p:spPr>
          <a:xfrm>
            <a:off x="1144588" y="687388"/>
            <a:ext cx="4568825" cy="3425825"/>
          </a:xfrm>
          <a:noFill/>
          <a:ln/>
        </p:spPr>
      </p:sp>
      <p:sp>
        <p:nvSpPr>
          <p:cNvPr id="897027" name="Notes Placeholder 2"/>
          <p:cNvSpPr>
            <a:spLocks noGrp="1"/>
          </p:cNvSpPr>
          <p:nvPr>
            <p:ph type="body" idx="1"/>
          </p:nvPr>
        </p:nvSpPr>
        <p:spPr>
          <a:xfrm>
            <a:off x="914400" y="4343400"/>
            <a:ext cx="5029200" cy="4114800"/>
          </a:xfrm>
          <a:ln/>
        </p:spPr>
        <p:txBody>
          <a:bodyPr lIns="90488" tIns="44450" rIns="90488" bIns="44450"/>
          <a:lstStyle/>
          <a:p>
            <a:r>
              <a:rPr lang="en-US" dirty="0" smtClean="0"/>
              <a:t>The primary unit for measuring gamma rays or x-rays is the Roentgen (pronounced RENT-</a:t>
            </a:r>
            <a:r>
              <a:rPr lang="en-US" dirty="0" err="1" smtClean="0"/>
              <a:t>ginn</a:t>
            </a:r>
            <a:r>
              <a:rPr lang="en-US" dirty="0" smtClean="0"/>
              <a:t>).  It </a:t>
            </a:r>
            <a:r>
              <a:rPr lang="en-US" dirty="0"/>
              <a:t>is symbolized by </a:t>
            </a:r>
            <a:r>
              <a:rPr lang="en-US" dirty="0" smtClean="0"/>
              <a:t>the letter R</a:t>
            </a:r>
            <a:r>
              <a:rPr lang="en-US" dirty="0"/>
              <a:t>. </a:t>
            </a:r>
            <a:endParaRPr lang="en-US" dirty="0" smtClean="0"/>
          </a:p>
          <a:p>
            <a:endParaRPr lang="en-US" dirty="0" smtClean="0"/>
          </a:p>
          <a:p>
            <a:r>
              <a:rPr lang="en-US" dirty="0" smtClean="0"/>
              <a:t>Usually </a:t>
            </a:r>
            <a:r>
              <a:rPr lang="en-US" dirty="0"/>
              <a:t>we measure in </a:t>
            </a:r>
            <a:r>
              <a:rPr lang="en-US" dirty="0" err="1"/>
              <a:t>mR</a:t>
            </a:r>
            <a:r>
              <a:rPr lang="en-US" dirty="0"/>
              <a:t>/hr (</a:t>
            </a:r>
            <a:r>
              <a:rPr lang="en-US" dirty="0" err="1"/>
              <a:t>milliRoentgen</a:t>
            </a:r>
            <a:r>
              <a:rPr lang="en-US" dirty="0"/>
              <a:t>/hour) and that is </a:t>
            </a:r>
            <a:r>
              <a:rPr lang="en-US" dirty="0" smtClean="0"/>
              <a:t>the unit displayed by most </a:t>
            </a:r>
            <a:r>
              <a:rPr lang="en-US" dirty="0"/>
              <a:t>handheld </a:t>
            </a:r>
            <a:r>
              <a:rPr lang="en-US" dirty="0" smtClean="0"/>
              <a:t>instruments.  </a:t>
            </a:r>
          </a:p>
          <a:p>
            <a:endParaRPr lang="en-US" dirty="0" smtClean="0"/>
          </a:p>
          <a:p>
            <a:r>
              <a:rPr lang="en-US" dirty="0" smtClean="0"/>
              <a:t>The Roentgen measures radiation in absolute terms, but it really is not all</a:t>
            </a:r>
            <a:r>
              <a:rPr lang="en-US" baseline="0" dirty="0" smtClean="0"/>
              <a:t> that useful a term when it comes to determining </a:t>
            </a:r>
            <a:r>
              <a:rPr lang="en-US" i="1" baseline="0" dirty="0" smtClean="0"/>
              <a:t>exposure</a:t>
            </a:r>
            <a:r>
              <a:rPr lang="en-US" i="0" baseline="0" dirty="0" smtClean="0"/>
              <a:t>.</a:t>
            </a:r>
          </a:p>
          <a:p>
            <a:endParaRPr lang="en-US" i="0" baseline="0" dirty="0" smtClean="0"/>
          </a:p>
          <a:p>
            <a:r>
              <a:rPr lang="en-US" i="0" baseline="0" dirty="0" smtClean="0"/>
              <a:t>[NEXT SLIDE]</a:t>
            </a:r>
            <a:endParaRPr lang="en-US" dirty="0"/>
          </a:p>
          <a:p>
            <a:endParaRPr lang="en-US" dirty="0"/>
          </a:p>
          <a:p>
            <a:r>
              <a:rPr lang="en-US"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13A5F-7B2B-4860-93A2-86E7B2271E28}" type="slidenum">
              <a:rPr lang="en-US"/>
              <a:pPr/>
              <a:t>20</a:t>
            </a:fld>
            <a:endParaRPr lang="en-US"/>
          </a:p>
        </p:txBody>
      </p:sp>
      <p:sp>
        <p:nvSpPr>
          <p:cNvPr id="899074" name="Slide Image Placeholder 1"/>
          <p:cNvSpPr>
            <a:spLocks noGrp="1" noRot="1" noChangeAspect="1" noTextEdit="1"/>
          </p:cNvSpPr>
          <p:nvPr>
            <p:ph type="sldImg"/>
          </p:nvPr>
        </p:nvSpPr>
        <p:spPr>
          <a:xfrm>
            <a:off x="1144588" y="687388"/>
            <a:ext cx="4568825" cy="3425825"/>
          </a:xfrm>
          <a:noFill/>
          <a:ln/>
        </p:spPr>
      </p:sp>
      <p:sp>
        <p:nvSpPr>
          <p:cNvPr id="899075" name="Notes Placeholder 2"/>
          <p:cNvSpPr>
            <a:spLocks noGrp="1"/>
          </p:cNvSpPr>
          <p:nvPr>
            <p:ph type="body" idx="1"/>
          </p:nvPr>
        </p:nvSpPr>
        <p:spPr>
          <a:xfrm>
            <a:off x="914400" y="4343400"/>
            <a:ext cx="5029200" cy="4114800"/>
          </a:xfrm>
          <a:ln/>
        </p:spPr>
        <p:txBody>
          <a:bodyPr lIns="90488" tIns="44450" rIns="90488" bIns="44450"/>
          <a:lstStyle/>
          <a:p>
            <a:r>
              <a:rPr lang="en-US" dirty="0"/>
              <a:t>And </a:t>
            </a:r>
            <a:r>
              <a:rPr lang="en-US" dirty="0" err="1"/>
              <a:t>rad</a:t>
            </a:r>
            <a:r>
              <a:rPr lang="en-US" dirty="0"/>
              <a:t> can start to help with that.  </a:t>
            </a:r>
            <a:r>
              <a:rPr lang="en-US" dirty="0" smtClean="0"/>
              <a:t>The </a:t>
            </a:r>
            <a:r>
              <a:rPr lang="en-US" dirty="0" err="1" smtClean="0"/>
              <a:t>rad</a:t>
            </a:r>
            <a:r>
              <a:rPr lang="en-US" dirty="0" smtClean="0"/>
              <a:t> (Radiation Absorbed Dose) tells us </a:t>
            </a:r>
            <a:r>
              <a:rPr lang="en-US" dirty="0"/>
              <a:t>how much energy is absorbed.  </a:t>
            </a:r>
            <a:endParaRPr lang="en-US" dirty="0" smtClean="0"/>
          </a:p>
          <a:p>
            <a:endParaRPr lang="en-US" dirty="0" smtClean="0"/>
          </a:p>
          <a:p>
            <a:r>
              <a:rPr lang="en-US" dirty="0" smtClean="0"/>
              <a:t>Still, it’s not</a:t>
            </a:r>
            <a:r>
              <a:rPr lang="en-US" baseline="0" dirty="0" smtClean="0"/>
              <a:t> a useful unit in practical terms because not all radiation is created equal.  Some is worse than others.  We need a scale that measures the potential for harm.</a:t>
            </a:r>
          </a:p>
          <a:p>
            <a:endParaRPr lang="en-US" baseline="0" dirty="0" smtClean="0"/>
          </a:p>
          <a:p>
            <a:r>
              <a:rPr lang="en-US" baseline="0" dirty="0" smtClean="0"/>
              <a:t>[NEXT SLIDE]</a:t>
            </a:r>
            <a:endParaRPr lang="en-US" dirty="0" smtClean="0"/>
          </a:p>
          <a:p>
            <a:r>
              <a:rPr lang="en-US" dirty="0" smtClean="0"/>
              <a: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08EFC-5A8F-4521-A8EA-C3BB58A86514}" type="slidenum">
              <a:rPr lang="en-US"/>
              <a:pPr/>
              <a:t>21</a:t>
            </a:fld>
            <a:endParaRPr lang="en-US"/>
          </a:p>
        </p:txBody>
      </p:sp>
      <p:sp>
        <p:nvSpPr>
          <p:cNvPr id="901122" name="Slide Image Placeholder 1"/>
          <p:cNvSpPr>
            <a:spLocks noGrp="1" noRot="1" noChangeAspect="1" noTextEdit="1"/>
          </p:cNvSpPr>
          <p:nvPr>
            <p:ph type="sldImg"/>
          </p:nvPr>
        </p:nvSpPr>
        <p:spPr>
          <a:xfrm>
            <a:off x="1144588" y="687388"/>
            <a:ext cx="4568825" cy="3425825"/>
          </a:xfrm>
          <a:noFill/>
          <a:ln/>
        </p:spPr>
      </p:sp>
      <p:sp>
        <p:nvSpPr>
          <p:cNvPr id="901123" name="Notes Placeholder 2"/>
          <p:cNvSpPr>
            <a:spLocks noGrp="1"/>
          </p:cNvSpPr>
          <p:nvPr>
            <p:ph type="body" idx="1"/>
          </p:nvPr>
        </p:nvSpPr>
        <p:spPr>
          <a:xfrm>
            <a:off x="914400" y="4343400"/>
            <a:ext cx="5029200" cy="4114800"/>
          </a:xfrm>
          <a:ln/>
        </p:spPr>
        <p:txBody>
          <a:bodyPr lIns="90488" tIns="44450" rIns="90488" bIns="44450"/>
          <a:lstStyle/>
          <a:p>
            <a:r>
              <a:rPr lang="en-US" dirty="0" smtClean="0"/>
              <a:t>This brings us to the REM (Roentgen Equivalent Man).</a:t>
            </a:r>
          </a:p>
          <a:p>
            <a:endParaRPr lang="en-US" dirty="0" smtClean="0"/>
          </a:p>
          <a:p>
            <a:r>
              <a:rPr lang="en-US" dirty="0" smtClean="0"/>
              <a:t>The </a:t>
            </a:r>
            <a:r>
              <a:rPr lang="en-US" dirty="0" err="1" smtClean="0"/>
              <a:t>rem</a:t>
            </a:r>
            <a:r>
              <a:rPr lang="en-US" dirty="0" smtClean="0"/>
              <a:t> tells us </a:t>
            </a:r>
            <a:r>
              <a:rPr lang="en-US" dirty="0"/>
              <a:t>how much damage has been caused to human tissue by </a:t>
            </a:r>
            <a:r>
              <a:rPr lang="en-US" dirty="0" smtClean="0"/>
              <a:t>a given dose of radiation</a:t>
            </a:r>
            <a:r>
              <a:rPr lang="en-US" dirty="0"/>
              <a:t>.  </a:t>
            </a:r>
            <a:endParaRPr lang="en-US" dirty="0" smtClean="0"/>
          </a:p>
          <a:p>
            <a:endParaRPr lang="en-US" dirty="0" smtClean="0"/>
          </a:p>
          <a:p>
            <a:r>
              <a:rPr lang="en-US" dirty="0" smtClean="0"/>
              <a:t>We’ll put it in perspective in future slides</a:t>
            </a:r>
            <a:r>
              <a:rPr lang="en-US" baseline="0" dirty="0" smtClean="0"/>
              <a:t> as we address such questions as: </a:t>
            </a:r>
            <a:r>
              <a:rPr lang="en-US" dirty="0" smtClean="0"/>
              <a:t>How </a:t>
            </a:r>
            <a:r>
              <a:rPr lang="en-US" dirty="0"/>
              <a:t>much </a:t>
            </a:r>
            <a:r>
              <a:rPr lang="en-US" dirty="0" smtClean="0"/>
              <a:t>radiation exposure do </a:t>
            </a:r>
            <a:r>
              <a:rPr lang="en-US" dirty="0"/>
              <a:t>I normally get?  How much is a chest x-ray?  How much can my employer expose me to?  How much does it take to do damage?  How much does it take to kill someone?  </a:t>
            </a:r>
            <a:endParaRPr lang="en-US" dirty="0" smtClean="0"/>
          </a:p>
          <a:p>
            <a:endParaRPr lang="en-US" dirty="0" smtClean="0"/>
          </a:p>
          <a:p>
            <a:r>
              <a:rPr lang="en-US" dirty="0" smtClean="0"/>
              <a:t>These </a:t>
            </a:r>
            <a:r>
              <a:rPr lang="en-US" dirty="0"/>
              <a:t>are all questions that will be answered in this </a:t>
            </a:r>
            <a:r>
              <a:rPr lang="en-US" dirty="0" smtClean="0"/>
              <a:t>presentation.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7042E-CFF9-4C55-AD27-B367C2E6CECD}" type="slidenum">
              <a:rPr lang="en-US"/>
              <a:pPr/>
              <a:t>2</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r>
              <a:rPr lang="en-US" dirty="0"/>
              <a:t>Let’s do a little role-playing.  Let’s pretend you watched this little gem on the evening news.  What would people demand?</a:t>
            </a:r>
          </a:p>
          <a:p>
            <a:pPr>
              <a:buFontTx/>
              <a:buChar char="•"/>
            </a:pPr>
            <a:r>
              <a:rPr lang="en-US" dirty="0"/>
              <a:t>Close the school?</a:t>
            </a:r>
          </a:p>
          <a:p>
            <a:pPr>
              <a:buFontTx/>
              <a:buChar char="•"/>
            </a:pPr>
            <a:r>
              <a:rPr lang="en-US" dirty="0"/>
              <a:t>Sue the school system?</a:t>
            </a:r>
          </a:p>
          <a:p>
            <a:pPr>
              <a:buFontTx/>
              <a:buChar char="•"/>
            </a:pPr>
            <a:r>
              <a:rPr lang="en-US" dirty="0"/>
              <a:t>Take your children immediately to the doctor?</a:t>
            </a:r>
          </a:p>
          <a:p>
            <a:pPr>
              <a:buFontTx/>
              <a:buChar char="•"/>
            </a:pPr>
            <a:endParaRPr lang="en-US" dirty="0"/>
          </a:p>
          <a:p>
            <a:r>
              <a:rPr lang="en-US" dirty="0"/>
              <a:t>Would you even step back and say, “Wait, is that dangerous?”</a:t>
            </a:r>
          </a:p>
          <a:p>
            <a:endParaRPr lang="en-US" dirty="0"/>
          </a:p>
          <a:p>
            <a:r>
              <a:rPr lang="en-US" dirty="0"/>
              <a:t>Even if you did, your neighbors wouldn’t.  All they’d do is . . .</a:t>
            </a:r>
          </a:p>
          <a:p>
            <a:endParaRPr lang="en-US" dirty="0"/>
          </a:p>
          <a:p>
            <a:r>
              <a:rPr lang="en-US" dirty="0"/>
              <a:t>[NEXT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CABA9-EE13-4980-A5AC-8C132DBC6EC0}" type="slidenum">
              <a:rPr lang="en-US"/>
              <a:pPr/>
              <a:t>22</a:t>
            </a:fld>
            <a:endParaRPr lang="en-US"/>
          </a:p>
        </p:txBody>
      </p:sp>
      <p:sp>
        <p:nvSpPr>
          <p:cNvPr id="903170" name="Slide Image Placeholder 1"/>
          <p:cNvSpPr>
            <a:spLocks noGrp="1" noRot="1" noChangeAspect="1" noTextEdit="1"/>
          </p:cNvSpPr>
          <p:nvPr>
            <p:ph type="sldImg"/>
          </p:nvPr>
        </p:nvSpPr>
        <p:spPr>
          <a:xfrm>
            <a:off x="1144588" y="687388"/>
            <a:ext cx="4568825" cy="3425825"/>
          </a:xfrm>
          <a:noFill/>
          <a:ln/>
        </p:spPr>
      </p:sp>
      <p:sp>
        <p:nvSpPr>
          <p:cNvPr id="903171" name="Notes Placeholder 2"/>
          <p:cNvSpPr>
            <a:spLocks noGrp="1"/>
          </p:cNvSpPr>
          <p:nvPr>
            <p:ph type="body" idx="1"/>
          </p:nvPr>
        </p:nvSpPr>
        <p:spPr>
          <a:xfrm>
            <a:off x="914400" y="4343400"/>
            <a:ext cx="5029200" cy="4114800"/>
          </a:xfrm>
          <a:ln/>
        </p:spPr>
        <p:txBody>
          <a:bodyPr lIns="90488" tIns="44450" rIns="90488" bIns="44450"/>
          <a:lstStyle/>
          <a:p>
            <a:r>
              <a:rPr lang="en-US" dirty="0" smtClean="0"/>
              <a:t>Let’s summarize a bit before moving on:</a:t>
            </a:r>
          </a:p>
          <a:p>
            <a:endParaRPr lang="en-US" dirty="0" smtClean="0"/>
          </a:p>
          <a:p>
            <a:r>
              <a:rPr lang="en-US" dirty="0" smtClean="0"/>
              <a:t>The </a:t>
            </a:r>
            <a:r>
              <a:rPr lang="en-US" dirty="0"/>
              <a:t>REM is the unit we care about most. This is how much radiation is absorbed into the body and indicates the degree of damage. </a:t>
            </a:r>
          </a:p>
          <a:p>
            <a:endParaRPr lang="en-US" dirty="0"/>
          </a:p>
          <a:p>
            <a:r>
              <a:rPr lang="en-US" dirty="0" smtClean="0"/>
              <a:t>GAMMA RAYS can </a:t>
            </a:r>
            <a:r>
              <a:rPr lang="en-US" dirty="0"/>
              <a:t>penetrate deep into the body, </a:t>
            </a:r>
            <a:r>
              <a:rPr lang="en-US" dirty="0" smtClean="0"/>
              <a:t>and </a:t>
            </a:r>
            <a:r>
              <a:rPr lang="en-US" dirty="0"/>
              <a:t>pass all the way through. </a:t>
            </a:r>
            <a:r>
              <a:rPr lang="en-US" dirty="0" smtClean="0"/>
              <a:t>On</a:t>
            </a:r>
            <a:r>
              <a:rPr lang="en-US" baseline="0" dirty="0" smtClean="0"/>
              <a:t> the way, b</a:t>
            </a:r>
            <a:r>
              <a:rPr lang="en-US" dirty="0" smtClean="0"/>
              <a:t>ecause </a:t>
            </a:r>
            <a:r>
              <a:rPr lang="en-US" dirty="0"/>
              <a:t>there is no mass or charge, gamma rays </a:t>
            </a:r>
            <a:r>
              <a:rPr lang="en-US" dirty="0" smtClean="0"/>
              <a:t>do not deposit much </a:t>
            </a:r>
            <a:r>
              <a:rPr lang="en-US" dirty="0"/>
              <a:t>energy along the way. </a:t>
            </a:r>
            <a:r>
              <a:rPr lang="en-US" dirty="0" smtClean="0"/>
              <a:t>Gamma rays can </a:t>
            </a:r>
            <a:r>
              <a:rPr lang="en-US" dirty="0"/>
              <a:t>cause both external and internal damage.</a:t>
            </a:r>
          </a:p>
          <a:p>
            <a:endParaRPr lang="en-US" dirty="0"/>
          </a:p>
          <a:p>
            <a:r>
              <a:rPr lang="en-US" dirty="0"/>
              <a:t>BETA </a:t>
            </a:r>
            <a:r>
              <a:rPr lang="en-US" dirty="0" smtClean="0"/>
              <a:t>RADIATION can </a:t>
            </a:r>
            <a:r>
              <a:rPr lang="en-US" dirty="0"/>
              <a:t>penetrate only the deep layers of the skin; </a:t>
            </a:r>
            <a:r>
              <a:rPr lang="en-US" dirty="0" smtClean="0"/>
              <a:t>they cannot </a:t>
            </a:r>
            <a:r>
              <a:rPr lang="en-US" dirty="0"/>
              <a:t>pass through the body. Therefore, betas unload all of their energy into the skin. This energy can cause damage that is very similar to an electrical burn. If you have to unload scrap that has a suspect source in it, be sure to wear thick gloves. The gloves will reduce or eliminate the potential beta dose to your hands.</a:t>
            </a:r>
          </a:p>
          <a:p>
            <a:endParaRPr lang="en-US" dirty="0"/>
          </a:p>
          <a:p>
            <a:r>
              <a:rPr lang="en-US" dirty="0"/>
              <a:t>NEUTRON RADIATION: The neutron sources are kept under very close control, so they are unlikely to find their way into scrap, but if they do, they can cause both internal and external damage.  These are usually accompanied  by emission of gamma rays which we can detect.</a:t>
            </a:r>
          </a:p>
          <a:p>
            <a:endParaRPr lang="en-US" dirty="0"/>
          </a:p>
          <a:p>
            <a:r>
              <a:rPr lang="en-US" dirty="0"/>
              <a:t>ALPHA </a:t>
            </a:r>
            <a:r>
              <a:rPr lang="en-US" dirty="0" smtClean="0"/>
              <a:t>RADIATION</a:t>
            </a:r>
            <a:r>
              <a:rPr lang="en-US" baseline="0" dirty="0" smtClean="0"/>
              <a:t> </a:t>
            </a:r>
            <a:r>
              <a:rPr lang="en-US" dirty="0" smtClean="0"/>
              <a:t>consists </a:t>
            </a:r>
            <a:r>
              <a:rPr lang="en-US" dirty="0"/>
              <a:t>of very large, non-penetrating particle radiation. The biggest hazard from these is inhalation or ingestion. In either of these cases, doses internally can be very high.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encounter radioactive materials every day through our normal routines of work and play.</a:t>
            </a:r>
          </a:p>
          <a:p>
            <a:endParaRPr lang="en-US" dirty="0" smtClean="0"/>
          </a:p>
          <a:p>
            <a:r>
              <a:rPr lang="en-US" dirty="0" smtClean="0"/>
              <a:t>The radiation we encounter falls broadly into two categories: </a:t>
            </a:r>
          </a:p>
          <a:p>
            <a:pPr lvl="1">
              <a:buFont typeface="Arial" pitchFamily="34" charset="0"/>
              <a:buChar char="•"/>
            </a:pPr>
            <a:r>
              <a:rPr lang="en-US" dirty="0" smtClean="0"/>
              <a:t> Naturally Occurring</a:t>
            </a:r>
          </a:p>
          <a:p>
            <a:pPr lvl="1">
              <a:buFont typeface="Arial" pitchFamily="34" charset="0"/>
              <a:buChar char="•"/>
            </a:pPr>
            <a:r>
              <a:rPr lang="en-US" dirty="0" smtClean="0"/>
              <a:t> Man-Made</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6CB68-B915-45D6-9905-F269EE036500}" type="slidenum">
              <a:rPr lang="en-US"/>
              <a:pPr/>
              <a:t>24</a:t>
            </a:fld>
            <a:endParaRPr lang="en-US"/>
          </a:p>
        </p:txBody>
      </p:sp>
      <p:sp>
        <p:nvSpPr>
          <p:cNvPr id="911362" name="Slide Image Placeholder 1"/>
          <p:cNvSpPr>
            <a:spLocks noGrp="1" noRot="1" noChangeAspect="1" noTextEdit="1"/>
          </p:cNvSpPr>
          <p:nvPr>
            <p:ph type="sldImg"/>
          </p:nvPr>
        </p:nvSpPr>
        <p:spPr>
          <a:xfrm>
            <a:off x="1144588" y="687388"/>
            <a:ext cx="4568825" cy="3425825"/>
          </a:xfrm>
          <a:noFill/>
          <a:ln/>
        </p:spPr>
      </p:sp>
      <p:sp>
        <p:nvSpPr>
          <p:cNvPr id="3" name="Notes Placeholder 2"/>
          <p:cNvSpPr>
            <a:spLocks noGrp="1"/>
          </p:cNvSpPr>
          <p:nvPr>
            <p:ph type="body" idx="1"/>
          </p:nvPr>
        </p:nvSpPr>
        <p:spPr/>
        <p:txBody>
          <a:bodyPr lIns="90488" tIns="44450" rIns="90488" bIns="44450">
            <a:normAutofit/>
          </a:bodyPr>
          <a:lstStyle/>
          <a:p>
            <a:pPr>
              <a:lnSpc>
                <a:spcPct val="90000"/>
              </a:lnSpc>
            </a:pPr>
            <a:r>
              <a:rPr lang="en-US" sz="1000" dirty="0" smtClean="0"/>
              <a:t>The </a:t>
            </a:r>
            <a:r>
              <a:rPr lang="en-US" sz="1000" dirty="0"/>
              <a:t>four pictures you see on this slide all are contributing to your </a:t>
            </a:r>
            <a:r>
              <a:rPr lang="en-US" sz="1000" dirty="0" smtClean="0"/>
              <a:t>background radiation exposure:</a:t>
            </a:r>
            <a:endParaRPr lang="en-US" sz="1000" dirty="0"/>
          </a:p>
          <a:p>
            <a:pPr>
              <a:lnSpc>
                <a:spcPct val="90000"/>
              </a:lnSpc>
            </a:pPr>
            <a:endParaRPr lang="en-US" sz="1000" dirty="0"/>
          </a:p>
          <a:p>
            <a:pPr>
              <a:lnSpc>
                <a:spcPct val="90000"/>
              </a:lnSpc>
            </a:pPr>
            <a:r>
              <a:rPr lang="en-US" sz="1000" u="sng" dirty="0"/>
              <a:t>Upper left</a:t>
            </a:r>
            <a:r>
              <a:rPr lang="en-US" sz="1000" dirty="0"/>
              <a:t>:  whiskey is high in natural radioactivity because of where it is produced and </a:t>
            </a:r>
            <a:r>
              <a:rPr lang="en-US" sz="1000" dirty="0" smtClean="0"/>
              <a:t>because the </a:t>
            </a:r>
            <a:r>
              <a:rPr lang="en-US" sz="1000" dirty="0"/>
              <a:t>grains are grown is a fairly high background area.</a:t>
            </a:r>
          </a:p>
          <a:p>
            <a:pPr>
              <a:lnSpc>
                <a:spcPct val="90000"/>
              </a:lnSpc>
            </a:pPr>
            <a:endParaRPr lang="en-US" sz="1000" dirty="0"/>
          </a:p>
          <a:p>
            <a:pPr>
              <a:lnSpc>
                <a:spcPct val="90000"/>
              </a:lnSpc>
            </a:pPr>
            <a:r>
              <a:rPr lang="en-US" sz="1000" u="sng" dirty="0"/>
              <a:t>Lower left</a:t>
            </a:r>
            <a:r>
              <a:rPr lang="en-US" sz="1000" dirty="0"/>
              <a:t>:  everyone </a:t>
            </a:r>
            <a:r>
              <a:rPr lang="en-US" sz="1000" dirty="0" smtClean="0"/>
              <a:t>knows that an </a:t>
            </a:r>
            <a:r>
              <a:rPr lang="en-US" sz="1000" dirty="0"/>
              <a:t>x-ray </a:t>
            </a:r>
            <a:r>
              <a:rPr lang="en-US" sz="1000" dirty="0" smtClean="0"/>
              <a:t>exposes you to radiation.</a:t>
            </a:r>
            <a:endParaRPr lang="en-US" sz="1000" dirty="0"/>
          </a:p>
          <a:p>
            <a:pPr>
              <a:lnSpc>
                <a:spcPct val="90000"/>
              </a:lnSpc>
            </a:pPr>
            <a:endParaRPr lang="en-US" sz="1000" u="sng" dirty="0"/>
          </a:p>
          <a:p>
            <a:pPr>
              <a:lnSpc>
                <a:spcPct val="90000"/>
              </a:lnSpc>
            </a:pPr>
            <a:r>
              <a:rPr lang="en-US" sz="1000" u="sng" dirty="0"/>
              <a:t>Lower right</a:t>
            </a:r>
            <a:r>
              <a:rPr lang="en-US" sz="1000" dirty="0"/>
              <a:t>:  Washington DC is fairly high </a:t>
            </a:r>
            <a:r>
              <a:rPr lang="en-US" sz="1000" dirty="0" smtClean="0"/>
              <a:t>in background radiation because </a:t>
            </a:r>
            <a:r>
              <a:rPr lang="en-US" sz="1000" dirty="0"/>
              <a:t>every building is made out of marble and granite which are higher in natural radioactivity.</a:t>
            </a:r>
          </a:p>
          <a:p>
            <a:pPr>
              <a:lnSpc>
                <a:spcPct val="90000"/>
              </a:lnSpc>
            </a:pPr>
            <a:endParaRPr lang="en-US" sz="1000" dirty="0"/>
          </a:p>
          <a:p>
            <a:pPr>
              <a:lnSpc>
                <a:spcPct val="90000"/>
              </a:lnSpc>
            </a:pPr>
            <a:r>
              <a:rPr lang="en-US" sz="1000" u="sng" dirty="0"/>
              <a:t>Upper right</a:t>
            </a:r>
            <a:r>
              <a:rPr lang="en-US" sz="1000" dirty="0"/>
              <a:t>:  </a:t>
            </a:r>
            <a:r>
              <a:rPr lang="en-US" sz="1000" dirty="0" smtClean="0"/>
              <a:t>This </a:t>
            </a:r>
            <a:r>
              <a:rPr lang="en-US" sz="1000" dirty="0"/>
              <a:t>is a valley in the middle of Africa (</a:t>
            </a:r>
            <a:r>
              <a:rPr lang="en-US" sz="1000" dirty="0" err="1"/>
              <a:t>Oklo</a:t>
            </a:r>
            <a:r>
              <a:rPr lang="en-US" sz="1000" dirty="0"/>
              <a:t>) where once upon a time there was so much Uranium (and at a higher enrichment level) that there were actually operating nuclear reactors, free of charge, running on their own.  </a:t>
            </a:r>
          </a:p>
          <a:p>
            <a:pPr>
              <a:lnSpc>
                <a:spcPct val="90000"/>
              </a:lnSpc>
            </a:pPr>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37DCA-8CBB-402F-9C49-FA787FDC1F13}" type="slidenum">
              <a:rPr lang="en-US"/>
              <a:pPr/>
              <a:t>25</a:t>
            </a:fld>
            <a:endParaRPr lang="en-US"/>
          </a:p>
        </p:txBody>
      </p:sp>
      <p:sp>
        <p:nvSpPr>
          <p:cNvPr id="933890" name="Slide Image Placeholder 1"/>
          <p:cNvSpPr>
            <a:spLocks noGrp="1" noRot="1" noChangeAspect="1" noTextEdit="1"/>
          </p:cNvSpPr>
          <p:nvPr>
            <p:ph type="sldImg"/>
          </p:nvPr>
        </p:nvSpPr>
        <p:spPr>
          <a:ln/>
        </p:spPr>
      </p:sp>
      <p:sp>
        <p:nvSpPr>
          <p:cNvPr id="933891" name="Notes Placeholder 2"/>
          <p:cNvSpPr>
            <a:spLocks noGrp="1"/>
          </p:cNvSpPr>
          <p:nvPr>
            <p:ph type="body" idx="1"/>
          </p:nvPr>
        </p:nvSpPr>
        <p:spPr>
          <a:xfrm>
            <a:off x="914400" y="4343400"/>
            <a:ext cx="5029200" cy="4114800"/>
          </a:xfrm>
          <a:ln/>
        </p:spPr>
        <p:txBody>
          <a:bodyPr lIns="90488" tIns="44450" rIns="90488" bIns="44450"/>
          <a:lstStyle/>
          <a:p>
            <a:r>
              <a:rPr lang="en-US"/>
              <a:t>The two main categories of background exposures are natural and man made.  All of these contribute to our annual dose in some way.  These background numbers can change quite a bit from day to day and location to location.  Certainly something like what is pictured there (Chernobyl) can greatly affect our background and the exposures we see.</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93EE8-4C9E-4B5D-ADB1-7DA2EA373CF3}" type="slidenum">
              <a:rPr lang="en-US"/>
              <a:pPr/>
              <a:t>26</a:t>
            </a:fld>
            <a:endParaRPr lang="en-US"/>
          </a:p>
        </p:txBody>
      </p:sp>
      <p:sp>
        <p:nvSpPr>
          <p:cNvPr id="923650" name="Slide Image Placeholder 1"/>
          <p:cNvSpPr>
            <a:spLocks noGrp="1" noRot="1" noChangeAspect="1" noTextEdit="1"/>
          </p:cNvSpPr>
          <p:nvPr>
            <p:ph type="sldImg"/>
          </p:nvPr>
        </p:nvSpPr>
        <p:spPr>
          <a:xfrm>
            <a:off x="1144588" y="687388"/>
            <a:ext cx="4568825" cy="3425825"/>
          </a:xfrm>
          <a:noFill/>
          <a:ln/>
        </p:spPr>
      </p:sp>
      <p:sp>
        <p:nvSpPr>
          <p:cNvPr id="923651" name="Notes Placeholder 2"/>
          <p:cNvSpPr>
            <a:spLocks noGrp="1"/>
          </p:cNvSpPr>
          <p:nvPr>
            <p:ph type="body" idx="1"/>
          </p:nvPr>
        </p:nvSpPr>
        <p:spPr>
          <a:xfrm>
            <a:off x="914400" y="4343400"/>
            <a:ext cx="5029200" cy="4114800"/>
          </a:xfrm>
          <a:ln/>
        </p:spPr>
        <p:txBody>
          <a:bodyPr lIns="90488" tIns="44450" rIns="90488" bIns="44450"/>
          <a:lstStyle/>
          <a:p>
            <a:r>
              <a:rPr lang="en-US" dirty="0" smtClean="0"/>
              <a:t>Solar radiation also contributes to </a:t>
            </a:r>
            <a:r>
              <a:rPr lang="en-US" dirty="0"/>
              <a:t>our background </a:t>
            </a:r>
            <a:r>
              <a:rPr lang="en-US" dirty="0" smtClean="0"/>
              <a:t>exposure, which varies greatly depending </a:t>
            </a:r>
            <a:r>
              <a:rPr lang="en-US" dirty="0"/>
              <a:t>on elevation.  The closer </a:t>
            </a:r>
            <a:r>
              <a:rPr lang="en-US" dirty="0" smtClean="0"/>
              <a:t>you are to </a:t>
            </a:r>
            <a:r>
              <a:rPr lang="en-US" dirty="0"/>
              <a:t>the sun </a:t>
            </a:r>
            <a:r>
              <a:rPr lang="en-US" dirty="0" smtClean="0"/>
              <a:t>the </a:t>
            </a:r>
            <a:r>
              <a:rPr lang="en-US" dirty="0"/>
              <a:t>higher your dose will be because there is less atmosphere shielding you from the sun’s radiation.  The sun is a fusion reactor </a:t>
            </a:r>
            <a:r>
              <a:rPr lang="en-US" dirty="0" smtClean="0"/>
              <a:t>that sends off </a:t>
            </a:r>
            <a:r>
              <a:rPr lang="en-US" dirty="0"/>
              <a:t>tremendous levels of radiation. </a:t>
            </a:r>
          </a:p>
          <a:p>
            <a:endParaRPr lang="en-US" dirty="0"/>
          </a:p>
          <a:p>
            <a:r>
              <a:rPr lang="en-US" dirty="0"/>
              <a:t>Astronauts could and do face very large doses while in space.  They have to time their flights and space walks to not coincide with solar storms or flares.  Someone in Denver </a:t>
            </a:r>
            <a:r>
              <a:rPr lang="en-US" dirty="0" smtClean="0"/>
              <a:t>(elevation</a:t>
            </a:r>
            <a:r>
              <a:rPr lang="en-US" baseline="0" dirty="0" smtClean="0"/>
              <a:t> 1 mile</a:t>
            </a:r>
            <a:r>
              <a:rPr lang="en-US" dirty="0" smtClean="0"/>
              <a:t>) </a:t>
            </a:r>
            <a:r>
              <a:rPr lang="en-US" dirty="0"/>
              <a:t>would get about 2-3 times the </a:t>
            </a:r>
            <a:r>
              <a:rPr lang="en-US" dirty="0" smtClean="0"/>
              <a:t>ionizing radiation from the sun that </a:t>
            </a:r>
            <a:r>
              <a:rPr lang="en-US" dirty="0"/>
              <a:t>someone at sea level would </a:t>
            </a:r>
            <a:r>
              <a:rPr lang="en-US" dirty="0" smtClean="0"/>
              <a:t>receive.  </a:t>
            </a:r>
            <a:r>
              <a:rPr lang="en-US" dirty="0"/>
              <a:t>Background levels on an airplane (in the high </a:t>
            </a:r>
            <a:r>
              <a:rPr lang="en-US" dirty="0" smtClean="0"/>
              <a:t>30,000 </a:t>
            </a:r>
            <a:r>
              <a:rPr lang="en-US" dirty="0"/>
              <a:t>feet cruising altitude) are around 0.45 </a:t>
            </a:r>
            <a:r>
              <a:rPr lang="en-US" dirty="0" err="1"/>
              <a:t>mR</a:t>
            </a:r>
            <a:r>
              <a:rPr lang="en-US" dirty="0"/>
              <a:t>/hr, or about 40 times that at sea level.</a:t>
            </a:r>
          </a:p>
          <a:p>
            <a:endParaRPr lang="en-US"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A9916-0EB3-4187-B91C-FA5AD558E30C}" type="slidenum">
              <a:rPr lang="en-US"/>
              <a:pPr/>
              <a:t>27</a:t>
            </a:fld>
            <a:endParaRPr lang="en-US"/>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p:txBody>
          <a:bodyPr/>
          <a:lstStyle/>
          <a:p>
            <a:r>
              <a:rPr lang="en-US" dirty="0"/>
              <a:t>Background radiation from altitude has been a concern for many years. </a:t>
            </a:r>
            <a:r>
              <a:rPr lang="en-US" dirty="0" smtClean="0"/>
              <a:t>Aircraft are well </a:t>
            </a:r>
            <a:r>
              <a:rPr lang="en-US" dirty="0"/>
              <a:t>shielded so </a:t>
            </a:r>
            <a:r>
              <a:rPr lang="en-US" dirty="0" smtClean="0"/>
              <a:t>doses </a:t>
            </a:r>
            <a:r>
              <a:rPr lang="en-US" dirty="0"/>
              <a:t>are not as high inside </a:t>
            </a:r>
            <a:r>
              <a:rPr lang="en-US" dirty="0" smtClean="0"/>
              <a:t>the </a:t>
            </a:r>
            <a:r>
              <a:rPr lang="en-US" dirty="0"/>
              <a:t>plane as </a:t>
            </a:r>
            <a:r>
              <a:rPr lang="en-US" dirty="0" smtClean="0"/>
              <a:t>outside. Astronauts </a:t>
            </a:r>
            <a:r>
              <a:rPr lang="en-US" dirty="0"/>
              <a:t>are also </a:t>
            </a:r>
            <a:r>
              <a:rPr lang="en-US" dirty="0" smtClean="0"/>
              <a:t>somewhat protected as </a:t>
            </a:r>
            <a:r>
              <a:rPr lang="en-US" dirty="0"/>
              <a:t>long as they are in their space </a:t>
            </a:r>
            <a:r>
              <a:rPr lang="en-US" dirty="0" smtClean="0"/>
              <a:t>craft, but during</a:t>
            </a:r>
            <a:r>
              <a:rPr lang="en-US" baseline="0" dirty="0" smtClean="0"/>
              <a:t> a space walk, </a:t>
            </a:r>
            <a:r>
              <a:rPr lang="en-US" dirty="0" smtClean="0"/>
              <a:t>the </a:t>
            </a:r>
            <a:r>
              <a:rPr lang="en-US" dirty="0"/>
              <a:t>doses are quite high.</a:t>
            </a:r>
          </a:p>
          <a:p>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A5D4D-3CA5-4A4B-90F7-EFCAB8385CE6}" type="slidenum">
              <a:rPr lang="en-US"/>
              <a:pPr/>
              <a:t>28</a:t>
            </a:fld>
            <a:endParaRPr lang="en-US"/>
          </a:p>
        </p:txBody>
      </p:sp>
      <p:sp>
        <p:nvSpPr>
          <p:cNvPr id="921602" name="Slide Image Placeholder 1"/>
          <p:cNvSpPr>
            <a:spLocks noGrp="1" noRot="1" noChangeAspect="1" noTextEdit="1"/>
          </p:cNvSpPr>
          <p:nvPr>
            <p:ph type="sldImg"/>
          </p:nvPr>
        </p:nvSpPr>
        <p:spPr>
          <a:xfrm>
            <a:off x="1144588" y="687388"/>
            <a:ext cx="4568825" cy="3425825"/>
          </a:xfrm>
          <a:noFill/>
          <a:ln/>
        </p:spPr>
      </p:sp>
      <p:sp>
        <p:nvSpPr>
          <p:cNvPr id="921603" name="Notes Placeholder 2"/>
          <p:cNvSpPr>
            <a:spLocks noGrp="1"/>
          </p:cNvSpPr>
          <p:nvPr>
            <p:ph type="body" idx="1"/>
          </p:nvPr>
        </p:nvSpPr>
        <p:spPr>
          <a:xfrm>
            <a:off x="914400" y="4343400"/>
            <a:ext cx="5029200" cy="4114800"/>
          </a:xfrm>
          <a:ln/>
        </p:spPr>
        <p:txBody>
          <a:bodyPr lIns="90488" tIns="44450" rIns="90488" bIns="44450"/>
          <a:lstStyle/>
          <a:p>
            <a:r>
              <a:rPr lang="en-US" dirty="0" smtClean="0"/>
              <a:t>For</a:t>
            </a:r>
            <a:r>
              <a:rPr lang="en-US" baseline="0" dirty="0" smtClean="0"/>
              <a:t> most of us non-smokers, t</a:t>
            </a:r>
            <a:r>
              <a:rPr lang="en-US" dirty="0" smtClean="0"/>
              <a:t>errestrial </a:t>
            </a:r>
            <a:r>
              <a:rPr lang="en-US" dirty="0"/>
              <a:t>radiation is the largest contributor to </a:t>
            </a:r>
            <a:r>
              <a:rPr lang="en-US" dirty="0" smtClean="0"/>
              <a:t>our annual exposures to background radiation.  </a:t>
            </a:r>
          </a:p>
          <a:p>
            <a:endParaRPr lang="en-US" dirty="0" smtClean="0"/>
          </a:p>
          <a:p>
            <a:r>
              <a:rPr lang="en-US" dirty="0" smtClean="0"/>
              <a:t>The </a:t>
            </a:r>
            <a:r>
              <a:rPr lang="en-US" dirty="0"/>
              <a:t>earth is a big radioactive ball, with uranium (4.5 billion year half life) and thorium (14 billion year half life) being two of the prime </a:t>
            </a:r>
            <a:r>
              <a:rPr lang="en-US" dirty="0" smtClean="0"/>
              <a:t>minerals that comprise the planet.  You find these radioactive materials primarily in rocks</a:t>
            </a:r>
            <a:r>
              <a:rPr lang="en-US" dirty="0"/>
              <a:t>, </a:t>
            </a:r>
            <a:r>
              <a:rPr lang="en-US" dirty="0" smtClean="0"/>
              <a:t>minerals and </a:t>
            </a:r>
            <a:r>
              <a:rPr lang="en-US" dirty="0"/>
              <a:t>granites, and </a:t>
            </a:r>
            <a:r>
              <a:rPr lang="en-US" dirty="0" smtClean="0"/>
              <a:t>for the most part they</a:t>
            </a:r>
            <a:r>
              <a:rPr lang="en-US" baseline="0" dirty="0" smtClean="0"/>
              <a:t> stay where they were created. </a:t>
            </a:r>
            <a:r>
              <a:rPr lang="en-US" dirty="0" smtClean="0"/>
              <a:t>However</a:t>
            </a:r>
            <a:r>
              <a:rPr lang="en-US" dirty="0"/>
              <a:t>, both have a version of radium as a daughter </a:t>
            </a:r>
            <a:r>
              <a:rPr lang="en-US" dirty="0" smtClean="0"/>
              <a:t>that </a:t>
            </a:r>
            <a:r>
              <a:rPr lang="en-US" dirty="0"/>
              <a:t>is </a:t>
            </a:r>
            <a:r>
              <a:rPr lang="en-US" dirty="0" smtClean="0"/>
              <a:t>easily picked </a:t>
            </a:r>
            <a:r>
              <a:rPr lang="en-US" dirty="0"/>
              <a:t>out of </a:t>
            </a:r>
            <a:r>
              <a:rPr lang="en-US" dirty="0" smtClean="0"/>
              <a:t>the material </a:t>
            </a:r>
            <a:r>
              <a:rPr lang="en-US" dirty="0"/>
              <a:t>by </a:t>
            </a:r>
            <a:r>
              <a:rPr lang="en-US" dirty="0" smtClean="0"/>
              <a:t>water </a:t>
            </a:r>
            <a:r>
              <a:rPr lang="en-US" dirty="0"/>
              <a:t>flowing over it. </a:t>
            </a:r>
          </a:p>
          <a:p>
            <a:r>
              <a:rPr lang="en-US" dirty="0"/>
              <a:t> </a:t>
            </a:r>
          </a:p>
          <a:p>
            <a:r>
              <a:rPr lang="en-US" dirty="0" smtClean="0"/>
              <a:t>A big problem </a:t>
            </a:r>
            <a:r>
              <a:rPr lang="en-US" dirty="0"/>
              <a:t>comes from radium’s daughter which is radon, an alpha emitting gas that we are always breathing in.  Radon is the second leading cause of lung cancer in the US, and it is very important for everyone to check their </a:t>
            </a:r>
            <a:r>
              <a:rPr lang="en-US" dirty="0" smtClean="0"/>
              <a:t>homes for exposure, particularly if you live in a higher background area, or if </a:t>
            </a:r>
            <a:r>
              <a:rPr lang="en-US" dirty="0"/>
              <a:t>you have a basement </a:t>
            </a:r>
            <a:r>
              <a:rPr lang="en-US" dirty="0" smtClean="0"/>
              <a:t>that smells </a:t>
            </a:r>
            <a:r>
              <a:rPr lang="en-US" dirty="0"/>
              <a:t>a little stagnant or </a:t>
            </a:r>
            <a:r>
              <a:rPr lang="en-US" dirty="0" smtClean="0"/>
              <a:t>musty.  </a:t>
            </a:r>
            <a:r>
              <a:rPr lang="en-US" dirty="0"/>
              <a:t>The average dose in the US from radon is around 200 </a:t>
            </a:r>
            <a:r>
              <a:rPr lang="en-US" dirty="0" err="1"/>
              <a:t>mrem</a:t>
            </a:r>
            <a:r>
              <a:rPr lang="en-US" dirty="0"/>
              <a:t>, </a:t>
            </a:r>
            <a:r>
              <a:rPr lang="en-US" dirty="0" smtClean="0"/>
              <a:t>but it will </a:t>
            </a:r>
            <a:r>
              <a:rPr lang="en-US" dirty="0"/>
              <a:t>be quite a bit higher in some areas.</a:t>
            </a:r>
          </a:p>
          <a:p>
            <a:endParaRPr lang="en-US" dirty="0"/>
          </a:p>
          <a:p>
            <a:r>
              <a:rPr lang="en-US" dirty="0"/>
              <a:t>Notice the two examples and how much </a:t>
            </a:r>
            <a:r>
              <a:rPr lang="en-US" dirty="0" smtClean="0"/>
              <a:t>background exposure levels vary from one location to another.  Residents of </a:t>
            </a:r>
            <a:r>
              <a:rPr lang="en-US" dirty="0" err="1" smtClean="0"/>
              <a:t>Ramsar</a:t>
            </a:r>
            <a:r>
              <a:rPr lang="en-US" dirty="0"/>
              <a:t>, </a:t>
            </a:r>
            <a:r>
              <a:rPr lang="en-US" dirty="0" smtClean="0"/>
              <a:t>Iran, for example, receive </a:t>
            </a:r>
            <a:r>
              <a:rPr lang="en-US" dirty="0"/>
              <a:t>around 26,000 </a:t>
            </a:r>
            <a:r>
              <a:rPr lang="en-US" dirty="0" err="1"/>
              <a:t>mrem</a:t>
            </a:r>
            <a:r>
              <a:rPr lang="en-US" dirty="0"/>
              <a:t> a year from background (more than 100 times the US average).  The background is so high that it is 2 </a:t>
            </a:r>
            <a:r>
              <a:rPr lang="en-US" dirty="0" err="1"/>
              <a:t>mR</a:t>
            </a:r>
            <a:r>
              <a:rPr lang="en-US" dirty="0"/>
              <a:t>/hr at waist level!  </a:t>
            </a:r>
          </a:p>
          <a:p>
            <a:endParaRPr lang="en-US" dirty="0"/>
          </a:p>
          <a:p>
            <a:r>
              <a:rPr lang="en-US" dirty="0"/>
              <a:t>As for the pictures, obviously the lower right is coal mining.  Coal is very high in natural </a:t>
            </a:r>
            <a:r>
              <a:rPr lang="en-US" dirty="0" smtClean="0"/>
              <a:t>radioactivity.  </a:t>
            </a:r>
            <a:r>
              <a:rPr lang="en-US" dirty="0"/>
              <a:t>The other picture is yellowcake, what uranium looks like in its natural state. Uranium </a:t>
            </a:r>
            <a:r>
              <a:rPr lang="en-US" dirty="0" smtClean="0"/>
              <a:t>mines </a:t>
            </a:r>
            <a:r>
              <a:rPr lang="en-US" dirty="0"/>
              <a:t>are common in Wyoming.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7AE2E-1659-4182-A968-1B20792B6DD4}" type="slidenum">
              <a:rPr lang="en-US"/>
              <a:pPr/>
              <a:t>29</a:t>
            </a:fld>
            <a:endParaRPr lang="en-US"/>
          </a:p>
        </p:txBody>
      </p:sp>
      <p:sp>
        <p:nvSpPr>
          <p:cNvPr id="925698" name="Slide Image Placeholder 1"/>
          <p:cNvSpPr>
            <a:spLocks noGrp="1" noRot="1" noChangeAspect="1" noTextEdit="1"/>
          </p:cNvSpPr>
          <p:nvPr>
            <p:ph type="sldImg"/>
          </p:nvPr>
        </p:nvSpPr>
        <p:spPr>
          <a:xfrm>
            <a:off x="1144588" y="687388"/>
            <a:ext cx="4568825" cy="3425825"/>
          </a:xfrm>
          <a:noFill/>
          <a:ln/>
        </p:spPr>
      </p:sp>
      <p:sp>
        <p:nvSpPr>
          <p:cNvPr id="925699" name="Notes Placeholder 2"/>
          <p:cNvSpPr>
            <a:spLocks noGrp="1"/>
          </p:cNvSpPr>
          <p:nvPr>
            <p:ph type="body" idx="1"/>
          </p:nvPr>
        </p:nvSpPr>
        <p:spPr>
          <a:xfrm>
            <a:off x="914400" y="4343400"/>
            <a:ext cx="5029200" cy="4114800"/>
          </a:xfrm>
          <a:ln/>
        </p:spPr>
        <p:txBody>
          <a:bodyPr lIns="90488" tIns="44450" rIns="90488" bIns="44450"/>
          <a:lstStyle/>
          <a:p>
            <a:r>
              <a:rPr lang="en-US" dirty="0"/>
              <a:t>The earth, as we have learned, is </a:t>
            </a:r>
            <a:r>
              <a:rPr lang="en-US" dirty="0" smtClean="0"/>
              <a:t>radioactive.  As a result, everything that comes from the earth is likewise radioactive</a:t>
            </a:r>
            <a:r>
              <a:rPr lang="en-US" baseline="0" dirty="0" smtClean="0"/>
              <a:t> at some level.  </a:t>
            </a:r>
            <a:r>
              <a:rPr lang="en-US" dirty="0" smtClean="0"/>
              <a:t>This </a:t>
            </a:r>
            <a:r>
              <a:rPr lang="en-US" dirty="0"/>
              <a:t>includes all of our food and water. </a:t>
            </a:r>
            <a:r>
              <a:rPr lang="en-US" dirty="0" smtClean="0"/>
              <a:t> Everything </a:t>
            </a:r>
            <a:r>
              <a:rPr lang="en-US" dirty="0"/>
              <a:t>we eat and drink is radioactive as it all comes from the earth (vegetables and fruits growing in the ground or on a plant coming from the ground, animals eating plants that are growing in the ground, etc.).</a:t>
            </a:r>
          </a:p>
          <a:p>
            <a:endParaRPr lang="en-US" dirty="0"/>
          </a:p>
          <a:p>
            <a:r>
              <a:rPr lang="en-US" dirty="0"/>
              <a:t>The isotopes listed there are the main contributors, as everything has carbon (and therefore the radioactive Carbon-14) in </a:t>
            </a:r>
            <a:r>
              <a:rPr lang="en-US" dirty="0" smtClean="0"/>
              <a:t>it.  Anything containing potassium </a:t>
            </a:r>
            <a:r>
              <a:rPr lang="en-US" dirty="0"/>
              <a:t>has the radioactive potassium (i.e. </a:t>
            </a:r>
            <a:r>
              <a:rPr lang="en-US" dirty="0" err="1"/>
              <a:t>NoSalt</a:t>
            </a:r>
            <a:r>
              <a:rPr lang="en-US" dirty="0"/>
              <a:t>) and there is radium-226 in the water.  </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Food </a:t>
            </a:r>
            <a:r>
              <a:rPr lang="en-US" dirty="0"/>
              <a:t>items range quite a bit also, though none contain levels that </a:t>
            </a:r>
            <a:r>
              <a:rPr lang="en-US" dirty="0" smtClean="0"/>
              <a:t>should concern anyone. If you sleep in a bed with another person, you get a higher dose of radiation than a person who sleeps alone because we’re all radioactive.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And </a:t>
            </a:r>
            <a:r>
              <a:rPr lang="en-US" dirty="0"/>
              <a:t>for those of you worried about the whiskey mention earlier, it is less radioactive than milk.</a:t>
            </a:r>
          </a:p>
          <a:p>
            <a:endParaRPr lang="en-US" dirty="0"/>
          </a:p>
          <a:p>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CFDA-61EF-461D-9304-1495FE1818AD}" type="slidenum">
              <a:rPr lang="en-US"/>
              <a:pPr/>
              <a:t>30</a:t>
            </a:fld>
            <a:endParaRPr lang="en-US"/>
          </a:p>
        </p:txBody>
      </p:sp>
      <p:sp>
        <p:nvSpPr>
          <p:cNvPr id="927746" name="Slide Image Placeholder 1"/>
          <p:cNvSpPr>
            <a:spLocks noGrp="1" noRot="1" noChangeAspect="1" noTextEdit="1"/>
          </p:cNvSpPr>
          <p:nvPr>
            <p:ph type="sldImg"/>
          </p:nvPr>
        </p:nvSpPr>
        <p:spPr>
          <a:xfrm>
            <a:off x="1144588" y="687388"/>
            <a:ext cx="4568825" cy="3425825"/>
          </a:xfrm>
          <a:noFill/>
          <a:ln/>
        </p:spPr>
      </p:sp>
      <p:sp>
        <p:nvSpPr>
          <p:cNvPr id="927747" name="Notes Placeholder 2"/>
          <p:cNvSpPr>
            <a:spLocks noGrp="1"/>
          </p:cNvSpPr>
          <p:nvPr>
            <p:ph type="body" idx="1"/>
          </p:nvPr>
        </p:nvSpPr>
        <p:spPr>
          <a:xfrm>
            <a:off x="914400" y="4343400"/>
            <a:ext cx="5029200" cy="4114800"/>
          </a:xfrm>
          <a:ln/>
        </p:spPr>
        <p:txBody>
          <a:bodyPr lIns="90488" tIns="44450" rIns="90488" bIns="44450"/>
          <a:lstStyle/>
          <a:p>
            <a:r>
              <a:rPr lang="en-US" dirty="0" smtClean="0"/>
              <a:t>Some </a:t>
            </a:r>
            <a:r>
              <a:rPr lang="en-US" dirty="0"/>
              <a:t>consumer products </a:t>
            </a:r>
            <a:r>
              <a:rPr lang="en-US" dirty="0" smtClean="0"/>
              <a:t>emit significant (but not necessarily harmful) amounts of radiation.  The examples shown</a:t>
            </a:r>
            <a:r>
              <a:rPr lang="en-US" baseline="0" dirty="0" smtClean="0"/>
              <a:t> </a:t>
            </a:r>
            <a:r>
              <a:rPr lang="en-US" dirty="0" smtClean="0"/>
              <a:t>will </a:t>
            </a:r>
            <a:r>
              <a:rPr lang="en-US" dirty="0"/>
              <a:t>give you a couple more </a:t>
            </a:r>
            <a:r>
              <a:rPr lang="en-US" dirty="0" err="1"/>
              <a:t>millirem</a:t>
            </a:r>
            <a:r>
              <a:rPr lang="en-US" dirty="0"/>
              <a:t> </a:t>
            </a:r>
            <a:r>
              <a:rPr lang="en-US" dirty="0" err="1" smtClean="0"/>
              <a:t>peryear</a:t>
            </a:r>
            <a:r>
              <a:rPr lang="en-US" dirty="0"/>
              <a:t>.</a:t>
            </a:r>
          </a:p>
          <a:p>
            <a:endParaRPr lang="en-US" dirty="0"/>
          </a:p>
          <a:p>
            <a:r>
              <a:rPr lang="en-US" dirty="0"/>
              <a:t>Pictured lower right is old orange </a:t>
            </a:r>
            <a:r>
              <a:rPr lang="en-US" dirty="0" smtClean="0"/>
              <a:t>Fiesta ware, </a:t>
            </a:r>
            <a:r>
              <a:rPr lang="en-US" dirty="0"/>
              <a:t>which had uranium in the glazing (the new ones and the old non-orange ones do not).  </a:t>
            </a:r>
            <a:r>
              <a:rPr lang="en-US" dirty="0" smtClean="0"/>
              <a:t>These </a:t>
            </a:r>
            <a:r>
              <a:rPr lang="en-US" dirty="0"/>
              <a:t>will make a </a:t>
            </a:r>
            <a:r>
              <a:rPr lang="en-US" dirty="0" smtClean="0"/>
              <a:t>Geiger </a:t>
            </a:r>
            <a:r>
              <a:rPr lang="en-US" dirty="0"/>
              <a:t>counter sing.  </a:t>
            </a:r>
            <a:endParaRPr lang="en-US" dirty="0" smtClean="0"/>
          </a:p>
          <a:p>
            <a:endParaRPr lang="en-US" dirty="0" smtClean="0"/>
          </a:p>
          <a:p>
            <a:r>
              <a:rPr lang="en-US" dirty="0" smtClean="0"/>
              <a:t>Ceramics </a:t>
            </a:r>
            <a:r>
              <a:rPr lang="en-US" dirty="0"/>
              <a:t>and porcelains are higher, so if you have a lot of older denture work you may be getting a slightly higher </a:t>
            </a:r>
            <a:r>
              <a:rPr lang="en-US" dirty="0" smtClean="0"/>
              <a:t>dose of radiation.  </a:t>
            </a:r>
            <a:r>
              <a:rPr lang="en-US" dirty="0"/>
              <a:t>Luminous dials, as everyone in scrap should be aware, have radium paint on the older models.  Fortunately, they stopped making those many years ago after </a:t>
            </a:r>
            <a:r>
              <a:rPr lang="en-US" dirty="0" smtClean="0"/>
              <a:t>health issues arose involving </a:t>
            </a:r>
            <a:r>
              <a:rPr lang="en-US" dirty="0"/>
              <a:t>the girls </a:t>
            </a:r>
            <a:r>
              <a:rPr lang="en-US" dirty="0" smtClean="0"/>
              <a:t>who painted them.  </a:t>
            </a:r>
            <a:r>
              <a:rPr lang="en-US" dirty="0"/>
              <a:t>Most dials and other luminous materials today use tritium and a chemical compound (or just the chemical) which we cannot detect with your systems and does not pose a </a:t>
            </a:r>
            <a:r>
              <a:rPr lang="en-US" dirty="0" smtClean="0"/>
              <a:t>hazard </a:t>
            </a:r>
            <a:r>
              <a:rPr lang="en-US" dirty="0"/>
              <a:t>as the beta is </a:t>
            </a:r>
            <a:r>
              <a:rPr lang="en-US" dirty="0" smtClean="0"/>
              <a:t>of far </a:t>
            </a:r>
            <a:r>
              <a:rPr lang="en-US" dirty="0"/>
              <a:t>too low </a:t>
            </a:r>
            <a:r>
              <a:rPr lang="en-US" dirty="0" smtClean="0"/>
              <a:t>an </a:t>
            </a:r>
            <a:r>
              <a:rPr lang="en-US" dirty="0"/>
              <a:t>energy. </a:t>
            </a:r>
          </a:p>
          <a:p>
            <a:endParaRPr lang="en-US" dirty="0"/>
          </a:p>
          <a:p>
            <a:r>
              <a:rPr lang="en-US" dirty="0"/>
              <a:t>Smoke detectors contain small quantities of americium though some older models actually have a few other radioactive materials that could be present.  These </a:t>
            </a:r>
            <a:r>
              <a:rPr lang="en-US" dirty="0" smtClean="0"/>
              <a:t>frequently end </a:t>
            </a:r>
            <a:r>
              <a:rPr lang="en-US" dirty="0"/>
              <a:t>up in </a:t>
            </a:r>
            <a:r>
              <a:rPr lang="en-US" dirty="0" smtClean="0"/>
              <a:t>scrap.  </a:t>
            </a:r>
            <a:endParaRPr lang="en-US" dirty="0"/>
          </a:p>
          <a:p>
            <a:endParaRPr lang="en-US" dirty="0"/>
          </a:p>
          <a:p>
            <a:r>
              <a:rPr lang="en-US" dirty="0"/>
              <a:t>Some lantern mantles use </a:t>
            </a:r>
            <a:r>
              <a:rPr lang="en-US" dirty="0" smtClean="0"/>
              <a:t>thorium to make them burn brightly, </a:t>
            </a:r>
            <a:r>
              <a:rPr lang="en-US" dirty="0"/>
              <a:t>which </a:t>
            </a:r>
            <a:r>
              <a:rPr lang="en-US" dirty="0" smtClean="0"/>
              <a:t>means they also </a:t>
            </a:r>
            <a:r>
              <a:rPr lang="en-US" dirty="0"/>
              <a:t>have </a:t>
            </a:r>
            <a:r>
              <a:rPr lang="en-US" dirty="0" smtClean="0"/>
              <a:t>radioactive </a:t>
            </a:r>
            <a:r>
              <a:rPr lang="en-US" dirty="0"/>
              <a:t>thorium present.  Most companies do not make these anymore, but there are still a few smaller companies that do (Coleman stopped in the late 80s/early 90s).</a:t>
            </a:r>
          </a:p>
          <a:p>
            <a:r>
              <a:rPr lang="en-US" dirty="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00DC7-1862-444A-AC69-5C8A9F635F17}" type="slidenum">
              <a:rPr lang="en-US"/>
              <a:pPr/>
              <a:t>31</a:t>
            </a:fld>
            <a:endParaRPr lang="en-US"/>
          </a:p>
        </p:txBody>
      </p:sp>
      <p:sp>
        <p:nvSpPr>
          <p:cNvPr id="929794" name="Slide Image Placeholder 1"/>
          <p:cNvSpPr>
            <a:spLocks noGrp="1" noRot="1" noChangeAspect="1" noTextEdit="1"/>
          </p:cNvSpPr>
          <p:nvPr>
            <p:ph type="sldImg"/>
          </p:nvPr>
        </p:nvSpPr>
        <p:spPr>
          <a:xfrm>
            <a:off x="1144588" y="687388"/>
            <a:ext cx="4568825" cy="3425825"/>
          </a:xfrm>
          <a:noFill/>
          <a:ln/>
        </p:spPr>
      </p:sp>
      <p:sp>
        <p:nvSpPr>
          <p:cNvPr id="929795" name="Notes Placeholder 2"/>
          <p:cNvSpPr>
            <a:spLocks noGrp="1"/>
          </p:cNvSpPr>
          <p:nvPr>
            <p:ph type="body" idx="1"/>
          </p:nvPr>
        </p:nvSpPr>
        <p:spPr>
          <a:xfrm>
            <a:off x="914400" y="4343400"/>
            <a:ext cx="5029200" cy="4114800"/>
          </a:xfrm>
          <a:ln/>
        </p:spPr>
        <p:txBody>
          <a:bodyPr lIns="90488" tIns="44450" rIns="90488" bIns="44450"/>
          <a:lstStyle/>
          <a:p>
            <a:r>
              <a:rPr lang="en-US" dirty="0"/>
              <a:t>Medical exposures can be all </a:t>
            </a:r>
            <a:r>
              <a:rPr lang="en-US" dirty="0" smtClean="0"/>
              <a:t>over the </a:t>
            </a:r>
            <a:r>
              <a:rPr lang="en-US" dirty="0"/>
              <a:t>place depending on what you are getting </a:t>
            </a:r>
            <a:r>
              <a:rPr lang="en-US" dirty="0" smtClean="0"/>
              <a:t>done. (Doctors have no </a:t>
            </a:r>
            <a:r>
              <a:rPr lang="en-US" dirty="0"/>
              <a:t>limit on how much radiation they can give to </a:t>
            </a:r>
            <a:r>
              <a:rPr lang="en-US" dirty="0" smtClean="0"/>
              <a:t>you.)  </a:t>
            </a:r>
            <a:r>
              <a:rPr lang="en-US" dirty="0"/>
              <a:t>The average in the US is around 50 </a:t>
            </a:r>
            <a:r>
              <a:rPr lang="en-US" dirty="0" err="1"/>
              <a:t>millirem</a:t>
            </a:r>
            <a:r>
              <a:rPr lang="en-US" dirty="0"/>
              <a:t>, though as CT (CAT) scans are done more and more frequently these numbers will probably continue to rise.  </a:t>
            </a:r>
            <a:endParaRPr lang="en-US" dirty="0" smtClean="0"/>
          </a:p>
          <a:p>
            <a:endParaRPr lang="en-US" dirty="0" smtClean="0"/>
          </a:p>
          <a:p>
            <a:r>
              <a:rPr lang="en-US" dirty="0" smtClean="0"/>
              <a:t>Chest </a:t>
            </a:r>
            <a:r>
              <a:rPr lang="en-US" dirty="0"/>
              <a:t>x-rays go around 20 </a:t>
            </a:r>
            <a:r>
              <a:rPr lang="en-US" dirty="0" err="1"/>
              <a:t>millirem</a:t>
            </a:r>
            <a:r>
              <a:rPr lang="en-US" dirty="0"/>
              <a:t> and dental can be upwards of hundreds of </a:t>
            </a:r>
            <a:r>
              <a:rPr lang="en-US" dirty="0" err="1"/>
              <a:t>millirem</a:t>
            </a:r>
            <a:r>
              <a:rPr lang="en-US" dirty="0"/>
              <a:t>.  It is difficult to pinpoint numbers with x-rays as the dose is completely dependent on what settings they use.  CT scans could range from 50-100 </a:t>
            </a:r>
            <a:r>
              <a:rPr lang="en-US" dirty="0" err="1"/>
              <a:t>mrem</a:t>
            </a:r>
            <a:r>
              <a:rPr lang="en-US" dirty="0"/>
              <a:t> to thousands, just depending on time frames and settings.  A typical one goes about 3000 </a:t>
            </a:r>
            <a:r>
              <a:rPr lang="en-US" dirty="0" err="1"/>
              <a:t>millirem</a:t>
            </a:r>
            <a:r>
              <a:rPr lang="en-US" dirty="0"/>
              <a:t>.  </a:t>
            </a:r>
          </a:p>
          <a:p>
            <a:endParaRPr lang="en-US" dirty="0"/>
          </a:p>
          <a:p>
            <a:r>
              <a:rPr lang="en-US" dirty="0"/>
              <a:t>Radiotherapy is </a:t>
            </a:r>
            <a:r>
              <a:rPr lang="en-US" dirty="0" smtClean="0"/>
              <a:t>the practice</a:t>
            </a:r>
            <a:r>
              <a:rPr lang="en-US" baseline="0" dirty="0" smtClean="0"/>
              <a:t> of </a:t>
            </a:r>
            <a:r>
              <a:rPr lang="en-US" dirty="0" smtClean="0"/>
              <a:t>treating </a:t>
            </a:r>
            <a:r>
              <a:rPr lang="en-US" dirty="0"/>
              <a:t>cancer with radiation and the doses there start at 200 rem.  And that is for a single dose, so it is not uncommon for a cancer patient to get millions </a:t>
            </a:r>
            <a:r>
              <a:rPr lang="en-US" dirty="0" smtClean="0"/>
              <a:t>of </a:t>
            </a:r>
            <a:r>
              <a:rPr lang="en-US" dirty="0" err="1" smtClean="0"/>
              <a:t>millirem</a:t>
            </a:r>
            <a:r>
              <a:rPr lang="en-US" dirty="0" smtClean="0"/>
              <a:t> over the course of his treatment.</a:t>
            </a:r>
            <a:endParaRPr lang="en-US" dirty="0"/>
          </a:p>
          <a:p>
            <a:endParaRPr lang="en-US" dirty="0"/>
          </a:p>
          <a:p>
            <a:r>
              <a:rPr lang="en-US" dirty="0"/>
              <a:t>Bear in mind that the doses you receive as a result of medical exposures or exposures from naturally occurring materials do not count towards your allowable limits at work. A physician can do </a:t>
            </a:r>
            <a:r>
              <a:rPr lang="en-US" dirty="0" smtClean="0"/>
              <a:t>whatever needs to be done </a:t>
            </a:r>
            <a:r>
              <a:rPr lang="en-US" dirty="0"/>
              <a:t>in order to make a diagnosis or treat a disease. </a:t>
            </a:r>
            <a:endParaRPr lang="en-US" dirty="0" smtClean="0"/>
          </a:p>
          <a:p>
            <a:endParaRPr lang="en-US" dirty="0" smtClean="0"/>
          </a:p>
          <a:p>
            <a:r>
              <a:rPr lang="en-US" dirty="0" smtClean="0"/>
              <a:t>Because the </a:t>
            </a:r>
            <a:r>
              <a:rPr lang="en-US" dirty="0"/>
              <a:t>patient </a:t>
            </a:r>
            <a:r>
              <a:rPr lang="en-US" dirty="0" smtClean="0"/>
              <a:t>benefits if </a:t>
            </a:r>
            <a:r>
              <a:rPr lang="en-US" dirty="0"/>
              <a:t>a health issue can be identified and dealt with, </a:t>
            </a:r>
            <a:r>
              <a:rPr lang="en-US" dirty="0" smtClean="0"/>
              <a:t>limits </a:t>
            </a:r>
            <a:r>
              <a:rPr lang="en-US" dirty="0"/>
              <a:t>on doses to patients is up to the physician.</a:t>
            </a:r>
          </a:p>
          <a:p>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EE901-69A9-4E87-80F5-EBE5FC6C03F7}" type="slidenum">
              <a:rPr lang="en-US"/>
              <a:pPr/>
              <a:t>3</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r>
              <a:rPr lang="en-US" dirty="0" smtClean="0"/>
              <a:t>Panic!</a:t>
            </a:r>
          </a:p>
          <a:p>
            <a:endParaRPr lang="en-US" dirty="0" smtClean="0"/>
          </a:p>
          <a:p>
            <a:r>
              <a:rPr lang="en-US" dirty="0" smtClean="0"/>
              <a:t>This </a:t>
            </a:r>
            <a:r>
              <a:rPr lang="en-US" dirty="0"/>
              <a:t>is what </a:t>
            </a:r>
            <a:r>
              <a:rPr lang="en-US" dirty="0" smtClean="0"/>
              <a:t>people do </a:t>
            </a:r>
            <a:r>
              <a:rPr lang="en-US" dirty="0"/>
              <a:t>when </a:t>
            </a:r>
            <a:r>
              <a:rPr lang="en-US" dirty="0" smtClean="0"/>
              <a:t>they don’t </a:t>
            </a:r>
            <a:r>
              <a:rPr lang="en-US" dirty="0"/>
              <a:t>know any better.  </a:t>
            </a:r>
            <a:r>
              <a:rPr lang="en-US" dirty="0" smtClean="0"/>
              <a:t>The general public</a:t>
            </a:r>
            <a:r>
              <a:rPr lang="en-US" baseline="0" dirty="0" smtClean="0"/>
              <a:t> thinks that </a:t>
            </a:r>
            <a:r>
              <a:rPr lang="en-US" i="1" baseline="0" dirty="0" smtClean="0"/>
              <a:t>any</a:t>
            </a:r>
            <a:r>
              <a:rPr lang="en-US" i="0" baseline="0" dirty="0" smtClean="0"/>
              <a:t> radiation is hazardous, but as we’ll see during this presentation, the panic instinct is in most cases a vast overreaction.</a:t>
            </a:r>
          </a:p>
          <a:p>
            <a:endParaRPr lang="en-US" i="0" baseline="0" dirty="0" smtClean="0"/>
          </a:p>
          <a:p>
            <a:r>
              <a:rPr lang="en-US" dirty="0" smtClean="0"/>
              <a:t>We’re quickly reaching the point where ignorance and the panic it generates poses</a:t>
            </a:r>
            <a:r>
              <a:rPr lang="en-US" baseline="0" dirty="0" smtClean="0"/>
              <a:t> a greater risk than that of the radioactive material we fear.</a:t>
            </a:r>
          </a:p>
          <a:p>
            <a:endParaRPr lang="en-US" baseline="0" dirty="0" smtClean="0"/>
          </a:p>
          <a:p>
            <a:r>
              <a:rPr lang="en-US" baseline="0" dirty="0" smtClean="0"/>
              <a:t>Think about it . . .</a:t>
            </a:r>
            <a:endParaRPr lang="en-US" dirty="0"/>
          </a:p>
          <a:p>
            <a:endParaRPr lang="en-US" dirty="0"/>
          </a:p>
          <a:p>
            <a:r>
              <a:rPr lang="en-US" dirty="0"/>
              <a:t>[NEXT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C873-929F-4042-8B06-EC97E5B90C25}" type="slidenum">
              <a:rPr lang="en-US"/>
              <a:pPr/>
              <a:t>32</a:t>
            </a:fld>
            <a:endParaRPr lang="en-US"/>
          </a:p>
        </p:txBody>
      </p:sp>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p:txBody>
          <a:bodyPr/>
          <a:lstStyle/>
          <a:p>
            <a:r>
              <a:rPr lang="en-US" dirty="0"/>
              <a:t>The above is a cardiac catheterization unit. The big “arm” you see can rotate back and forth and also move along the length of the table. The patient in this case is having a test to determine vascular functionality of the vessels of the heart. It is a very delicate procedure that requires  great skill on the part of the physician. A catheter is threaded through the femoral artery in the leg up into the heart; a contrast dye is introduced through the catheter; flow of the dye is traced through the coronary arteries of the heart. </a:t>
            </a:r>
          </a:p>
          <a:p>
            <a:endParaRPr lang="en-US" dirty="0"/>
          </a:p>
          <a:p>
            <a:r>
              <a:rPr lang="en-US" dirty="0"/>
              <a:t>The unit used here is a fluoroscopic X-ray system that can real time visualize the coronary arteries as the dye passes through them. Doses to the patient run around 10,000 </a:t>
            </a:r>
            <a:r>
              <a:rPr lang="en-US" dirty="0" err="1"/>
              <a:t>mrem</a:t>
            </a:r>
            <a:r>
              <a:rPr lang="en-US" dirty="0"/>
              <a:t> per procedure—usually, each procedure lasts about 1.5-2 hours. A bigger concern, are the doses to </a:t>
            </a:r>
            <a:r>
              <a:rPr lang="en-US" dirty="0" smtClean="0"/>
              <a:t>physicians </a:t>
            </a:r>
            <a:r>
              <a:rPr lang="en-US" dirty="0"/>
              <a:t>performing the tests. While there are no radiation dose limits to the patient, the physicians are considered occupationally exposed and routinely exceed allowable limits set forth by the NRC or Agreement States.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4CF24-1ED0-434C-9DE3-B3B94A17C41C}" type="slidenum">
              <a:rPr lang="en-US"/>
              <a:pPr/>
              <a:t>33</a:t>
            </a:fld>
            <a:endParaRPr lang="en-US"/>
          </a:p>
        </p:txBody>
      </p:sp>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p:txBody>
          <a:bodyPr/>
          <a:lstStyle/>
          <a:p>
            <a:pPr>
              <a:lnSpc>
                <a:spcPct val="90000"/>
              </a:lnSpc>
            </a:pPr>
            <a:r>
              <a:rPr lang="en-US" dirty="0"/>
              <a:t>The above are examples of different atomic detonations. The above references dirty bombs. We hear a great deal about dirty bombs today. In fact there are several regulatory actions being taken to prevent a dirty bomb from being built and used. However, the dirty bombs being discussed in the news are not the bombs above! </a:t>
            </a:r>
          </a:p>
          <a:p>
            <a:pPr>
              <a:lnSpc>
                <a:spcPct val="90000"/>
              </a:lnSpc>
            </a:pPr>
            <a:endParaRPr lang="en-US" dirty="0"/>
          </a:p>
          <a:p>
            <a:pPr>
              <a:lnSpc>
                <a:spcPct val="90000"/>
              </a:lnSpc>
            </a:pPr>
            <a:r>
              <a:rPr lang="en-US" dirty="0"/>
              <a:t>Dirty bombs, as described today, involve a smaller source of radioactive materials being stolen and exploded with traditional explosives.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BCCDD-63CB-4F33-8F01-EEBA9D032AE0}" type="slidenum">
              <a:rPr lang="en-US"/>
              <a:pPr/>
              <a:t>34</a:t>
            </a:fld>
            <a:endParaRPr lang="en-US"/>
          </a:p>
        </p:txBody>
      </p:sp>
      <p:sp>
        <p:nvSpPr>
          <p:cNvPr id="937986" name="Slide Image Placeholder 1"/>
          <p:cNvSpPr>
            <a:spLocks noGrp="1" noRot="1" noChangeAspect="1" noTextEdit="1"/>
          </p:cNvSpPr>
          <p:nvPr>
            <p:ph type="sldImg"/>
          </p:nvPr>
        </p:nvSpPr>
        <p:spPr>
          <a:ln/>
        </p:spPr>
      </p:sp>
      <p:sp>
        <p:nvSpPr>
          <p:cNvPr id="937987" name="Notes Placeholder 2"/>
          <p:cNvSpPr>
            <a:spLocks noGrp="1"/>
          </p:cNvSpPr>
          <p:nvPr>
            <p:ph type="body" idx="1"/>
          </p:nvPr>
        </p:nvSpPr>
        <p:spPr>
          <a:xfrm>
            <a:off x="914400" y="4343400"/>
            <a:ext cx="5029200" cy="4114800"/>
          </a:xfrm>
          <a:ln/>
        </p:spPr>
        <p:txBody>
          <a:bodyPr lIns="90488" tIns="44450" rIns="90488" bIns="44450"/>
          <a:lstStyle/>
          <a:p>
            <a:r>
              <a:rPr lang="en-US" dirty="0" smtClean="0"/>
              <a:t>Totaling up our various sources of exposure, </a:t>
            </a:r>
            <a:r>
              <a:rPr lang="en-US" dirty="0"/>
              <a:t>we are getting around 360 </a:t>
            </a:r>
            <a:r>
              <a:rPr lang="en-US" dirty="0" err="1"/>
              <a:t>millirem</a:t>
            </a:r>
            <a:r>
              <a:rPr lang="en-US" dirty="0"/>
              <a:t> dose (average in the US) each and every year.  Some people will </a:t>
            </a:r>
            <a:r>
              <a:rPr lang="en-US" dirty="0" smtClean="0"/>
              <a:t>get slightly </a:t>
            </a:r>
            <a:r>
              <a:rPr lang="en-US" dirty="0"/>
              <a:t>less than that, some quite a bit more.  </a:t>
            </a:r>
          </a:p>
          <a:p>
            <a:endParaRPr lang="en-US" dirty="0"/>
          </a:p>
          <a:p>
            <a:r>
              <a:rPr lang="en-US" dirty="0" smtClean="0"/>
              <a:t>As for cell </a:t>
            </a:r>
            <a:r>
              <a:rPr lang="en-US" dirty="0"/>
              <a:t>phones, power lines, microwave ovens and </a:t>
            </a:r>
            <a:r>
              <a:rPr lang="en-US" dirty="0" smtClean="0"/>
              <a:t>such, these </a:t>
            </a:r>
            <a:r>
              <a:rPr lang="en-US" dirty="0"/>
              <a:t>are non-ionizing radiation so there is no </a:t>
            </a:r>
            <a:r>
              <a:rPr lang="en-US" dirty="0" err="1"/>
              <a:t>millirem</a:t>
            </a:r>
            <a:r>
              <a:rPr lang="en-US" dirty="0"/>
              <a:t> dose.  This does not mean it does nothing to us, just that it is a different type of radiation and is measured a different way, if it can be measured at all. </a:t>
            </a:r>
            <a:endParaRPr lang="en-US" dirty="0" smtClean="0"/>
          </a:p>
          <a:p>
            <a:endParaRPr lang="en-US" dirty="0" smtClean="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C796B-8C47-4558-A157-4A0A9F145E0D}" type="slidenum">
              <a:rPr lang="en-US"/>
              <a:pPr/>
              <a:t>35</a:t>
            </a:fld>
            <a:endParaRPr lang="en-US"/>
          </a:p>
        </p:txBody>
      </p:sp>
      <p:sp>
        <p:nvSpPr>
          <p:cNvPr id="940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lIns="90488" tIns="44450" rIns="90488" bIns="44450">
            <a:normAutofit/>
          </a:bodyPr>
          <a:lstStyle/>
          <a:p>
            <a:pPr>
              <a:lnSpc>
                <a:spcPct val="90000"/>
              </a:lnSpc>
            </a:pPr>
            <a:r>
              <a:rPr lang="en-US" sz="1100" dirty="0" smtClean="0"/>
              <a:t>To </a:t>
            </a:r>
            <a:r>
              <a:rPr lang="en-US" sz="1100" dirty="0"/>
              <a:t>summarize, </a:t>
            </a:r>
            <a:r>
              <a:rPr lang="en-US" sz="1100" dirty="0" smtClean="0"/>
              <a:t>radiation vary widely in our personal lives, depending</a:t>
            </a:r>
            <a:r>
              <a:rPr lang="en-US" sz="1100" baseline="0" dirty="0" smtClean="0"/>
              <a:t> on lifestyles and geography</a:t>
            </a:r>
            <a:r>
              <a:rPr lang="en-US" sz="1100" dirty="0" smtClean="0"/>
              <a:t>.</a:t>
            </a:r>
            <a:endParaRPr lang="en-US" sz="1100" dirty="0"/>
          </a:p>
          <a:p>
            <a:pPr>
              <a:lnSpc>
                <a:spcPct val="90000"/>
              </a:lnSpc>
            </a:pPr>
            <a:endParaRPr lang="en-US" sz="1100" dirty="0"/>
          </a:p>
          <a:p>
            <a:pPr>
              <a:lnSpc>
                <a:spcPct val="90000"/>
              </a:lnSpc>
            </a:pPr>
            <a:r>
              <a:rPr lang="en-US" sz="1100" dirty="0" smtClean="0"/>
              <a:t>The final lifestyle</a:t>
            </a:r>
            <a:r>
              <a:rPr lang="en-US" sz="1100" baseline="0" dirty="0" smtClean="0"/>
              <a:t> choice we need to address is </a:t>
            </a:r>
            <a:r>
              <a:rPr lang="en-US" sz="1100" dirty="0" smtClean="0"/>
              <a:t>tobacco</a:t>
            </a:r>
            <a:r>
              <a:rPr lang="en-US" sz="1100" dirty="0"/>
              <a:t>.  </a:t>
            </a:r>
            <a:endParaRPr lang="en-US" sz="1100" dirty="0" smtClean="0"/>
          </a:p>
          <a:p>
            <a:pPr>
              <a:lnSpc>
                <a:spcPct val="90000"/>
              </a:lnSpc>
            </a:pPr>
            <a:endParaRPr lang="en-US" sz="1100" dirty="0" smtClean="0"/>
          </a:p>
          <a:p>
            <a:pPr>
              <a:lnSpc>
                <a:spcPct val="90000"/>
              </a:lnSpc>
            </a:pPr>
            <a:r>
              <a:rPr lang="en-US" sz="1100" dirty="0" smtClean="0"/>
              <a:t>Tobacco </a:t>
            </a:r>
            <a:r>
              <a:rPr lang="en-US" sz="1100" dirty="0"/>
              <a:t>loves polonium-210 (the last radioactive daughter of the whole uranium decay chain and an alpha emitter) and absorbs extra </a:t>
            </a:r>
            <a:r>
              <a:rPr lang="en-US" sz="1100" dirty="0" smtClean="0"/>
              <a:t>quantities of </a:t>
            </a:r>
            <a:r>
              <a:rPr lang="en-US" sz="1100" dirty="0"/>
              <a:t>it into the leaves.  Doses range from 2000-8000 </a:t>
            </a:r>
            <a:r>
              <a:rPr lang="en-US" sz="1100" dirty="0" err="1"/>
              <a:t>millirem</a:t>
            </a:r>
            <a:r>
              <a:rPr lang="en-US" sz="1100" dirty="0"/>
              <a:t> for a pack a day.  Why the wide range?  Well, where is your tobacco grown?  Is it somewhere that is high in natural radioactivity</a:t>
            </a:r>
            <a:r>
              <a:rPr lang="en-US" sz="1100" dirty="0" smtClean="0"/>
              <a:t>?</a:t>
            </a:r>
          </a:p>
          <a:p>
            <a:pPr>
              <a:lnSpc>
                <a:spcPct val="90000"/>
              </a:lnSpc>
            </a:pPr>
            <a:endParaRPr lang="en-US" sz="1100" dirty="0" smtClean="0"/>
          </a:p>
          <a:p>
            <a:pPr>
              <a:lnSpc>
                <a:spcPct val="90000"/>
              </a:lnSpc>
            </a:pPr>
            <a:r>
              <a:rPr lang="en-US" sz="1100" dirty="0" smtClean="0"/>
              <a:t>Studies </a:t>
            </a:r>
            <a:r>
              <a:rPr lang="en-US" sz="1100" dirty="0"/>
              <a:t>have </a:t>
            </a:r>
            <a:r>
              <a:rPr lang="en-US" sz="1100" dirty="0" smtClean="0"/>
              <a:t>shown that </a:t>
            </a:r>
            <a:r>
              <a:rPr lang="en-US" sz="1100" dirty="0"/>
              <a:t>some brands are up to three times “hotter” than </a:t>
            </a:r>
            <a:r>
              <a:rPr lang="en-US" sz="1100" dirty="0" smtClean="0"/>
              <a:t>others.  Chewing instead of smoking doesn’t get you off the hook either.  Those alphas </a:t>
            </a:r>
            <a:r>
              <a:rPr lang="en-US" sz="1100" dirty="0"/>
              <a:t>are just </a:t>
            </a:r>
            <a:r>
              <a:rPr lang="en-US" sz="1100" dirty="0" smtClean="0"/>
              <a:t>as damaging to your </a:t>
            </a:r>
            <a:r>
              <a:rPr lang="en-US" sz="1100" dirty="0"/>
              <a:t>cheeks, gums and lips </a:t>
            </a:r>
            <a:r>
              <a:rPr lang="en-US" sz="1100" dirty="0" smtClean="0"/>
              <a:t>as they are to the </a:t>
            </a:r>
            <a:r>
              <a:rPr lang="en-US" sz="1100" dirty="0"/>
              <a:t>lungs.</a:t>
            </a:r>
          </a:p>
          <a:p>
            <a:pPr>
              <a:lnSpc>
                <a:spcPct val="90000"/>
              </a:lnSpc>
            </a:pPr>
            <a:endParaRPr lang="en-US" sz="1100" dirty="0"/>
          </a:p>
          <a:p>
            <a:pPr>
              <a:lnSpc>
                <a:spcPct val="90000"/>
              </a:lnSpc>
            </a:pPr>
            <a:r>
              <a:rPr lang="en-US" sz="1100" dirty="0"/>
              <a:t>The bottom bullet includes basic statistics on radiation.  Our main concern when dealing with radiation is cancer and </a:t>
            </a:r>
            <a:r>
              <a:rPr lang="en-US" sz="1100" dirty="0" smtClean="0"/>
              <a:t>every 1000 </a:t>
            </a:r>
            <a:r>
              <a:rPr lang="en-US" sz="1100" dirty="0" err="1"/>
              <a:t>millirem</a:t>
            </a:r>
            <a:r>
              <a:rPr lang="en-US" sz="1100" dirty="0"/>
              <a:t> will increase your chance of dying of cancer by around 0.04%.  </a:t>
            </a:r>
            <a:r>
              <a:rPr lang="en-US" sz="1100" dirty="0" smtClean="0"/>
              <a:t>It all adds up over time. </a:t>
            </a:r>
            <a:endParaRPr lang="en-US" sz="11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Whenever we discuss human</a:t>
            </a:r>
            <a:r>
              <a:rPr lang="en-US" baseline="0" dirty="0" smtClean="0"/>
              <a:t> exposure to any physical or chemical health hazard, we need to address the issue of </a:t>
            </a:r>
            <a:r>
              <a:rPr lang="en-US" b="1" baseline="0" dirty="0" smtClean="0"/>
              <a:t>dose</a:t>
            </a:r>
            <a:r>
              <a:rPr lang="en-US" baseline="0" dirty="0" smtClean="0"/>
              <a:t>, which itself is a measure of the level of exposure as a function of time, volume or body weight.</a:t>
            </a:r>
          </a:p>
          <a:p>
            <a:endParaRPr lang="en-US" baseline="0" dirty="0" smtClean="0"/>
          </a:p>
          <a:p>
            <a:r>
              <a:rPr lang="en-US" baseline="0" dirty="0" smtClean="0"/>
              <a:t>Almost everything is toxic if the exposure is great enough.  A bottle of acetaminophen (Tylenol, for example) will kill you if you swallow the contents all at once; but if you take the pills as directed on the label, that same “poison” will make you feel better.</a:t>
            </a:r>
          </a:p>
          <a:p>
            <a:endParaRPr lang="en-US" baseline="0" dirty="0" smtClean="0"/>
          </a:p>
          <a:p>
            <a:r>
              <a:rPr lang="en-US" baseline="0" dirty="0" smtClean="0"/>
              <a:t>That’s an example of what we mean by “dose.”</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9AB15-3C0E-4952-814B-05A893D515CB}" type="slidenum">
              <a:rPr lang="en-US"/>
              <a:pPr/>
              <a:t>37</a:t>
            </a:fld>
            <a:endParaRPr lang="en-US"/>
          </a:p>
        </p:txBody>
      </p:sp>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So, how much radiation can you legally be exposed to?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Before we get to that, we need to emphasize that the overarching goal is to limit</a:t>
            </a:r>
            <a:r>
              <a:rPr lang="en-US" sz="1200" baseline="0" dirty="0" smtClean="0"/>
              <a:t> all exposures to the lowest amounts possible.  This leads us to the concept of </a:t>
            </a:r>
            <a:r>
              <a:rPr lang="en-US" sz="1200" b="1" dirty="0" smtClean="0"/>
              <a:t>ALARA</a:t>
            </a:r>
            <a:r>
              <a:rPr lang="en-US" sz="1200" dirty="0" smtClean="0"/>
              <a:t>, </a:t>
            </a:r>
            <a:r>
              <a:rPr lang="en-US" sz="1200" b="1" dirty="0" smtClean="0"/>
              <a:t>A</a:t>
            </a:r>
            <a:r>
              <a:rPr lang="en-US" sz="1200" dirty="0" smtClean="0"/>
              <a:t>s </a:t>
            </a:r>
            <a:r>
              <a:rPr lang="en-US" sz="1200" b="1" dirty="0" smtClean="0"/>
              <a:t>L</a:t>
            </a:r>
            <a:r>
              <a:rPr lang="en-US" sz="1200" dirty="0" smtClean="0"/>
              <a:t>ow </a:t>
            </a:r>
            <a:r>
              <a:rPr lang="en-US" sz="1200" b="1" dirty="0" smtClean="0"/>
              <a:t>A</a:t>
            </a:r>
            <a:r>
              <a:rPr lang="en-US" sz="1200" dirty="0" smtClean="0"/>
              <a:t>s </a:t>
            </a:r>
            <a:r>
              <a:rPr lang="en-US" sz="1200" b="1" dirty="0" smtClean="0"/>
              <a:t>R</a:t>
            </a:r>
            <a:r>
              <a:rPr lang="en-US" sz="1200" dirty="0" smtClean="0"/>
              <a:t>easonably </a:t>
            </a:r>
            <a:r>
              <a:rPr lang="en-US" sz="1200" b="1" dirty="0" smtClean="0"/>
              <a:t>A</a:t>
            </a:r>
            <a:r>
              <a:rPr lang="en-US" sz="1200" dirty="0" smtClean="0"/>
              <a:t>chievable.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You and your employer need to do whatever is reasonable to lower your dose and try to avoid an exposure.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r>
              <a:rPr lang="en-US" dirty="0" smtClean="0"/>
              <a:t>ALARA </a:t>
            </a:r>
            <a:r>
              <a:rPr lang="en-US" dirty="0"/>
              <a:t>is a commitment that must be made by each facility </a:t>
            </a:r>
            <a:r>
              <a:rPr lang="en-US" dirty="0" smtClean="0"/>
              <a:t>owner or operator </a:t>
            </a:r>
            <a:r>
              <a:rPr lang="en-US" dirty="0"/>
              <a:t>and supported by the workers on the site. The best way to meet ALARA is to think before you act. Most exposures above regulatory limits happen because someone blunders into a situation. Careful handling of scrap can avoid problems and excessive exposures. </a:t>
            </a:r>
            <a:endParaRPr lang="en-US" dirty="0" smtClean="0"/>
          </a:p>
          <a:p>
            <a:endParaRPr lang="en-US" dirty="0" smtClean="0"/>
          </a:p>
          <a:p>
            <a:r>
              <a:rPr lang="en-US" dirty="0" smtClean="0"/>
              <a:t>ALWAYS </a:t>
            </a:r>
            <a:r>
              <a:rPr lang="en-US" dirty="0"/>
              <a:t>remember that the metal that makes up the scrap load is the best shield. Many scrap yard operators develop a “</a:t>
            </a:r>
            <a:r>
              <a:rPr lang="en-US" dirty="0" smtClean="0"/>
              <a:t>sixth sense” </a:t>
            </a:r>
            <a:r>
              <a:rPr lang="en-US" dirty="0"/>
              <a:t>about some processing applications. </a:t>
            </a:r>
            <a:r>
              <a:rPr lang="en-US" dirty="0" smtClean="0"/>
              <a:t>Follow </a:t>
            </a:r>
            <a:r>
              <a:rPr lang="en-US" dirty="0"/>
              <a:t>your </a:t>
            </a:r>
            <a:r>
              <a:rPr lang="en-US" dirty="0" smtClean="0"/>
              <a:t>gut </a:t>
            </a:r>
            <a:r>
              <a:rPr lang="en-US" dirty="0"/>
              <a:t>when you are not sure. Careful handling can prevent all unnecessary exposures to radiation. </a:t>
            </a:r>
          </a:p>
          <a:p>
            <a:endParaRPr lang="en-US" dirty="0"/>
          </a:p>
          <a:p>
            <a:r>
              <a:rPr lang="en-US" dirty="0"/>
              <a:t>Each company must have an ALARA statement and a commitment from management to apply ALARA to all affected personnel. This document should be kept on file. If a new manager is hired, this new person must sign the commitment letter. Management must also be aware of what this means as regulators have been known to ask them.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68B7C-FFE0-4DC8-AECD-74976225C911}" type="slidenum">
              <a:rPr lang="en-US"/>
              <a:pPr/>
              <a:t>38</a:t>
            </a:fld>
            <a:endParaRPr lang="en-US"/>
          </a:p>
        </p:txBody>
      </p:sp>
      <p:sp>
        <p:nvSpPr>
          <p:cNvPr id="942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400" y="4343400"/>
            <a:ext cx="5029200" cy="4800600"/>
          </a:xfrm>
        </p:spPr>
        <p:txBody>
          <a:bodyPr lIns="90488" tIns="44450" rIns="90488" bIns="44450">
            <a:normAutofit/>
          </a:bodyPr>
          <a:lstStyle/>
          <a:p>
            <a:pPr>
              <a:lnSpc>
                <a:spcPct val="80000"/>
              </a:lnSpc>
            </a:pPr>
            <a:endParaRPr lang="en-US" sz="1000" dirty="0"/>
          </a:p>
          <a:p>
            <a:pPr>
              <a:lnSpc>
                <a:spcPct val="80000"/>
              </a:lnSpc>
            </a:pPr>
            <a:r>
              <a:rPr lang="en-US" sz="1000" dirty="0"/>
              <a:t>The legal dose limits are really at three levels.  Before covering those it is worth noting that these exposures are all above and beyond </a:t>
            </a:r>
            <a:r>
              <a:rPr lang="en-US" sz="1000" dirty="0" smtClean="0"/>
              <a:t>background, meaning that you need to compensate for the naturally-occurring</a:t>
            </a:r>
            <a:r>
              <a:rPr lang="en-US" sz="1000" baseline="0" dirty="0" smtClean="0"/>
              <a:t> radiation levels in your area, as well as for non-work related lifestyle choices.  For example, if you’re a smoker or if you engage in recreational flying, i</a:t>
            </a:r>
            <a:r>
              <a:rPr lang="en-US" sz="1000" dirty="0" smtClean="0"/>
              <a:t>t </a:t>
            </a:r>
            <a:r>
              <a:rPr lang="en-US" sz="1000" dirty="0"/>
              <a:t>is quite possible </a:t>
            </a:r>
            <a:r>
              <a:rPr lang="en-US" sz="1000" dirty="0" smtClean="0"/>
              <a:t>that you </a:t>
            </a:r>
            <a:r>
              <a:rPr lang="en-US" sz="1000" dirty="0"/>
              <a:t>are exceeding your legal limit </a:t>
            </a:r>
            <a:r>
              <a:rPr lang="en-US" sz="1000" dirty="0" smtClean="0"/>
              <a:t>for</a:t>
            </a:r>
            <a:r>
              <a:rPr lang="en-US" sz="1000" baseline="0" dirty="0" smtClean="0"/>
              <a:t> the workplace, but because those activities are not work-related, they don’t count in the calculation of overall exposure.  </a:t>
            </a:r>
            <a:endParaRPr lang="en-US" sz="1000" dirty="0"/>
          </a:p>
          <a:p>
            <a:pPr>
              <a:lnSpc>
                <a:spcPct val="80000"/>
              </a:lnSpc>
            </a:pPr>
            <a:endParaRPr lang="en-US" sz="1000" dirty="0"/>
          </a:p>
          <a:p>
            <a:pPr>
              <a:lnSpc>
                <a:spcPct val="80000"/>
              </a:lnSpc>
            </a:pPr>
            <a:r>
              <a:rPr lang="en-US" sz="1000" dirty="0"/>
              <a:t>The legal levels start at 100 </a:t>
            </a:r>
            <a:r>
              <a:rPr lang="en-US" sz="1000" dirty="0" err="1"/>
              <a:t>millirem</a:t>
            </a:r>
            <a:r>
              <a:rPr lang="en-US" sz="1000" dirty="0"/>
              <a:t> per year.  If </a:t>
            </a:r>
            <a:r>
              <a:rPr lang="en-US" sz="1000" dirty="0" smtClean="0"/>
              <a:t>it’s reasonably feasible</a:t>
            </a:r>
            <a:r>
              <a:rPr lang="en-US" sz="1000" baseline="0" dirty="0" smtClean="0"/>
              <a:t> that a worker’s exposure will exceed this level, the employer must treat the worker </a:t>
            </a:r>
            <a:r>
              <a:rPr lang="en-US" sz="1000" dirty="0" smtClean="0"/>
              <a:t>as </a:t>
            </a:r>
            <a:r>
              <a:rPr lang="en-US" sz="1000" dirty="0"/>
              <a:t>a </a:t>
            </a:r>
            <a:r>
              <a:rPr lang="en-US" sz="1000" dirty="0" smtClean="0"/>
              <a:t>“radiation worker” </a:t>
            </a:r>
            <a:r>
              <a:rPr lang="en-US" sz="1000" dirty="0"/>
              <a:t>and provide </a:t>
            </a:r>
            <a:r>
              <a:rPr lang="en-US" sz="1000" dirty="0" smtClean="0"/>
              <a:t>radiation </a:t>
            </a:r>
            <a:r>
              <a:rPr lang="en-US" sz="1000" dirty="0"/>
              <a:t>safety training.  </a:t>
            </a:r>
            <a:r>
              <a:rPr lang="en-US" sz="1000" dirty="0" smtClean="0"/>
              <a:t>This is a</a:t>
            </a:r>
            <a:r>
              <a:rPr lang="en-US" sz="1000" baseline="0" dirty="0" smtClean="0"/>
              <a:t> step that most recycling facilities want to avoid.</a:t>
            </a:r>
          </a:p>
          <a:p>
            <a:pPr>
              <a:lnSpc>
                <a:spcPct val="80000"/>
              </a:lnSpc>
            </a:pPr>
            <a:endParaRPr lang="en-US" sz="1000" baseline="0" dirty="0" smtClean="0"/>
          </a:p>
          <a:p>
            <a:pPr>
              <a:lnSpc>
                <a:spcPct val="80000"/>
              </a:lnSpc>
            </a:pPr>
            <a:r>
              <a:rPr lang="en-US" sz="1000" baseline="0" dirty="0" smtClean="0"/>
              <a:t>Thus, most recyclers must limit exposures to those that are considered acceptable for the general public, which means keeping them below </a:t>
            </a:r>
            <a:r>
              <a:rPr lang="en-US" sz="1000" dirty="0" smtClean="0"/>
              <a:t>100 </a:t>
            </a:r>
            <a:r>
              <a:rPr lang="en-US" sz="1000" dirty="0" err="1" smtClean="0"/>
              <a:t>mrem</a:t>
            </a:r>
            <a:r>
              <a:rPr lang="en-US" sz="1000" dirty="0" smtClean="0"/>
              <a:t>/year.</a:t>
            </a:r>
          </a:p>
          <a:p>
            <a:pPr>
              <a:lnSpc>
                <a:spcPct val="80000"/>
              </a:lnSpc>
            </a:pPr>
            <a:endParaRPr lang="en-US" sz="1000" dirty="0" smtClean="0"/>
          </a:p>
          <a:p>
            <a:pPr>
              <a:lnSpc>
                <a:spcPct val="80000"/>
              </a:lnSpc>
            </a:pPr>
            <a:r>
              <a:rPr lang="en-US" sz="1000" dirty="0" smtClean="0"/>
              <a:t>For those who receive training as radiation workers, the exposure limit is set at </a:t>
            </a:r>
            <a:r>
              <a:rPr lang="en-US" sz="1000" dirty="0"/>
              <a:t>500 </a:t>
            </a:r>
            <a:r>
              <a:rPr lang="en-US" sz="1000" dirty="0" err="1"/>
              <a:t>millirem</a:t>
            </a:r>
            <a:r>
              <a:rPr lang="en-US" sz="1000" dirty="0"/>
              <a:t> per year.  If you can receive above this level you have to provided with a dosimeter (a device to measure your radiation exposure) such as a film badge.</a:t>
            </a:r>
          </a:p>
          <a:p>
            <a:pPr>
              <a:lnSpc>
                <a:spcPct val="80000"/>
              </a:lnSpc>
            </a:pPr>
            <a:endParaRPr lang="en-US" sz="1000" dirty="0"/>
          </a:p>
          <a:p>
            <a:pPr>
              <a:lnSpc>
                <a:spcPct val="80000"/>
              </a:lnSpc>
            </a:pPr>
            <a:r>
              <a:rPr lang="en-US" sz="1000" dirty="0"/>
              <a:t>The last level is at 5000 </a:t>
            </a:r>
            <a:r>
              <a:rPr lang="en-US" sz="1000" dirty="0" err="1"/>
              <a:t>millirem</a:t>
            </a:r>
            <a:r>
              <a:rPr lang="en-US" sz="1000" dirty="0"/>
              <a:t> per year for a whole body exposure.  The eyes, skin and extremities also have specific limits shown on this slide.  The organ limit would only apply if you took  in some radioactive material (inhalation, ingestion, infiltration).  </a:t>
            </a:r>
          </a:p>
          <a:p>
            <a:pPr>
              <a:lnSpc>
                <a:spcPct val="80000"/>
              </a:lnSpc>
            </a:pPr>
            <a:endParaRPr lang="en-US" sz="1000" dirty="0"/>
          </a:p>
          <a:p>
            <a:pPr>
              <a:lnSpc>
                <a:spcPct val="80000"/>
              </a:lnSpc>
            </a:pPr>
            <a:r>
              <a:rPr lang="en-US" sz="1000" dirty="0"/>
              <a:t>On those first two limits your employer must legally prove that you cannot receive those doses.  If you cannot then they would not have to provide you with training  or a dosimeter (for 100 and 500 </a:t>
            </a:r>
            <a:r>
              <a:rPr lang="en-US" sz="1000" dirty="0" err="1"/>
              <a:t>millirem</a:t>
            </a:r>
            <a:r>
              <a:rPr lang="en-US" sz="1000" dirty="0"/>
              <a:t> respectively).  How do they prove it?  Through surveys or past results.  </a:t>
            </a:r>
          </a:p>
          <a:p>
            <a:pPr>
              <a:lnSpc>
                <a:spcPct val="80000"/>
              </a:lnSpc>
            </a:pPr>
            <a:endParaRPr lang="en-US" sz="1000" dirty="0"/>
          </a:p>
          <a:p>
            <a:pPr>
              <a:lnSpc>
                <a:spcPct val="80000"/>
              </a:lnSpc>
            </a:pPr>
            <a:r>
              <a:rPr lang="en-US" sz="1000" dirty="0"/>
              <a:t>For personnel working in scrap yards, there is no reason to ever exceed the levels for the member of the public. This is why great care must be taken in sorting through suspect scrap. By removing a piece of metal, you might remove shielding that is preventing exposures.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9D828-D52C-44F4-85B7-7C380E97EB57}" type="slidenum">
              <a:rPr lang="en-US"/>
              <a:pPr/>
              <a:t>39</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r>
              <a:rPr lang="en-US" dirty="0" smtClean="0"/>
              <a:t>When you think</a:t>
            </a:r>
            <a:r>
              <a:rPr lang="en-US" baseline="0" dirty="0" smtClean="0"/>
              <a:t> about it, knowing an annual limit for exposure doesn’t help much on any given day.  Thus, there are also limits set for more immediate time periods.</a:t>
            </a:r>
          </a:p>
          <a:p>
            <a:endParaRPr lang="en-US" dirty="0" smtClean="0"/>
          </a:p>
          <a:p>
            <a:r>
              <a:rPr lang="en-US" dirty="0" smtClean="0"/>
              <a:t>Remember that most</a:t>
            </a:r>
            <a:r>
              <a:rPr lang="en-US" baseline="0" dirty="0" smtClean="0"/>
              <a:t> scrap yard workers are classified as </a:t>
            </a:r>
            <a:r>
              <a:rPr lang="en-US" b="1" baseline="0" dirty="0" smtClean="0"/>
              <a:t>M</a:t>
            </a:r>
            <a:r>
              <a:rPr lang="en-US" baseline="0" dirty="0" smtClean="0"/>
              <a:t>embers </a:t>
            </a:r>
            <a:r>
              <a:rPr lang="en-US" b="1" baseline="0" dirty="0" smtClean="0"/>
              <a:t>o</a:t>
            </a:r>
            <a:r>
              <a:rPr lang="en-US" baseline="0" dirty="0" smtClean="0"/>
              <a:t>f the </a:t>
            </a:r>
            <a:r>
              <a:rPr lang="en-US" b="1" baseline="0" dirty="0" smtClean="0"/>
              <a:t>P</a:t>
            </a:r>
            <a:r>
              <a:rPr lang="en-US" baseline="0" dirty="0" smtClean="0"/>
              <a:t>ublic (MOP) when it comes to allowable exposure limits. </a:t>
            </a:r>
            <a:r>
              <a:rPr lang="en-US" dirty="0" smtClean="0"/>
              <a:t>The </a:t>
            </a:r>
            <a:r>
              <a:rPr lang="en-US" dirty="0"/>
              <a:t>allowable limit by law for </a:t>
            </a:r>
            <a:r>
              <a:rPr lang="en-US" dirty="0" smtClean="0"/>
              <a:t>MOPs </a:t>
            </a:r>
            <a:r>
              <a:rPr lang="en-US" dirty="0"/>
              <a:t>are 2 </a:t>
            </a:r>
            <a:r>
              <a:rPr lang="en-US" dirty="0" err="1"/>
              <a:t>mR</a:t>
            </a:r>
            <a:r>
              <a:rPr lang="en-US" dirty="0"/>
              <a:t>/Hr, not to exceed 100mR/year. </a:t>
            </a:r>
            <a:endParaRPr lang="en-US" dirty="0" smtClean="0"/>
          </a:p>
          <a:p>
            <a:endParaRPr lang="en-US" dirty="0" smtClean="0"/>
          </a:p>
          <a:p>
            <a:r>
              <a:rPr lang="en-US" dirty="0" smtClean="0"/>
              <a:t>To </a:t>
            </a:r>
            <a:r>
              <a:rPr lang="en-US" dirty="0"/>
              <a:t>be on the safe side, </a:t>
            </a:r>
            <a:r>
              <a:rPr lang="en-US" dirty="0" smtClean="0"/>
              <a:t>ISRI recommends use </a:t>
            </a:r>
            <a:r>
              <a:rPr lang="en-US" dirty="0"/>
              <a:t>1 </a:t>
            </a:r>
            <a:r>
              <a:rPr lang="en-US" dirty="0" err="1"/>
              <a:t>mR</a:t>
            </a:r>
            <a:r>
              <a:rPr lang="en-US" dirty="0"/>
              <a:t>/hr as your action </a:t>
            </a:r>
            <a:r>
              <a:rPr lang="en-US" dirty="0" smtClean="0"/>
              <a:t>level, and set your monitors accordingly.</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discussed what radiation is, and we’ve discussed how to measure it.  Now let’s discuss how to protect ourselves from the hazards that are posed by radiation.</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99090-528D-4C96-92AE-2D8295FDEF81}" type="slidenum">
              <a:rPr lang="en-US"/>
              <a:pPr/>
              <a:t>41</a:t>
            </a:fld>
            <a:endParaRPr lang="en-US"/>
          </a:p>
        </p:txBody>
      </p:sp>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r>
              <a:rPr lang="en-US" dirty="0" smtClean="0"/>
              <a:t>The </a:t>
            </a:r>
            <a:r>
              <a:rPr lang="en-US" dirty="0"/>
              <a:t>best protection is </a:t>
            </a:r>
            <a:r>
              <a:rPr lang="en-US" dirty="0" smtClean="0"/>
              <a:t>to be pro-active </a:t>
            </a:r>
            <a:r>
              <a:rPr lang="en-US" dirty="0"/>
              <a:t>and cautious. When in doubt, </a:t>
            </a:r>
            <a:r>
              <a:rPr lang="en-US" dirty="0" smtClean="0"/>
              <a:t>implement your response</a:t>
            </a:r>
            <a:r>
              <a:rPr lang="en-US" baseline="0" dirty="0" smtClean="0"/>
              <a:t> procedure.  </a:t>
            </a:r>
          </a:p>
          <a:p>
            <a:endParaRPr lang="en-US" baseline="0" dirty="0" smtClean="0"/>
          </a:p>
          <a:p>
            <a:r>
              <a:rPr lang="en-US" baseline="0" dirty="0" smtClean="0"/>
              <a:t>A first option when a load trips the detection alarm would be to reject the load on the spot, and return it to its place of origin.  (Note that the transporter has a legal obligation at that point to notify the Department of Transportation to obtain a variance to transport the now-known radioactive shipment on the public roads.)</a:t>
            </a:r>
          </a:p>
          <a:p>
            <a:endParaRPr lang="en-US" baseline="0" dirty="0" smtClean="0"/>
          </a:p>
          <a:p>
            <a:r>
              <a:rPr lang="en-US" dirty="0" smtClean="0"/>
              <a:t>If rejecting the load is impracticable, move </a:t>
            </a:r>
            <a:r>
              <a:rPr lang="en-US" dirty="0"/>
              <a:t>personnel away from the vehicle and develop a plan of action for scanning the load. In any case, notify </a:t>
            </a:r>
            <a:r>
              <a:rPr lang="en-US" dirty="0" smtClean="0"/>
              <a:t>you </a:t>
            </a:r>
            <a:r>
              <a:rPr lang="en-US" b="1" dirty="0" smtClean="0"/>
              <a:t>R</a:t>
            </a:r>
            <a:r>
              <a:rPr lang="en-US" dirty="0" smtClean="0"/>
              <a:t>adiation </a:t>
            </a:r>
            <a:r>
              <a:rPr lang="en-US" b="1" dirty="0" smtClean="0"/>
              <a:t>S</a:t>
            </a:r>
            <a:r>
              <a:rPr lang="en-US" dirty="0" smtClean="0"/>
              <a:t>afety </a:t>
            </a:r>
            <a:r>
              <a:rPr lang="en-US" b="1" dirty="0" smtClean="0"/>
              <a:t>O</a:t>
            </a:r>
            <a:r>
              <a:rPr lang="en-US" dirty="0" smtClean="0"/>
              <a:t>fficer (RSO) </a:t>
            </a:r>
            <a:r>
              <a:rPr lang="en-US" dirty="0"/>
              <a:t>immediately if there is an alarm; the decision on the fate of suspect scrap is with </a:t>
            </a:r>
            <a:r>
              <a:rPr lang="en-US" dirty="0" smtClean="0"/>
              <a:t>the RSO.</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FABDE-A8E4-451E-99D7-94E9F221ED44}" type="slidenum">
              <a:rPr lang="en-US"/>
              <a:pPr/>
              <a:t>4</a:t>
            </a:fld>
            <a:endParaRPr lang="en-US"/>
          </a:p>
        </p:txBody>
      </p:sp>
      <p:sp>
        <p:nvSpPr>
          <p:cNvPr id="1077250" name="Rectangle 2"/>
          <p:cNvSpPr>
            <a:spLocks noGrp="1" noRot="1" noChangeAspect="1" noChangeArrowheads="1" noTextEdit="1"/>
          </p:cNvSpPr>
          <p:nvPr>
            <p:ph type="sldImg"/>
          </p:nvPr>
        </p:nvSpPr>
        <p:spPr>
          <a:xfrm>
            <a:off x="904875" y="769938"/>
            <a:ext cx="4854575" cy="3641725"/>
          </a:xfrm>
          <a:ln/>
        </p:spPr>
      </p:sp>
      <p:sp>
        <p:nvSpPr>
          <p:cNvPr id="1077251" name="Rectangle 3"/>
          <p:cNvSpPr>
            <a:spLocks noGrp="1" noChangeArrowheads="1"/>
          </p:cNvSpPr>
          <p:nvPr>
            <p:ph type="body" idx="1"/>
          </p:nvPr>
        </p:nvSpPr>
        <p:spPr>
          <a:xfrm>
            <a:off x="890588" y="4681538"/>
            <a:ext cx="4881562" cy="4402137"/>
          </a:xfrm>
        </p:spPr>
        <p:txBody>
          <a:bodyPr/>
          <a:lstStyle/>
          <a:p>
            <a:r>
              <a:rPr lang="en-US" dirty="0" smtClean="0">
                <a:cs typeface="Times New Roman" pitchFamily="18" charset="0"/>
              </a:rPr>
              <a:t>We live in a world where terrorism is a constant threat.  Gone are the days when one could</a:t>
            </a:r>
            <a:r>
              <a:rPr lang="en-US" baseline="0" dirty="0" smtClean="0">
                <a:cs typeface="Times New Roman" pitchFamily="18" charset="0"/>
              </a:rPr>
              <a:t> reasonably assume that even the most vile murderers would at least be concerned with saving themselves.  Terrorists of all stripes are now willing to kill themselves right along with their victims.</a:t>
            </a:r>
          </a:p>
          <a:p>
            <a:endParaRPr lang="en-US" baseline="0" dirty="0" smtClean="0">
              <a:cs typeface="Times New Roman" pitchFamily="18" charset="0"/>
            </a:endParaRPr>
          </a:p>
          <a:p>
            <a:r>
              <a:rPr lang="en-US" baseline="0" dirty="0" smtClean="0">
                <a:cs typeface="Times New Roman" pitchFamily="18" charset="0"/>
              </a:rPr>
              <a:t>This fact alone increases the role that radioactive scrap is likely to play in future terrorist activities.</a:t>
            </a:r>
          </a:p>
          <a:p>
            <a:endParaRPr lang="en-US" dirty="0" smtClean="0">
              <a:cs typeface="Times New Roman" pitchFamily="18" charset="0"/>
            </a:endParaRPr>
          </a:p>
          <a:p>
            <a:r>
              <a:rPr lang="en-US" dirty="0" smtClean="0">
                <a:cs typeface="Times New Roman" pitchFamily="18" charset="0"/>
              </a:rPr>
              <a:t>Since </a:t>
            </a:r>
            <a:r>
              <a:rPr lang="en-US" dirty="0">
                <a:cs typeface="Times New Roman" pitchFamily="18" charset="0"/>
              </a:rPr>
              <a:t>September 11 - </a:t>
            </a:r>
            <a:br>
              <a:rPr lang="en-US" dirty="0">
                <a:cs typeface="Times New Roman" pitchFamily="18" charset="0"/>
              </a:rPr>
            </a:br>
            <a:endParaRPr lang="en-US" dirty="0">
              <a:cs typeface="Times New Roman" pitchFamily="18" charset="0"/>
            </a:endParaRPr>
          </a:p>
          <a:p>
            <a:pPr>
              <a:buFontTx/>
              <a:buChar char="•"/>
            </a:pPr>
            <a:r>
              <a:rPr lang="en-US" dirty="0">
                <a:cs typeface="Times New Roman" pitchFamily="18" charset="0"/>
              </a:rPr>
              <a:t> the deadliness of handling intensely radioactive material can no longer be seen as an effective deterrent.</a:t>
            </a:r>
          </a:p>
          <a:p>
            <a:pPr>
              <a:buFontTx/>
              <a:buChar char="•"/>
            </a:pPr>
            <a:endParaRPr lang="en-US" dirty="0">
              <a:cs typeface="Times New Roman" pitchFamily="18" charset="0"/>
            </a:endParaRPr>
          </a:p>
          <a:p>
            <a:pPr>
              <a:buFontTx/>
              <a:buChar char="•"/>
            </a:pPr>
            <a:r>
              <a:rPr lang="en-GB" dirty="0">
                <a:cs typeface="Times New Roman" pitchFamily="18" charset="0"/>
              </a:rPr>
              <a:t> new terrorist dimension:</a:t>
            </a:r>
          </a:p>
          <a:p>
            <a:pPr lvl="1"/>
            <a:r>
              <a:rPr lang="en-US" dirty="0">
                <a:cs typeface="Times New Roman" pitchFamily="18" charset="0"/>
              </a:rPr>
              <a:t>  -    willingness to cause widespread panic and harm among civilian populations,</a:t>
            </a:r>
            <a:br>
              <a:rPr lang="en-US" dirty="0">
                <a:cs typeface="Times New Roman" pitchFamily="18" charset="0"/>
              </a:rPr>
            </a:br>
            <a:r>
              <a:rPr lang="en-US" dirty="0">
                <a:cs typeface="Times New Roman" pitchFamily="18" charset="0"/>
              </a:rPr>
              <a:t>  -    ability to work with modern technologies, and </a:t>
            </a:r>
            <a:br>
              <a:rPr lang="en-US" dirty="0">
                <a:cs typeface="Times New Roman" pitchFamily="18" charset="0"/>
              </a:rPr>
            </a:br>
            <a:r>
              <a:rPr lang="en-US" dirty="0">
                <a:cs typeface="Times New Roman" pitchFamily="18" charset="0"/>
              </a:rPr>
              <a:t>  -    </a:t>
            </a:r>
            <a:r>
              <a:rPr lang="en-US" u="sng" dirty="0">
                <a:cs typeface="Times New Roman" pitchFamily="18" charset="0"/>
              </a:rPr>
              <a:t>suicidal approach</a:t>
            </a:r>
            <a:r>
              <a:rPr lang="en-US" dirty="0">
                <a:cs typeface="Times New Roman" pitchFamily="18" charset="0"/>
              </a:rPr>
              <a:t>.</a:t>
            </a:r>
            <a:endParaRPr lang="en-GB" dirty="0">
              <a:effectLst>
                <a:outerShdw blurRad="38100" dist="38100" dir="2700000" algn="tl">
                  <a:srgbClr val="C0C0C0"/>
                </a:outerShdw>
              </a:effectLst>
              <a:cs typeface="Times New Roman" pitchFamily="18" charset="0"/>
            </a:endParaRPr>
          </a:p>
          <a:p>
            <a:pPr lvl="1">
              <a:buFontTx/>
              <a:buChar char="•"/>
            </a:pPr>
            <a:endParaRPr lang="en-GB" dirty="0">
              <a:effectLst>
                <a:outerShdw blurRad="38100" dist="38100" dir="2700000" algn="tl">
                  <a:srgbClr val="C0C0C0"/>
                </a:outerShdw>
              </a:effectLst>
              <a:cs typeface="Times New Roman" pitchFamily="18" charset="0"/>
            </a:endParaRPr>
          </a:p>
          <a:p>
            <a:endParaRPr lang="en-US" dirty="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6477C-A18A-4665-9E6B-26C7ED3ABE38}" type="slidenum">
              <a:rPr lang="en-US"/>
              <a:pPr/>
              <a:t>42</a:t>
            </a:fld>
            <a:endParaRPr lang="en-US"/>
          </a:p>
        </p:txBody>
      </p:sp>
      <p:sp>
        <p:nvSpPr>
          <p:cNvPr id="950274" name="Slide Image Placeholder 1"/>
          <p:cNvSpPr>
            <a:spLocks noGrp="1" noRot="1" noChangeAspect="1" noTextEdit="1"/>
          </p:cNvSpPr>
          <p:nvPr>
            <p:ph type="sldImg"/>
          </p:nvPr>
        </p:nvSpPr>
        <p:spPr>
          <a:ln/>
        </p:spPr>
      </p:sp>
      <p:sp>
        <p:nvSpPr>
          <p:cNvPr id="950275" name="Notes Placeholder 2"/>
          <p:cNvSpPr>
            <a:spLocks noGrp="1"/>
          </p:cNvSpPr>
          <p:nvPr>
            <p:ph type="body" idx="1"/>
          </p:nvPr>
        </p:nvSpPr>
        <p:spPr>
          <a:xfrm>
            <a:off x="914400" y="4343400"/>
            <a:ext cx="5029200" cy="4114800"/>
          </a:xfrm>
          <a:ln/>
        </p:spPr>
        <p:txBody>
          <a:bodyPr lIns="90488" tIns="44450" rIns="90488" bIns="44450"/>
          <a:lstStyle/>
          <a:p>
            <a:r>
              <a:rPr lang="en-US" dirty="0" smtClean="0"/>
              <a:t>The </a:t>
            </a:r>
            <a:r>
              <a:rPr lang="en-US" dirty="0"/>
              <a:t>first step in protecting </a:t>
            </a:r>
            <a:r>
              <a:rPr lang="en-US" dirty="0" smtClean="0"/>
              <a:t>oneself from radioactive hazards is knowledge—understanding </a:t>
            </a:r>
            <a:r>
              <a:rPr lang="en-US" dirty="0"/>
              <a:t>what radiation is.  Recognize your limitations.  If you do not know the consequences of what you are about to do, you should not be doing it.  Rely on experts, particularly your Radiation Safety Officer (RSO).  If you do not know what something is, do not understand what your meter is doing, or if something just does not make sense, ask your RSO.  Pay attention to signs if they are there.  But, if something is not labeled do not make assumptions.  Often things that wind up in scrap have distinctive labels on them, making them easy to spot. In other cases, there may be transportation labels on the box or article that you find in the scrap. These are all warnings to you!</a:t>
            </a:r>
          </a:p>
          <a:p>
            <a:endParaRPr lang="en-US" dirty="0"/>
          </a:p>
          <a:p>
            <a:r>
              <a:rPr lang="en-US" dirty="0" smtClean="0"/>
              <a:t>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understanding exactly what you are working with, the other ways you can protect yourself are time, distance and shielding.</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460F-B1A5-4CBF-A9B6-B9FDACC710BE}" type="slidenum">
              <a:rPr lang="en-US"/>
              <a:pPr/>
              <a:t>44</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r>
              <a:rPr lang="en-US" dirty="0"/>
              <a:t>A big rule is, if you don’t need to be there, don’t! For example, if you are waiting for your RSO to come out to the yard to look at a suspect load, move away from the load and stay away until help arrives and provides direction. The less time you are around a source, the less your exposure. It is amazing the number of times a person coming out to the yard to do a </a:t>
            </a:r>
            <a:r>
              <a:rPr lang="en-US" dirty="0" smtClean="0"/>
              <a:t>survey </a:t>
            </a:r>
            <a:r>
              <a:rPr lang="en-US" dirty="0"/>
              <a:t>will find staff leaning against the truck with the suspect load!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124A0-3659-40A1-B455-0CAB480F29E1}" type="slidenum">
              <a:rPr lang="en-US"/>
              <a:pPr/>
              <a:t>45</a:t>
            </a:fld>
            <a:endParaRPr lang="en-US"/>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p:txBody>
          <a:bodyPr/>
          <a:lstStyle/>
          <a:p>
            <a:r>
              <a:rPr lang="en-US" dirty="0"/>
              <a:t>By putting some distance between you and a suspected source, you can greatly minimize your exposure. Again, if you apply rule one, reduce time, by backing away from the suspect source, you will reduce your exposure. </a:t>
            </a:r>
          </a:p>
          <a:p>
            <a:endParaRPr lang="en-US" dirty="0"/>
          </a:p>
          <a:p>
            <a:r>
              <a:rPr lang="en-US" dirty="0"/>
              <a:t>This slide refers to INVERSE </a:t>
            </a:r>
            <a:r>
              <a:rPr lang="en-US" dirty="0" smtClean="0"/>
              <a:t>SQUARE LAW,</a:t>
            </a:r>
            <a:r>
              <a:rPr lang="en-US" baseline="0" dirty="0" smtClean="0"/>
              <a:t> which dictates </a:t>
            </a:r>
            <a:r>
              <a:rPr lang="en-US" dirty="0" smtClean="0"/>
              <a:t>that </a:t>
            </a:r>
            <a:r>
              <a:rPr lang="en-US" dirty="0"/>
              <a:t>as you double the distance from a gamma emitting point source, you will decrease your exposure by a factor of 4. For example, lets say you have a source that is reading 4 </a:t>
            </a:r>
            <a:r>
              <a:rPr lang="en-US" dirty="0" err="1"/>
              <a:t>mR</a:t>
            </a:r>
            <a:r>
              <a:rPr lang="en-US" dirty="0"/>
              <a:t>/hour at one foot. If you back up another foot, to 2 feet, your exposure is now down to 1 </a:t>
            </a:r>
            <a:r>
              <a:rPr lang="en-US" dirty="0" err="1"/>
              <a:t>mR</a:t>
            </a:r>
            <a:r>
              <a:rPr lang="en-US" dirty="0"/>
              <a:t>/hour. This is a tremendous leveler of the playing field. </a:t>
            </a:r>
          </a:p>
          <a:p>
            <a:endParaRPr lang="en-US" dirty="0"/>
          </a:p>
          <a:p>
            <a:r>
              <a:rPr lang="en-US" dirty="0"/>
              <a:t>What about beta emitting sources? Inverse square doesn’t apply here, but remember, the range on the biggest of the beta sources is going to be about 3-4 feet. Therefore,  if you back up a couple of feet or so, the dose will be very small. </a:t>
            </a:r>
            <a:r>
              <a:rPr lang="en-US" dirty="0" smtClean="0"/>
              <a:t>Also </a:t>
            </a:r>
            <a:r>
              <a:rPr lang="en-US" dirty="0"/>
              <a:t>remember that beta doses </a:t>
            </a:r>
            <a:r>
              <a:rPr lang="en-US" dirty="0" smtClean="0"/>
              <a:t>affect only as far as the deep </a:t>
            </a:r>
            <a:r>
              <a:rPr lang="en-US" dirty="0"/>
              <a:t>layers of the skin. The biggest hazard here is in handling one of these sources bare handed. Therefore, whenever you might have to undo a scrap load, always wear thick gloves. These gloves will protect you from the harmful exposures from a beta source, should one be present.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04BB8-55CB-42DE-A7A7-6205CADFB9B9}" type="slidenum">
              <a:rPr lang="en-US"/>
              <a:pPr/>
              <a:t>46</a:t>
            </a:fld>
            <a:endParaRPr lang="en-US"/>
          </a:p>
        </p:txBody>
      </p:sp>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p:txBody>
          <a:bodyPr/>
          <a:lstStyle/>
          <a:p>
            <a:r>
              <a:rPr lang="en-US" dirty="0"/>
              <a:t>Metal scrap is in itself a great shield. That is why </a:t>
            </a:r>
            <a:r>
              <a:rPr lang="en-US" dirty="0" smtClean="0"/>
              <a:t>your detectors have to be so sensitive. Your </a:t>
            </a:r>
            <a:r>
              <a:rPr lang="en-US" dirty="0"/>
              <a:t>scrap detectors at the truck/rail locations, may high alarm at 50 </a:t>
            </a:r>
            <a:r>
              <a:rPr lang="en-US" dirty="0" err="1"/>
              <a:t>microR</a:t>
            </a:r>
            <a:r>
              <a:rPr lang="en-US" dirty="0"/>
              <a:t>/hour (.05mR/hour), but the dose may be orders of magnitude greater inside </a:t>
            </a:r>
            <a:r>
              <a:rPr lang="en-US" dirty="0" smtClean="0"/>
              <a:t>the </a:t>
            </a:r>
            <a:r>
              <a:rPr lang="en-US" dirty="0"/>
              <a:t>load, close to the source itself. </a:t>
            </a:r>
            <a:endParaRPr lang="en-US" dirty="0" smtClean="0"/>
          </a:p>
          <a:p>
            <a:endParaRPr lang="en-US" dirty="0" smtClean="0"/>
          </a:p>
          <a:p>
            <a:r>
              <a:rPr lang="en-US" dirty="0" smtClean="0"/>
              <a:t>BE </a:t>
            </a:r>
            <a:r>
              <a:rPr lang="en-US" dirty="0"/>
              <a:t>CAREFUL! If you see doses going up as you move scrap around in the truck/rail car, STOP, GET HELP! Put scrap back over the top of the suspect source if the doses start to go up.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9836-CCEA-4EBE-9E9B-14D285F73F8F}" type="slidenum">
              <a:rPr lang="en-US"/>
              <a:pPr/>
              <a:t>47</a:t>
            </a:fld>
            <a:endParaRPr lang="en-US"/>
          </a:p>
        </p:txBody>
      </p:sp>
      <p:sp>
        <p:nvSpPr>
          <p:cNvPr id="952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lIns="90488" tIns="44450" rIns="90488" bIns="44450">
            <a:normAutofit/>
          </a:bodyPr>
          <a:lstStyle/>
          <a:p>
            <a:pPr>
              <a:lnSpc>
                <a:spcPct val="90000"/>
              </a:lnSpc>
            </a:pPr>
            <a:r>
              <a:rPr lang="en-US" sz="1100" dirty="0" smtClean="0"/>
              <a:t>This slide shows how effective even relatively thin layers of shielding materials can be in reducing the levels of exposure.  The numbers indicate the thickness of lead or steel necessary to reduce exposure to various</a:t>
            </a:r>
            <a:r>
              <a:rPr lang="en-US" sz="1100" baseline="0" dirty="0" smtClean="0"/>
              <a:t> isotopes by half. </a:t>
            </a:r>
          </a:p>
          <a:p>
            <a:pPr>
              <a:lnSpc>
                <a:spcPct val="90000"/>
              </a:lnSpc>
            </a:pPr>
            <a:endParaRPr lang="en-US" sz="1100" dirty="0"/>
          </a:p>
          <a:p>
            <a:pPr>
              <a:lnSpc>
                <a:spcPct val="90000"/>
              </a:lnSpc>
            </a:pPr>
            <a:r>
              <a:rPr lang="en-US" sz="1100" u="sng" dirty="0"/>
              <a:t>Cesium-137</a:t>
            </a:r>
            <a:r>
              <a:rPr lang="en-US" sz="1100" dirty="0"/>
              <a:t> is the most popular radioactive material used in gauges.</a:t>
            </a:r>
          </a:p>
          <a:p>
            <a:pPr>
              <a:lnSpc>
                <a:spcPct val="90000"/>
              </a:lnSpc>
            </a:pPr>
            <a:endParaRPr lang="en-US" sz="1100" dirty="0"/>
          </a:p>
          <a:p>
            <a:pPr>
              <a:lnSpc>
                <a:spcPct val="90000"/>
              </a:lnSpc>
            </a:pPr>
            <a:r>
              <a:rPr lang="en-US" sz="1100" u="sng" dirty="0"/>
              <a:t>Cobalt-60</a:t>
            </a:r>
            <a:r>
              <a:rPr lang="en-US" sz="1100" dirty="0"/>
              <a:t> is used in a lot of gauges (including caster gauges) and has quite a bit higher energy than Cesium-137, so it takes more to knock it down by half.</a:t>
            </a:r>
          </a:p>
          <a:p>
            <a:pPr>
              <a:lnSpc>
                <a:spcPct val="90000"/>
              </a:lnSpc>
            </a:pPr>
            <a:endParaRPr lang="en-US" sz="1100" dirty="0"/>
          </a:p>
          <a:p>
            <a:pPr>
              <a:lnSpc>
                <a:spcPct val="90000"/>
              </a:lnSpc>
            </a:pPr>
            <a:r>
              <a:rPr lang="en-US" sz="1100" u="sng" dirty="0"/>
              <a:t>Americium-241</a:t>
            </a:r>
            <a:r>
              <a:rPr lang="en-US" sz="1100" dirty="0"/>
              <a:t> is used in quite a bit of gauges and is very easy to shield.  These are difficult to detect when the shutter on a gauge is closed, let alone through a vehicle and a pile of metal.  This would be much easier to pick up with a conveyor belt monitoring system as there is not nearly as much shielding.</a:t>
            </a:r>
          </a:p>
          <a:p>
            <a:pPr>
              <a:lnSpc>
                <a:spcPct val="90000"/>
              </a:lnSpc>
            </a:pPr>
            <a:endParaRPr lang="en-US" sz="1100" dirty="0"/>
          </a:p>
          <a:p>
            <a:pPr>
              <a:lnSpc>
                <a:spcPct val="90000"/>
              </a:lnSpc>
            </a:pPr>
            <a:r>
              <a:rPr lang="en-US" sz="1100" u="sng" dirty="0"/>
              <a:t>Radium-226</a:t>
            </a:r>
            <a:r>
              <a:rPr lang="en-US" sz="1100" dirty="0"/>
              <a:t> is popular in older dials.  Usually the curie level (amount of radioactivity) will be much lower than for gauges, so it may not be as easy to detect.</a:t>
            </a:r>
          </a:p>
          <a:p>
            <a:pPr>
              <a:lnSpc>
                <a:spcPct val="90000"/>
              </a:lnSpc>
            </a:pPr>
            <a:endParaRPr lang="en-US" sz="1100" dirty="0"/>
          </a:p>
          <a:p>
            <a:pPr>
              <a:lnSpc>
                <a:spcPct val="90000"/>
              </a:lnSpc>
            </a:pPr>
            <a:r>
              <a:rPr lang="en-US" sz="1100" u="sng" dirty="0"/>
              <a:t>Iridium-192 </a:t>
            </a:r>
            <a:r>
              <a:rPr lang="en-US" sz="1100" dirty="0"/>
              <a:t>is used in some medical devices and are big in industrial radiography (Non-destructive testing).  If one of those ended up in scrap it would be possible to detect it long before it go to the detectors because the activity level in those is so high.</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9F032-3F57-40A3-AE3D-6E5B02AAAD78}" type="slidenum">
              <a:rPr lang="en-US"/>
              <a:pPr/>
              <a:t>48</a:t>
            </a:fld>
            <a:endParaRPr 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r>
              <a:rPr lang="en-US" dirty="0"/>
              <a:t>This is the universal symbol for radiation. The </a:t>
            </a:r>
            <a:r>
              <a:rPr lang="en-US" dirty="0" smtClean="0"/>
              <a:t>propeller-shaped “trefoil” (pronounced TREH-foil) </a:t>
            </a:r>
            <a:r>
              <a:rPr lang="en-US" dirty="0"/>
              <a:t>is usually purple or red. It can, however, be black if the unit it is on is from Europe. When you see one of these signs, </a:t>
            </a:r>
            <a:r>
              <a:rPr lang="en-US" dirty="0" smtClean="0"/>
              <a:t>beware</a:t>
            </a:r>
            <a:r>
              <a:rPr lang="en-US" dirty="0"/>
              <a:t>! This is a strong indication that you are dealing with a radioactive source.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in this presentation,</a:t>
            </a:r>
            <a:r>
              <a:rPr lang="en-US" baseline="0" dirty="0" smtClean="0"/>
              <a:t> we discussed what radiation does </a:t>
            </a:r>
            <a:r>
              <a:rPr lang="en-US" i="1" baseline="0" dirty="0" smtClean="0"/>
              <a:t>not</a:t>
            </a:r>
            <a:r>
              <a:rPr lang="en-US" i="0" baseline="0" dirty="0" smtClean="0"/>
              <a:t> do to you—it doesn’t make you glow in the dark, and it doesn’t turn you into the Incredible Hulk—but let’s take a moment to discuss what it </a:t>
            </a:r>
            <a:r>
              <a:rPr lang="en-US" i="1" baseline="0" dirty="0" smtClean="0"/>
              <a:t>can</a:t>
            </a:r>
            <a:r>
              <a:rPr lang="en-US" i="0" baseline="0" dirty="0" smtClean="0"/>
              <a:t> do to you.</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7A763-A09F-42C5-ADEF-9BEE72444ADF}" type="slidenum">
              <a:rPr lang="en-US"/>
              <a:pPr/>
              <a:t>50</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en-US" dirty="0" smtClean="0"/>
              <a:t>This slide illustrates the </a:t>
            </a:r>
            <a:r>
              <a:rPr lang="en-US" dirty="0"/>
              <a:t>levels at which radiation harm can occur. </a:t>
            </a:r>
            <a:r>
              <a:rPr lang="en-US" dirty="0" smtClean="0"/>
              <a:t>Note</a:t>
            </a:r>
            <a:r>
              <a:rPr lang="en-US" baseline="0" dirty="0" smtClean="0"/>
              <a:t> that a</a:t>
            </a:r>
            <a:r>
              <a:rPr lang="en-US" dirty="0" smtClean="0"/>
              <a:t>ll doses </a:t>
            </a:r>
            <a:r>
              <a:rPr lang="en-US" dirty="0"/>
              <a:t>are in rem. If you wish to convert them to </a:t>
            </a:r>
            <a:r>
              <a:rPr lang="en-US" dirty="0" err="1"/>
              <a:t>millirem</a:t>
            </a:r>
            <a:r>
              <a:rPr lang="en-US" dirty="0"/>
              <a:t>, multiply the above by 1000 (add three zeros to the above numbers). </a:t>
            </a:r>
            <a:r>
              <a:rPr lang="en-US" dirty="0" smtClean="0"/>
              <a:t> This</a:t>
            </a:r>
            <a:r>
              <a:rPr lang="en-US" baseline="0" dirty="0" smtClean="0"/>
              <a:t> table assumes that </a:t>
            </a:r>
            <a:r>
              <a:rPr lang="en-US" dirty="0" smtClean="0"/>
              <a:t>doses are received </a:t>
            </a:r>
            <a:r>
              <a:rPr lang="en-US" dirty="0"/>
              <a:t>from external beam </a:t>
            </a:r>
            <a:r>
              <a:rPr lang="en-US" dirty="0" smtClean="0"/>
              <a:t>radiation</a:t>
            </a:r>
            <a:r>
              <a:rPr lang="en-US" baseline="0" dirty="0" smtClean="0"/>
              <a:t> (e.g., </a:t>
            </a:r>
            <a:r>
              <a:rPr lang="en-US" dirty="0" smtClean="0"/>
              <a:t>gamma </a:t>
            </a:r>
            <a:r>
              <a:rPr lang="en-US" dirty="0"/>
              <a:t>rays most </a:t>
            </a:r>
            <a:r>
              <a:rPr lang="en-US" dirty="0" smtClean="0"/>
              <a:t>likely) and that</a:t>
            </a:r>
            <a:r>
              <a:rPr lang="en-US" baseline="0" dirty="0" smtClean="0"/>
              <a:t> </a:t>
            </a:r>
            <a:r>
              <a:rPr lang="en-US" dirty="0" smtClean="0"/>
              <a:t>the </a:t>
            </a:r>
            <a:r>
              <a:rPr lang="en-US" dirty="0"/>
              <a:t>dose is ACUTE: delivered over a short period of time, as opposed to CHRONIC: delivered over a long period of time. Acute doses have a much bigger impact.</a:t>
            </a:r>
          </a:p>
          <a:p>
            <a:endParaRPr lang="en-US" dirty="0"/>
          </a:p>
          <a:p>
            <a:r>
              <a:rPr lang="en-US" dirty="0"/>
              <a:t>The first level at which damage can be seen is at about 50,000-100,000 </a:t>
            </a:r>
            <a:r>
              <a:rPr lang="en-US" dirty="0" err="1"/>
              <a:t>millirem</a:t>
            </a:r>
            <a:r>
              <a:rPr lang="en-US" dirty="0"/>
              <a:t>. All of the things associated with acute radiation damage begin to occur it this level .There will be nausea, vomiting, hair loss and drop in white blood cells, making the person susceptible to contracting infections.</a:t>
            </a:r>
          </a:p>
          <a:p>
            <a:endParaRPr lang="en-US" dirty="0"/>
          </a:p>
          <a:p>
            <a:r>
              <a:rPr lang="en-US" dirty="0"/>
              <a:t>At about 400,00 </a:t>
            </a:r>
            <a:r>
              <a:rPr lang="en-US" dirty="0" err="1"/>
              <a:t>millirem</a:t>
            </a:r>
            <a:r>
              <a:rPr lang="en-US" dirty="0"/>
              <a:t>, the exposed person has a good chance of dying from the dose if they don’t get medical attention. The individual’s white blood count will drop significantly over 30 days, leaving the person vulnerable to disease. If the exposed person is placed in a hospital, kept in isolation and put on preventive antibiotics, they have a good chance of survival. Keep in mind that most hospitals would not know what to do with someone who has been exposed to radiation.</a:t>
            </a:r>
          </a:p>
          <a:p>
            <a:endParaRPr lang="en-US" dirty="0"/>
          </a:p>
          <a:p>
            <a:r>
              <a:rPr lang="en-US" dirty="0"/>
              <a:t>At doses greater than 400,000 </a:t>
            </a:r>
            <a:r>
              <a:rPr lang="en-US" dirty="0" err="1"/>
              <a:t>mrem</a:t>
            </a:r>
            <a:r>
              <a:rPr lang="en-US" dirty="0"/>
              <a:t> the person will </a:t>
            </a:r>
            <a:r>
              <a:rPr lang="en-US" dirty="0" smtClean="0"/>
              <a:t>likely not survive.</a:t>
            </a:r>
            <a:endParaRPr lang="en-US" dirty="0"/>
          </a:p>
          <a:p>
            <a:endParaRPr lang="en-US" dirty="0"/>
          </a:p>
          <a:p>
            <a:r>
              <a:rPr lang="en-US" dirty="0" smtClean="0"/>
              <a:t>When radioactive </a:t>
            </a:r>
            <a:r>
              <a:rPr lang="en-US" dirty="0"/>
              <a:t>materials are taken into the body, doses can accrue very quickly because of the close proximity of the radiation to the tissues. Therefore, not enough can be said about being careful when handling scrap loads with potential sources in them.</a:t>
            </a:r>
          </a:p>
          <a:p>
            <a:endParaRPr lang="en-US" dirty="0"/>
          </a:p>
          <a:p>
            <a:r>
              <a:rPr lang="en-US" dirty="0"/>
              <a:t>An interesting question here is, how do we know for sure the levels of radiation that cause harm? The answer goes back to the early days of the radiation industry when the </a:t>
            </a:r>
            <a:r>
              <a:rPr lang="en-US" dirty="0" smtClean="0"/>
              <a:t>Atomic Energy Commission was </a:t>
            </a:r>
            <a:r>
              <a:rPr lang="en-US" dirty="0"/>
              <a:t>funding research in the quest for peaceful uses of radiation. </a:t>
            </a:r>
            <a:r>
              <a:rPr lang="en-US" dirty="0" smtClean="0"/>
              <a:t>We also carefully</a:t>
            </a:r>
            <a:r>
              <a:rPr lang="en-US" baseline="0" dirty="0" smtClean="0"/>
              <a:t> tracked the health progress of survivors from Hiroshima and Nagasaki, the two cities where the US dropped the atomic bombs that ended World War II.</a:t>
            </a:r>
          </a:p>
          <a:p>
            <a:endParaRPr lang="en-US" baseline="0" dirty="0" smtClean="0"/>
          </a:p>
          <a:p>
            <a:r>
              <a:rPr lang="en-US" dirty="0" smtClean="0"/>
              <a:t>The </a:t>
            </a:r>
            <a:r>
              <a:rPr lang="en-US" dirty="0"/>
              <a:t>individuals that were in proximity to the bombs dropped on Japan were followed by the ABCC (Atomic Bomb Casualty Commission) for several years. When the ABCC ceased their work the RERF (Radiation Effects Research Foundation) picked up the study and are still following survivors of these events.</a:t>
            </a:r>
          </a:p>
          <a:p>
            <a:endParaRPr lang="en-US" dirty="0"/>
          </a:p>
          <a:p>
            <a:r>
              <a:rPr lang="en-US" dirty="0"/>
              <a:t>In addition to the very dramatic introduction to the effects of radiation by the detonation of </a:t>
            </a:r>
            <a:r>
              <a:rPr lang="en-US" dirty="0" smtClean="0"/>
              <a:t>two </a:t>
            </a:r>
            <a:r>
              <a:rPr lang="en-US" dirty="0"/>
              <a:t>a</a:t>
            </a:r>
            <a:r>
              <a:rPr lang="en-US" dirty="0" smtClean="0"/>
              <a:t>tomic </a:t>
            </a:r>
            <a:r>
              <a:rPr lang="en-US" dirty="0"/>
              <a:t>b</a:t>
            </a:r>
            <a:r>
              <a:rPr lang="en-US" dirty="0" smtClean="0"/>
              <a:t>ombs</a:t>
            </a:r>
            <a:r>
              <a:rPr lang="en-US" dirty="0"/>
              <a:t>, there were several accidents involving research and development personnel affiliated with the </a:t>
            </a:r>
            <a:r>
              <a:rPr lang="en-US" dirty="0" smtClean="0"/>
              <a:t>Atomic Energy Commission </a:t>
            </a:r>
            <a:r>
              <a:rPr lang="en-US" dirty="0"/>
              <a:t>operations. You have to remember that we were trying to control the atom and some of the </a:t>
            </a:r>
            <a:r>
              <a:rPr lang="en-US" dirty="0" smtClean="0"/>
              <a:t>experiments </a:t>
            </a:r>
            <a:r>
              <a:rPr lang="en-US" dirty="0"/>
              <a:t>failed. A particular notable incident occurred at Las Alamos National Lab. A researcher was working with a series of bricks of Uranium, trying to stack them in a safe, controllable configuration. The researcher bumped the load and it fell in on itself resulting in a nuclear criticality accident. The researcher lived only a few minutes. This along with several other incidents allowed nuclear scientists to determine what doses individuals were exposed to and what the effects were. </a:t>
            </a:r>
            <a:endParaRPr lang="en-US" dirty="0" smtClean="0"/>
          </a:p>
          <a:p>
            <a:endParaRPr lang="en-US" dirty="0" smtClean="0"/>
          </a:p>
          <a:p>
            <a:r>
              <a:rPr lang="en-US" dirty="0" smtClean="0"/>
              <a:t>With </a:t>
            </a:r>
            <a:r>
              <a:rPr lang="en-US" dirty="0"/>
              <a:t>respect to inhalation/ingestion of radioactive materials, </a:t>
            </a:r>
            <a:r>
              <a:rPr lang="en-US" dirty="0" smtClean="0"/>
              <a:t>radium </a:t>
            </a:r>
            <a:r>
              <a:rPr lang="en-US" dirty="0"/>
              <a:t>d</a:t>
            </a:r>
            <a:r>
              <a:rPr lang="en-US" dirty="0" smtClean="0"/>
              <a:t>ial </a:t>
            </a:r>
            <a:r>
              <a:rPr lang="en-US" dirty="0"/>
              <a:t>p</a:t>
            </a:r>
            <a:r>
              <a:rPr lang="en-US" dirty="0" smtClean="0"/>
              <a:t>ainters </a:t>
            </a:r>
            <a:r>
              <a:rPr lang="en-US" dirty="0"/>
              <a:t>are a classic example. These were young women, some as young </a:t>
            </a:r>
            <a:r>
              <a:rPr lang="en-US" dirty="0" smtClean="0"/>
              <a:t>as </a:t>
            </a:r>
            <a:r>
              <a:rPr lang="en-US" dirty="0"/>
              <a:t>15-16 years of age, who worked in factories that made radium dial watches. (These were the early version of the glow in- </a:t>
            </a:r>
            <a:r>
              <a:rPr lang="en-US" dirty="0" smtClean="0"/>
              <a:t>the-dark </a:t>
            </a:r>
            <a:r>
              <a:rPr lang="en-US" dirty="0"/>
              <a:t>watch). </a:t>
            </a:r>
            <a:r>
              <a:rPr lang="en-US" dirty="0" smtClean="0"/>
              <a:t>The isotope they were using, Radium-226, </a:t>
            </a:r>
            <a:r>
              <a:rPr lang="en-US" dirty="0"/>
              <a:t>is a bone seeker. All of these workers died of bone cancer. Argonne National Lab has the registry for this group. It was recognized in the mid 1930’s that Radium was not good for people, and there was a move to disband the Radium Dial paint use. However, with WW-II coming onto the horizon, these operations were not suspended. In fact, they were increased to support the war effort. All of the instrument dials on aircraft and ships were radium dials. So, these watch facilities continued for some time.</a:t>
            </a:r>
          </a:p>
          <a:p>
            <a:endParaRPr lang="en-US" dirty="0"/>
          </a:p>
          <a:p>
            <a:r>
              <a:rPr lang="en-US" dirty="0"/>
              <a:t>Due to incidents related to growth of the nuclear industry and incidents involving use of radioactive materials in production of instruments used in industrial measurements, medicine and such, there is an </a:t>
            </a:r>
            <a:r>
              <a:rPr lang="en-US" dirty="0" smtClean="0"/>
              <a:t>encyclopedic knowledge </a:t>
            </a:r>
            <a:r>
              <a:rPr lang="en-US" dirty="0"/>
              <a:t>base of biological effects of radiation. Individuals involved in radiation accidents are usually part of a registry maintained by one of the national labs and their health status is followed carefully. Note, because of the fear of radiation, the names of these individuals is kept confidential. Here again is a knowledge base understood very well, but by very few people.</a:t>
            </a:r>
          </a:p>
          <a:p>
            <a:endParaRPr lang="en-US" dirty="0"/>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shift gears from what radiation is to how we can determine whether we’re being exposed, and if so, to what level.</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013AF-109A-446C-A0B5-D1BA2B3C1358}" type="slidenum">
              <a:rPr lang="en-US"/>
              <a:pPr/>
              <a:t>5</a:t>
            </a:fld>
            <a:endParaRPr lang="en-US"/>
          </a:p>
        </p:txBody>
      </p:sp>
      <p:sp>
        <p:nvSpPr>
          <p:cNvPr id="1079298" name="Rectangle 2"/>
          <p:cNvSpPr>
            <a:spLocks noGrp="1" noRot="1" noChangeAspect="1" noChangeArrowheads="1" noTextEdit="1"/>
          </p:cNvSpPr>
          <p:nvPr>
            <p:ph type="sldImg"/>
          </p:nvPr>
        </p:nvSpPr>
        <p:spPr>
          <a:xfrm>
            <a:off x="904875" y="769938"/>
            <a:ext cx="4854575" cy="3641725"/>
          </a:xfrm>
          <a:ln/>
        </p:spPr>
      </p:sp>
      <p:sp>
        <p:nvSpPr>
          <p:cNvPr id="1079299" name="Rectangle 3"/>
          <p:cNvSpPr>
            <a:spLocks noGrp="1" noChangeArrowheads="1"/>
          </p:cNvSpPr>
          <p:nvPr>
            <p:ph type="body" idx="1"/>
          </p:nvPr>
        </p:nvSpPr>
        <p:spPr>
          <a:xfrm>
            <a:off x="890588" y="4681538"/>
            <a:ext cx="4881562" cy="4402137"/>
          </a:xfrm>
        </p:spPr>
        <p:txBody>
          <a:bodyPr/>
          <a:lstStyle/>
          <a:p>
            <a:r>
              <a:rPr lang="en-GB" dirty="0"/>
              <a:t>Emergency medical services should be prepared to provide first aid and decontamination to large number of people contaminated with airborne radioactive material. </a:t>
            </a:r>
            <a:endParaRPr lang="en-GB" dirty="0" smtClean="0"/>
          </a:p>
          <a:p>
            <a:endParaRPr lang="en-GB" dirty="0" smtClean="0"/>
          </a:p>
          <a:p>
            <a:r>
              <a:rPr lang="en-GB" dirty="0" smtClean="0"/>
              <a:t>Bear </a:t>
            </a:r>
            <a:r>
              <a:rPr lang="en-GB" dirty="0"/>
              <a:t>in mind, a terrorist event with radioactive material will likely consist of contamination and fatalities due to a bomb blast. </a:t>
            </a:r>
            <a:endParaRPr lang="en-GB" dirty="0" smtClean="0"/>
          </a:p>
          <a:p>
            <a:endParaRPr lang="en-GB" dirty="0" smtClean="0"/>
          </a:p>
          <a:p>
            <a:r>
              <a:rPr lang="en-GB" i="1" dirty="0" smtClean="0"/>
              <a:t>The </a:t>
            </a:r>
            <a:r>
              <a:rPr lang="en-GB" i="1" dirty="0"/>
              <a:t>exposure to radiation will actually be secondary</a:t>
            </a:r>
            <a:r>
              <a:rPr lang="en-GB" dirty="0"/>
              <a:t>; the bomb </a:t>
            </a:r>
            <a:r>
              <a:rPr lang="en-GB" dirty="0" smtClean="0"/>
              <a:t>itself is </a:t>
            </a:r>
            <a:r>
              <a:rPr lang="en-GB" dirty="0"/>
              <a:t>the </a:t>
            </a:r>
            <a:r>
              <a:rPr lang="en-GB" dirty="0" smtClean="0"/>
              <a:t>greatest hazard to life. </a:t>
            </a:r>
            <a:r>
              <a:rPr lang="en-GB" dirty="0"/>
              <a:t>However, due to public fear of radiation, it will be a sensationalist event!</a:t>
            </a:r>
          </a:p>
          <a:p>
            <a:endParaRPr lang="en-GB" dirty="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Detecting radiation is easy.  Consider this: How do you detect light?  How do you detect</a:t>
            </a:r>
            <a:r>
              <a:rPr lang="en-US" baseline="0" dirty="0" smtClean="0"/>
              <a:t> radar beams?</a:t>
            </a:r>
          </a:p>
          <a:p>
            <a:endParaRPr lang="en-US" baseline="0" dirty="0" smtClean="0"/>
          </a:p>
          <a:p>
            <a:r>
              <a:rPr lang="en-US" baseline="0" dirty="0" smtClean="0"/>
              <a:t>In each case, we’re seeking to detect energy, and in each case, the principle is the same: You catch the energy as it is being emitted and measure it.</a:t>
            </a:r>
          </a:p>
          <a:p>
            <a:endParaRPr lang="en-US" baseline="0" dirty="0" smtClean="0"/>
          </a:p>
          <a:p>
            <a:r>
              <a:rPr lang="en-US" baseline="0" dirty="0" smtClean="0"/>
              <a:t>In the recycling industry, detection equipment falls into two broad categories: The portal or scale-mounted detectors that scan bulk loads for signs of radiation; and hand-held survey meters that are used primarily to isolate the radioactive item within a larger load.</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A6279-67A9-4214-BCE9-938540874DD4}" type="slidenum">
              <a:rPr lang="en-US"/>
              <a:pPr/>
              <a:t>53</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pPr marL="228600" indent="-228600">
              <a:lnSpc>
                <a:spcPct val="90000"/>
              </a:lnSpc>
            </a:pPr>
            <a:r>
              <a:rPr lang="en-US" dirty="0" smtClean="0"/>
              <a:t>When </a:t>
            </a:r>
            <a:r>
              <a:rPr lang="en-US" dirty="0"/>
              <a:t>you have fixed scrap detection systems, it is important to </a:t>
            </a:r>
            <a:r>
              <a:rPr lang="en-US" dirty="0" smtClean="0"/>
              <a:t>scan loads multiple times </a:t>
            </a:r>
            <a:r>
              <a:rPr lang="en-US" dirty="0"/>
              <a:t>where possible. </a:t>
            </a:r>
            <a:r>
              <a:rPr lang="en-US" dirty="0" smtClean="0"/>
              <a:t>As we’ve discussed,</a:t>
            </a:r>
            <a:r>
              <a:rPr lang="en-US" baseline="0" dirty="0" smtClean="0"/>
              <a:t> because steel is such an effective shield against radioactivity, it’s entirely possible for a source to pass undetected across the portal monitor and enter the yard.  If additional detection capabilities were installed on, say, the grapple and on the conveyors in and out of processing equipment, the chances of detecting an accidental release increase tremendously. </a:t>
            </a:r>
            <a:endParaRPr lang="en-US" dirty="0"/>
          </a:p>
          <a:p>
            <a:pPr marL="228600" indent="-228600">
              <a:lnSpc>
                <a:spcPct val="90000"/>
              </a:lnSpc>
            </a:pPr>
            <a:endParaRPr lang="en-US" dirty="0"/>
          </a:p>
          <a:p>
            <a:pPr marL="228600" indent="-228600">
              <a:lnSpc>
                <a:spcPct val="90000"/>
              </a:lnSpc>
            </a:pPr>
            <a:r>
              <a:rPr lang="en-US" dirty="0"/>
              <a:t>Personnel who process scrap through detectors must be careful to assure that these detections systems come to no harm:</a:t>
            </a:r>
          </a:p>
          <a:p>
            <a:pPr marL="228600" indent="-228600">
              <a:lnSpc>
                <a:spcPct val="90000"/>
              </a:lnSpc>
              <a:buFontTx/>
              <a:buAutoNum type="arabicPeriod"/>
            </a:pPr>
            <a:r>
              <a:rPr lang="en-US" dirty="0"/>
              <a:t>Avoid having them hit with trucks and </a:t>
            </a:r>
            <a:r>
              <a:rPr lang="en-US" dirty="0" smtClean="0"/>
              <a:t>other equipment.</a:t>
            </a:r>
            <a:endParaRPr lang="en-US" dirty="0"/>
          </a:p>
          <a:p>
            <a:pPr marL="228600" indent="-228600">
              <a:lnSpc>
                <a:spcPct val="90000"/>
              </a:lnSpc>
              <a:buFontTx/>
              <a:buAutoNum type="arabicPeriod"/>
            </a:pPr>
            <a:r>
              <a:rPr lang="en-US" dirty="0"/>
              <a:t>Keep the detector surfaces </a:t>
            </a:r>
            <a:r>
              <a:rPr lang="en-US" dirty="0" smtClean="0"/>
              <a:t>clean.</a:t>
            </a:r>
            <a:endParaRPr lang="en-US" dirty="0"/>
          </a:p>
          <a:p>
            <a:pPr marL="228600" indent="-228600">
              <a:lnSpc>
                <a:spcPct val="90000"/>
              </a:lnSpc>
              <a:buFontTx/>
              <a:buAutoNum type="arabicPeriod"/>
            </a:pPr>
            <a:r>
              <a:rPr lang="en-US" dirty="0"/>
              <a:t>Do the required tests to check for function on the detector </a:t>
            </a:r>
            <a:r>
              <a:rPr lang="en-US" dirty="0" smtClean="0"/>
              <a:t>systems.</a:t>
            </a:r>
            <a:endParaRPr lang="en-US" dirty="0"/>
          </a:p>
          <a:p>
            <a:pPr marL="228600" indent="-228600">
              <a:lnSpc>
                <a:spcPct val="90000"/>
              </a:lnSpc>
              <a:buFontTx/>
              <a:buAutoNum type="arabicPeriod"/>
            </a:pPr>
            <a:r>
              <a:rPr lang="en-US" dirty="0"/>
              <a:t>Change out the big, sheet scintillation units when </a:t>
            </a:r>
            <a:r>
              <a:rPr lang="en-US" dirty="0" smtClean="0"/>
              <a:t>needed.  As </a:t>
            </a:r>
            <a:r>
              <a:rPr lang="en-US" dirty="0"/>
              <a:t>these age, they turn a yellowish color, making them less and less sensitive. These should be changed out every 15 years or so. It is best to have the manufacturer check these units frequently to assure that they stay in good working order.</a:t>
            </a:r>
          </a:p>
          <a:p>
            <a:pPr marL="228600" indent="-228600">
              <a:lnSpc>
                <a:spcPct val="90000"/>
              </a:lnSpc>
              <a:buFontTx/>
              <a:buAutoNum type="arabicPeriod"/>
            </a:pPr>
            <a:r>
              <a:rPr lang="en-US" dirty="0"/>
              <a:t>Trust your instincts. It is a known fact that detection system operators develop a keen sense of detection. If the operator says, “I don’t like the feel of this load,” go with your gut and reject it.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35319-AF8F-48A6-9B3F-BDAA62C9A611}" type="slidenum">
              <a:rPr lang="en-US"/>
              <a:pPr/>
              <a:t>54</a:t>
            </a:fld>
            <a:endParaRPr lang="en-US"/>
          </a:p>
        </p:txBody>
      </p:sp>
      <p:sp>
        <p:nvSpPr>
          <p:cNvPr id="984066" name="Rectangle 2"/>
          <p:cNvSpPr>
            <a:spLocks noGrp="1" noRot="1" noChangeAspect="1" noChangeArrowheads="1" noTextEdit="1"/>
          </p:cNvSpPr>
          <p:nvPr>
            <p:ph type="sldImg"/>
          </p:nvPr>
        </p:nvSpPr>
        <p:spPr>
          <a:ln/>
        </p:spPr>
      </p:sp>
      <p:sp>
        <p:nvSpPr>
          <p:cNvPr id="984067" name="Rectangle 3"/>
          <p:cNvSpPr>
            <a:spLocks noGrp="1" noChangeArrowheads="1"/>
          </p:cNvSpPr>
          <p:nvPr>
            <p:ph type="body" idx="1"/>
          </p:nvPr>
        </p:nvSpPr>
        <p:spPr/>
        <p:txBody>
          <a:bodyPr/>
          <a:lstStyle/>
          <a:p>
            <a:r>
              <a:rPr lang="en-US" dirty="0"/>
              <a:t>The above slide demonstrates </a:t>
            </a:r>
            <a:r>
              <a:rPr lang="en-US" dirty="0" smtClean="0"/>
              <a:t>what’s at stake. </a:t>
            </a:r>
          </a:p>
          <a:p>
            <a:endParaRPr lang="en-US" dirty="0" smtClean="0"/>
          </a:p>
          <a:p>
            <a:r>
              <a:rPr lang="en-US" dirty="0" smtClean="0"/>
              <a:t>Mills reasonably expect </a:t>
            </a:r>
            <a:r>
              <a:rPr lang="en-US" dirty="0"/>
              <a:t>that </a:t>
            </a:r>
            <a:r>
              <a:rPr lang="en-US" dirty="0" smtClean="0"/>
              <a:t>the scrap materials they receive are free </a:t>
            </a:r>
            <a:r>
              <a:rPr lang="en-US" dirty="0"/>
              <a:t>of radioactive materials and often ask for certification of such in writing. </a:t>
            </a:r>
            <a:r>
              <a:rPr lang="en-US" dirty="0" smtClean="0"/>
              <a:t>If </a:t>
            </a:r>
            <a:r>
              <a:rPr lang="en-US" dirty="0"/>
              <a:t>a source </a:t>
            </a:r>
            <a:r>
              <a:rPr lang="en-US" dirty="0" smtClean="0"/>
              <a:t>slips through the detection mechanisms and is melted by steel mill, </a:t>
            </a:r>
            <a:r>
              <a:rPr lang="en-US" dirty="0"/>
              <a:t>the mill costs could be horrendous.</a:t>
            </a:r>
          </a:p>
          <a:p>
            <a:endParaRPr lang="en-US" dirty="0"/>
          </a:p>
          <a:p>
            <a:r>
              <a:rPr lang="en-US" dirty="0" smtClean="0"/>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55B08-4F85-4429-B528-920D636D992C}" type="slidenum">
              <a:rPr lang="en-US"/>
              <a:pPr/>
              <a:t>55</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r>
              <a:rPr lang="en-US" dirty="0" smtClean="0"/>
              <a:t>With respect to certification of scrap, NEVER CERTIFY THAT A LOAD OR SHIPMENT IS FREE OF RADIOACTIVE MATERIALS. What happens when they find a source? Are you legally liable for whatever consequences there are, including cleanup of a  steel mill? You can provide customers with a statement that says that the scrap has been scanned with state of the art detection systems and the scans were negative. Therefore, the scrap is certified as indistinguishable from background levels of radiation. </a:t>
            </a:r>
          </a:p>
          <a:p>
            <a:endParaRPr lang="en-US" dirty="0" smtClean="0"/>
          </a:p>
          <a:p>
            <a:r>
              <a:rPr lang="en-US" dirty="0" smtClean="0"/>
              <a:t>Many </a:t>
            </a:r>
            <a:r>
              <a:rPr lang="en-US" dirty="0"/>
              <a:t>yards have developed procedures that allow the yard to give a customer a certification that the scrap is free from radioactive materials. YOU CANNOT DO THAT!!!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7BC34-A76D-49D3-8C70-A8A76798D421}" type="slidenum">
              <a:rPr lang="en-US"/>
              <a:pPr/>
              <a:t>56</a:t>
            </a:fld>
            <a:endParaRPr lang="en-US"/>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r>
              <a:rPr lang="en-US" dirty="0" smtClean="0"/>
              <a:t>Many scrap </a:t>
            </a:r>
            <a:r>
              <a:rPr lang="en-US" dirty="0"/>
              <a:t>yards </a:t>
            </a:r>
            <a:r>
              <a:rPr lang="en-US" dirty="0" smtClean="0"/>
              <a:t>check for radioactivity in</a:t>
            </a:r>
            <a:r>
              <a:rPr lang="en-US" baseline="0" dirty="0" smtClean="0"/>
              <a:t> a load only once, and that check is done on inbound loads.  But think how easy it would be for a well-shielded source to make it through undetected, only to later be released as it is shredded or baled or otherwise processed.</a:t>
            </a:r>
          </a:p>
          <a:p>
            <a:endParaRPr lang="en-US" baseline="0" dirty="0" smtClean="0"/>
          </a:p>
          <a:p>
            <a:r>
              <a:rPr lang="en-US" dirty="0" smtClean="0"/>
              <a:t>A better</a:t>
            </a:r>
            <a:r>
              <a:rPr lang="en-US" baseline="0" dirty="0" smtClean="0"/>
              <a:t> </a:t>
            </a:r>
            <a:r>
              <a:rPr lang="en-US" dirty="0" smtClean="0"/>
              <a:t>option </a:t>
            </a:r>
            <a:r>
              <a:rPr lang="en-US" dirty="0"/>
              <a:t>is to </a:t>
            </a:r>
            <a:r>
              <a:rPr lang="en-US" dirty="0" smtClean="0"/>
              <a:t>monitor scrap throughout the production process,</a:t>
            </a:r>
            <a:r>
              <a:rPr lang="en-US" baseline="0" dirty="0" smtClean="0"/>
              <a:t> with detectors on grapples and magnets and conveyors, with a final detection effort conducted on outbound materials. </a:t>
            </a:r>
            <a:r>
              <a:rPr lang="en-US" dirty="0" smtClean="0"/>
              <a:t>Due </a:t>
            </a:r>
            <a:r>
              <a:rPr lang="en-US" dirty="0"/>
              <a:t>to the nature of the metals, they act as a shield, so anything that can move the load around a bit, will give you more chances of seeing something that is buried in the load.</a:t>
            </a:r>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2C39D-2E33-422E-94F9-ABF520DE865A}" type="slidenum">
              <a:rPr lang="en-US"/>
              <a:pPr/>
              <a:t>57</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r>
              <a:rPr lang="en-US" dirty="0"/>
              <a:t>This picture shows you how much shielding the scrap can have. </a:t>
            </a:r>
            <a:endParaRPr lang="en-US" dirty="0" smtClean="0"/>
          </a:p>
          <a:p>
            <a:endParaRPr lang="en-US" dirty="0" smtClean="0"/>
          </a:p>
          <a:p>
            <a:r>
              <a:rPr lang="en-US" dirty="0" smtClean="0"/>
              <a:t>If the detector alarm sounds, and</a:t>
            </a:r>
            <a:r>
              <a:rPr lang="en-US" baseline="0" dirty="0" smtClean="0"/>
              <a:t> </a:t>
            </a:r>
            <a:r>
              <a:rPr lang="en-US" dirty="0" smtClean="0"/>
              <a:t>the </a:t>
            </a:r>
            <a:r>
              <a:rPr lang="en-US" dirty="0"/>
              <a:t>decision is made to unload a truck or rail car, be careful that the personnel involved in the process don’t uncover a source that can cause a big exposure. </a:t>
            </a:r>
            <a:endParaRPr lang="en-US" dirty="0" smtClean="0"/>
          </a:p>
          <a:p>
            <a:endParaRPr lang="en-US" dirty="0" smtClean="0"/>
          </a:p>
          <a:p>
            <a:r>
              <a:rPr lang="en-US" dirty="0" smtClean="0"/>
              <a:t>Before </a:t>
            </a:r>
            <a:r>
              <a:rPr lang="en-US" dirty="0"/>
              <a:t>any vehicle </a:t>
            </a:r>
            <a:r>
              <a:rPr lang="en-US" dirty="0" smtClean="0"/>
              <a:t>suspected of containing radioactive scrap is unloaded, </a:t>
            </a:r>
            <a:r>
              <a:rPr lang="en-US" dirty="0"/>
              <a:t>the RSO must be consulted.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B6463-51A2-4436-A73E-A42BB008ADDF}" type="slidenum">
              <a:rPr lang="en-US"/>
              <a:pPr/>
              <a:t>58</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r>
              <a:rPr lang="en-US" dirty="0"/>
              <a:t>Scrap detection systems have to be checked on a frequent basis for functional status. These units </a:t>
            </a:r>
            <a:r>
              <a:rPr lang="en-US" dirty="0" smtClean="0"/>
              <a:t>must see through </a:t>
            </a:r>
            <a:r>
              <a:rPr lang="en-US" dirty="0"/>
              <a:t>layer upon layer of metal to </a:t>
            </a:r>
            <a:r>
              <a:rPr lang="en-US" dirty="0" smtClean="0"/>
              <a:t>scan for radiation </a:t>
            </a:r>
            <a:r>
              <a:rPr lang="en-US" dirty="0"/>
              <a:t>emitting </a:t>
            </a:r>
            <a:r>
              <a:rPr lang="en-US" dirty="0" smtClean="0"/>
              <a:t>materials;</a:t>
            </a:r>
            <a:r>
              <a:rPr lang="en-US" baseline="0" dirty="0" smtClean="0"/>
              <a:t> t</a:t>
            </a:r>
            <a:r>
              <a:rPr lang="en-US" dirty="0" smtClean="0"/>
              <a:t>herefore</a:t>
            </a:r>
            <a:r>
              <a:rPr lang="en-US" dirty="0"/>
              <a:t>, they are set </a:t>
            </a:r>
            <a:r>
              <a:rPr lang="en-US" dirty="0" smtClean="0"/>
              <a:t>to be very </a:t>
            </a:r>
            <a:r>
              <a:rPr lang="en-US" dirty="0"/>
              <a:t>sensitive, which can result in false alarms. Keeping these units in tip-top shape can minimize nuisance alarms.</a:t>
            </a:r>
          </a:p>
          <a:p>
            <a:endParaRPr lang="en-US" dirty="0"/>
          </a:p>
          <a:p>
            <a:r>
              <a:rPr lang="en-US" dirty="0"/>
              <a:t>Hand held survey equipment needs to be calibrated on an annual basis to assure they work properly. This calibration must be done by individuals who have a license to perform such tasks</a:t>
            </a:r>
            <a:r>
              <a:rPr lang="en-US" dirty="0" smtClean="0"/>
              <a:t>.</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CC6D6-EBDC-45B7-99A5-06B75CB088C6}" type="slidenum">
              <a:rPr lang="en-US"/>
              <a:pPr/>
              <a:t>59</a:t>
            </a:fld>
            <a:endParaRPr lang="en-US"/>
          </a:p>
        </p:txBody>
      </p:sp>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pPr>
              <a:lnSpc>
                <a:spcPct val="80000"/>
              </a:lnSpc>
            </a:pPr>
            <a:r>
              <a:rPr lang="en-US" sz="800" dirty="0" smtClean="0"/>
              <a:t>Several factors impact the effectiveness of fixed detection systems.</a:t>
            </a:r>
          </a:p>
          <a:p>
            <a:pPr>
              <a:lnSpc>
                <a:spcPct val="80000"/>
              </a:lnSpc>
            </a:pPr>
            <a:endParaRPr lang="en-US" sz="800" dirty="0" smtClean="0"/>
          </a:p>
          <a:p>
            <a:pPr>
              <a:lnSpc>
                <a:spcPct val="80000"/>
              </a:lnSpc>
            </a:pPr>
            <a:r>
              <a:rPr lang="en-US" sz="800" dirty="0" smtClean="0"/>
              <a:t>SPEED </a:t>
            </a:r>
            <a:r>
              <a:rPr lang="en-US" sz="800" dirty="0"/>
              <a:t>OF VEHICLE: If a truck or rail car exceeds 3 mph the detectors do not have enough time to look at the scrap and they will alarm.</a:t>
            </a:r>
          </a:p>
          <a:p>
            <a:pPr>
              <a:lnSpc>
                <a:spcPct val="80000"/>
              </a:lnSpc>
            </a:pPr>
            <a:endParaRPr lang="en-US" sz="800" dirty="0"/>
          </a:p>
          <a:p>
            <a:pPr>
              <a:lnSpc>
                <a:spcPct val="80000"/>
              </a:lnSpc>
            </a:pPr>
            <a:r>
              <a:rPr lang="en-US" sz="800" dirty="0"/>
              <a:t>TYPE OF SOURCE: As stated earlier, unless a source is emitting enough radiation to get through the scrap and the vehicle walls, it will not be seen. That is why most beta emitters, soft gamma emitters and alpha emitters will not be seen. That is why looking at the scrap a couple of different ways greatly helps detection.</a:t>
            </a:r>
          </a:p>
          <a:p>
            <a:pPr>
              <a:lnSpc>
                <a:spcPct val="80000"/>
              </a:lnSpc>
            </a:pPr>
            <a:endParaRPr lang="en-US" sz="800" dirty="0"/>
          </a:p>
          <a:p>
            <a:pPr>
              <a:lnSpc>
                <a:spcPct val="80000"/>
              </a:lnSpc>
            </a:pPr>
            <a:r>
              <a:rPr lang="en-US" sz="800" dirty="0"/>
              <a:t>CONFIGURATION OF THE SOURCE: If the source is inside of a gauge that is face down in the truck, it will be very hard to see. Often these gauges are found due to a visual observation of a radiation symbol or radioactive material transport label. In the case of shredded scrap, the source may have been ruptured and can be seen as contamination along most of the transport vehicle.</a:t>
            </a:r>
          </a:p>
          <a:p>
            <a:pPr>
              <a:lnSpc>
                <a:spcPct val="80000"/>
              </a:lnSpc>
            </a:pPr>
            <a:endParaRPr lang="en-US" sz="800" dirty="0"/>
          </a:p>
          <a:p>
            <a:pPr>
              <a:lnSpc>
                <a:spcPct val="80000"/>
              </a:lnSpc>
            </a:pPr>
            <a:r>
              <a:rPr lang="en-US" sz="800" dirty="0"/>
              <a:t>AMOUNT OF SCRAP: First, as we have said, scrap is an excellent shield. Another factor here is the scrap load itself. If the load is piled high in the bed of the vehicle, the material on the top may not even pass through the detectors. If the vehicle is a “pot belly,” the source in the lower part of the vehicle may not be seen by the detectors.</a:t>
            </a:r>
          </a:p>
          <a:p>
            <a:pPr>
              <a:lnSpc>
                <a:spcPct val="80000"/>
              </a:lnSpc>
            </a:pPr>
            <a:endParaRPr lang="en-US" sz="800" dirty="0"/>
          </a:p>
          <a:p>
            <a:pPr>
              <a:lnSpc>
                <a:spcPct val="80000"/>
              </a:lnSpc>
            </a:pPr>
            <a:r>
              <a:rPr lang="en-US" sz="800" dirty="0"/>
              <a:t>BACKGROUND: Increases in natural background can mask the source in the load. At one site, the road passing through the detectors was covered with asphalt. The detectors continuously alarmed. Why? Asphalt is petroleum based, so it will be very high in </a:t>
            </a:r>
            <a:r>
              <a:rPr lang="en-US" sz="800" dirty="0" smtClean="0"/>
              <a:t>Naturally Occurring Radioactive Material (NORM). </a:t>
            </a:r>
            <a:r>
              <a:rPr lang="en-US" sz="800" dirty="0"/>
              <a:t>After the paving material was ripped out, the detectors worked just fine. A change in background can occur if the wind direction changes. In one facility, there was a cement plant across the street. Every time the wind  blew so that the yard was downwind of the cement plant, the scrap alarms went off. This is due to the aggregates that make up cement being high in NORM. </a:t>
            </a:r>
          </a:p>
          <a:p>
            <a:pPr>
              <a:lnSpc>
                <a:spcPct val="80000"/>
              </a:lnSpc>
            </a:pPr>
            <a:endParaRPr lang="en-US" sz="800" dirty="0"/>
          </a:p>
          <a:p>
            <a:pPr>
              <a:lnSpc>
                <a:spcPct val="80000"/>
              </a:lnSpc>
            </a:pPr>
            <a:r>
              <a:rPr lang="en-US" sz="800" dirty="0"/>
              <a:t>INCLEMENT WEATHER: </a:t>
            </a:r>
            <a:r>
              <a:rPr lang="en-US" sz="800" dirty="0" smtClean="0"/>
              <a:t>Inclement weather can change normal background levels. In some areas of the country, a good rain will result in a “bloom” of radon going into the air. Again, the scrap detectors alarm.  In </a:t>
            </a:r>
            <a:r>
              <a:rPr lang="en-US" sz="800" dirty="0"/>
              <a:t>addition, lightning strikes are possible. </a:t>
            </a:r>
            <a:r>
              <a:rPr lang="en-US" sz="800" dirty="0" smtClean="0"/>
              <a:t>It </a:t>
            </a:r>
            <a:r>
              <a:rPr lang="en-US" sz="800" dirty="0"/>
              <a:t>is good to suspend scrap operations until a storm passes through. </a:t>
            </a:r>
          </a:p>
          <a:p>
            <a:pPr>
              <a:lnSpc>
                <a:spcPct val="80000"/>
              </a:lnSpc>
            </a:pPr>
            <a:endParaRPr lang="en-US" sz="800" dirty="0"/>
          </a:p>
          <a:p>
            <a:pPr>
              <a:lnSpc>
                <a:spcPct val="80000"/>
              </a:lnSpc>
            </a:pPr>
            <a:r>
              <a:rPr lang="en-US" sz="800" dirty="0"/>
              <a:t>DIRT AND DUST: These are sources of NORM and they also partially shield the detectors. Keep the detection systems clean.</a:t>
            </a:r>
          </a:p>
          <a:p>
            <a:pPr>
              <a:lnSpc>
                <a:spcPct val="80000"/>
              </a:lnSpc>
            </a:pPr>
            <a:endParaRPr lang="en-US" sz="800" dirty="0"/>
          </a:p>
          <a:p>
            <a:pPr>
              <a:lnSpc>
                <a:spcPct val="80000"/>
              </a:lnSpc>
            </a:pPr>
            <a:r>
              <a:rPr lang="en-US" sz="800" dirty="0"/>
              <a:t>GROUNDING: When detections systems are installed, be sure to have them well grounded. </a:t>
            </a:r>
            <a:r>
              <a:rPr lang="en-US" sz="800" dirty="0" smtClean="0"/>
              <a:t>They </a:t>
            </a:r>
            <a:r>
              <a:rPr lang="en-US" sz="800" dirty="0"/>
              <a:t>should be grounded to the main facility grid. Lack of grounding can and will lead to lightning strikes that can ruin the systems. In addition, this will pose a hazard to yard personnel.</a:t>
            </a:r>
          </a:p>
          <a:p>
            <a:pPr>
              <a:lnSpc>
                <a:spcPct val="80000"/>
              </a:lnSpc>
            </a:pPr>
            <a:endParaRPr lang="en-US" sz="800" dirty="0"/>
          </a:p>
          <a:p>
            <a:pPr>
              <a:lnSpc>
                <a:spcPct val="80000"/>
              </a:lnSpc>
            </a:pPr>
            <a:r>
              <a:rPr lang="en-US" sz="800" dirty="0"/>
              <a:t>AGE OF THE PLASTIC SCINTILLATION MATERIALS: As these age, the plastic </a:t>
            </a:r>
            <a:r>
              <a:rPr lang="en-US" sz="800" dirty="0" smtClean="0"/>
              <a:t>scintillation </a:t>
            </a:r>
            <a:r>
              <a:rPr lang="en-US" sz="800" dirty="0"/>
              <a:t>panels may begin to yellow. This makes it harder to see “light flashes” from the phototubes.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14033-A973-4431-8685-1FCBE157B058}" type="slidenum">
              <a:rPr lang="en-US"/>
              <a:pPr/>
              <a:t>60</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n-US" dirty="0" smtClean="0"/>
              <a:t>Assume </a:t>
            </a:r>
            <a:r>
              <a:rPr lang="en-US" dirty="0"/>
              <a:t>that </a:t>
            </a:r>
            <a:r>
              <a:rPr lang="en-US" dirty="0" smtClean="0"/>
              <a:t>every alarm </a:t>
            </a:r>
            <a:r>
              <a:rPr lang="en-US" dirty="0"/>
              <a:t>is real. Send the vehicle back through again if that is your policy. If speed is the </a:t>
            </a:r>
            <a:r>
              <a:rPr lang="en-US" dirty="0" smtClean="0"/>
              <a:t>issue, </a:t>
            </a:r>
            <a:r>
              <a:rPr lang="en-US" dirty="0"/>
              <a:t>run the vehicle through a second time. Never hesitate to reject a load.</a:t>
            </a:r>
          </a:p>
          <a:p>
            <a:endParaRPr lang="en-US" dirty="0"/>
          </a:p>
          <a:p>
            <a:r>
              <a:rPr lang="en-US" dirty="0"/>
              <a:t>If an alarm goes off on a conveyor, </a:t>
            </a:r>
            <a:r>
              <a:rPr lang="en-US" dirty="0" smtClean="0"/>
              <a:t>it is </a:t>
            </a:r>
            <a:r>
              <a:rPr lang="en-US" dirty="0"/>
              <a:t>probably </a:t>
            </a:r>
            <a:r>
              <a:rPr lang="en-US" dirty="0" smtClean="0"/>
              <a:t>real</a:t>
            </a:r>
            <a:r>
              <a:rPr lang="en-US" dirty="0"/>
              <a:t>.  In most cases, the detectors are in close proximity to the detector when on a conveyor. Therefore, it is probably a good indication of a source when these alarms go off. You need to get personnel away from the conveyor and call the RSO immediately. Conveyors are usually used for shreds.</a:t>
            </a:r>
          </a:p>
          <a:p>
            <a:endParaRPr lang="en-US" dirty="0"/>
          </a:p>
          <a:p>
            <a:r>
              <a:rPr lang="en-US" dirty="0"/>
              <a:t>Follow procedures. Remember, uncovering a load or dumping a load on the ground is to be carefully supervised by the RSO or someone trained in these procedures.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197C6-5B5D-491C-9F6F-E40365B4B9ED}" type="slidenum">
              <a:rPr lang="en-US"/>
              <a:pPr/>
              <a:t>61</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pPr marL="228600" indent="-228600"/>
            <a:r>
              <a:rPr lang="en-US" dirty="0"/>
              <a:t>It is very important to </a:t>
            </a:r>
            <a:r>
              <a:rPr lang="en-US" dirty="0" smtClean="0"/>
              <a:t>isolate the </a:t>
            </a:r>
            <a:r>
              <a:rPr lang="en-US" dirty="0"/>
              <a:t>suspect vehicle </a:t>
            </a:r>
            <a:r>
              <a:rPr lang="en-US" dirty="0" smtClean="0"/>
              <a:t>in a part of the facility with as little traffic as possible.  Follow </a:t>
            </a:r>
            <a:r>
              <a:rPr lang="en-US" dirty="0"/>
              <a:t>the procedures in your radiation safety program. </a:t>
            </a:r>
          </a:p>
          <a:p>
            <a:pPr marL="228600" indent="-228600"/>
            <a:endParaRPr lang="en-US" dirty="0"/>
          </a:p>
          <a:p>
            <a:pPr marL="228600" indent="-228600"/>
            <a:r>
              <a:rPr lang="en-US" dirty="0"/>
              <a:t>LOAD REJECTION: </a:t>
            </a:r>
            <a:r>
              <a:rPr lang="en-US" dirty="0" smtClean="0"/>
              <a:t>If you opt to reject the load, remember that a variance </a:t>
            </a:r>
            <a:r>
              <a:rPr lang="en-US" dirty="0"/>
              <a:t>from DOT must be </a:t>
            </a:r>
            <a:r>
              <a:rPr lang="en-US" dirty="0" smtClean="0"/>
              <a:t>obtained by the transporter.</a:t>
            </a:r>
            <a:endParaRPr lang="en-US" dirty="0"/>
          </a:p>
          <a:p>
            <a:pPr marL="228600" indent="-228600"/>
            <a:endParaRPr lang="en-US" dirty="0" smtClean="0"/>
          </a:p>
          <a:p>
            <a:pPr marL="228600" indent="-228600"/>
            <a:r>
              <a:rPr lang="en-US" dirty="0" smtClean="0"/>
              <a:t>If you decide to accept the load, or</a:t>
            </a:r>
            <a:r>
              <a:rPr lang="en-US" baseline="0" dirty="0" smtClean="0"/>
              <a:t> to search it on site for the source of the alarm, consult your radiation safety program for specific procedures.  At a minimum, if you decide to dump the load on the ground to survey it, follow </a:t>
            </a:r>
            <a:r>
              <a:rPr lang="en-US" dirty="0" smtClean="0"/>
              <a:t>the </a:t>
            </a:r>
            <a:r>
              <a:rPr lang="en-US" dirty="0"/>
              <a:t>following</a:t>
            </a:r>
            <a:r>
              <a:rPr lang="en-US" dirty="0" smtClean="0"/>
              <a:t>:</a:t>
            </a:r>
          </a:p>
          <a:p>
            <a:pPr marL="228600" indent="-228600"/>
            <a:endParaRPr lang="en-US" dirty="0"/>
          </a:p>
          <a:p>
            <a:pPr marL="228600" indent="-228600">
              <a:buFontTx/>
              <a:buAutoNum type="arabicPeriod"/>
            </a:pPr>
            <a:r>
              <a:rPr lang="en-US" dirty="0"/>
              <a:t>Survey the perimeter of the load to assure no sources are sitting right on top where they could expose workers to higher levels of radiation.</a:t>
            </a:r>
          </a:p>
          <a:p>
            <a:pPr marL="228600" indent="-228600">
              <a:buFontTx/>
              <a:buAutoNum type="arabicPeriod"/>
            </a:pPr>
            <a:r>
              <a:rPr lang="en-US" dirty="0"/>
              <a:t>Grid the load with spray paint so you have specific areas to survey. This makes record-keeping easier.</a:t>
            </a:r>
          </a:p>
          <a:p>
            <a:pPr marL="228600" indent="-228600">
              <a:buFontTx/>
              <a:buAutoNum type="arabicPeriod"/>
            </a:pPr>
            <a:r>
              <a:rPr lang="en-US" dirty="0"/>
              <a:t>As surveyed areas are deemed clean, have that scrap moved out of the way</a:t>
            </a:r>
          </a:p>
          <a:p>
            <a:pPr marL="228600" indent="-228600">
              <a:buFontTx/>
              <a:buAutoNum type="arabicPeriod"/>
            </a:pPr>
            <a:r>
              <a:rPr lang="en-US" dirty="0"/>
              <a:t>When the suspect scrap is located, be careful removing scrap during the survey. It can lead to high exposure rates immediately.</a:t>
            </a:r>
          </a:p>
          <a:p>
            <a:pPr marL="228600" indent="-228600">
              <a:buFontTx/>
              <a:buAutoNum type="arabicPeriod"/>
            </a:pPr>
            <a:r>
              <a:rPr lang="en-US" dirty="0" smtClean="0"/>
              <a:t>If</a:t>
            </a:r>
            <a:r>
              <a:rPr lang="en-US" baseline="0" dirty="0" smtClean="0"/>
              <a:t> you detect a</a:t>
            </a:r>
            <a:r>
              <a:rPr lang="en-US" dirty="0" smtClean="0"/>
              <a:t>ny </a:t>
            </a:r>
            <a:r>
              <a:rPr lang="en-US" dirty="0"/>
              <a:t>readings above 1 </a:t>
            </a:r>
            <a:r>
              <a:rPr lang="en-US" dirty="0" err="1"/>
              <a:t>mR</a:t>
            </a:r>
            <a:r>
              <a:rPr lang="en-US" dirty="0"/>
              <a:t>/Hr, stop and notify the RSO.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E6BF4-A654-4B14-B734-294F68B6F91C}" type="slidenum">
              <a:rPr lang="en-US"/>
              <a:pPr/>
              <a:t>6</a:t>
            </a:fld>
            <a:endParaRPr lang="en-US"/>
          </a:p>
        </p:txBody>
      </p:sp>
      <p:sp>
        <p:nvSpPr>
          <p:cNvPr id="868354" name="Slide Image Placeholder 1"/>
          <p:cNvSpPr>
            <a:spLocks noGrp="1" noRot="1" noChangeAspect="1" noTextEdit="1"/>
          </p:cNvSpPr>
          <p:nvPr>
            <p:ph type="sldImg"/>
          </p:nvPr>
        </p:nvSpPr>
        <p:spPr>
          <a:xfrm>
            <a:off x="1144588" y="687388"/>
            <a:ext cx="4568825" cy="3425825"/>
          </a:xfrm>
          <a:noFill/>
          <a:ln/>
        </p:spPr>
      </p:sp>
      <p:sp>
        <p:nvSpPr>
          <p:cNvPr id="3" name="Notes Placeholder 2"/>
          <p:cNvSpPr>
            <a:spLocks noGrp="1"/>
          </p:cNvSpPr>
          <p:nvPr>
            <p:ph type="body" idx="1"/>
          </p:nvPr>
        </p:nvSpPr>
        <p:spPr/>
        <p:txBody>
          <a:bodyPr lIns="90488" tIns="44450" rIns="90488" bIns="44450">
            <a:normAutofit/>
          </a:bodyPr>
          <a:lstStyle/>
          <a:p>
            <a:r>
              <a:rPr lang="en-US" sz="1100" dirty="0" smtClean="0"/>
              <a:t>Movies</a:t>
            </a:r>
            <a:r>
              <a:rPr lang="en-US" sz="1100" dirty="0"/>
              <a:t>, television and news </a:t>
            </a:r>
            <a:r>
              <a:rPr lang="en-US" sz="1100" dirty="0" smtClean="0"/>
              <a:t>programs clearly do </a:t>
            </a:r>
            <a:r>
              <a:rPr lang="en-US" sz="1100" dirty="0"/>
              <a:t>not know much (if anything) about the </a:t>
            </a:r>
            <a:r>
              <a:rPr lang="en-US" sz="1100" dirty="0" smtClean="0"/>
              <a:t>topic of radioactivity.  When </a:t>
            </a:r>
            <a:r>
              <a:rPr lang="en-US" sz="1100" dirty="0"/>
              <a:t>asked what comes to mind when radiation is mentioned, </a:t>
            </a:r>
            <a:r>
              <a:rPr lang="en-US" sz="1100" dirty="0" smtClean="0"/>
              <a:t>the average person on the street (or the average reporter)</a:t>
            </a:r>
            <a:r>
              <a:rPr lang="en-US" sz="1100" baseline="0" dirty="0" smtClean="0"/>
              <a:t> </a:t>
            </a:r>
            <a:r>
              <a:rPr lang="en-US" sz="1100" dirty="0" smtClean="0"/>
              <a:t>will likely focus on nuclear reactors</a:t>
            </a:r>
            <a:r>
              <a:rPr lang="en-US" sz="1100" baseline="0" dirty="0" smtClean="0"/>
              <a:t> and</a:t>
            </a:r>
            <a:r>
              <a:rPr lang="en-US" sz="1100" dirty="0" smtClean="0"/>
              <a:t> bombs, and their feelings about radiation will probably be negative.  This reflects the influence of present-day media and Cold War era storytelling.  </a:t>
            </a:r>
            <a:endParaRPr lang="en-US" sz="1100" dirty="0"/>
          </a:p>
          <a:p>
            <a:endParaRPr lang="en-US" sz="1100" dirty="0"/>
          </a:p>
          <a:p>
            <a:r>
              <a:rPr lang="en-US" sz="1100" dirty="0"/>
              <a:t>Radiation and radioactive materials are feared to excessive degrees by the public. It has </a:t>
            </a:r>
            <a:r>
              <a:rPr lang="en-US" sz="1100" dirty="0" smtClean="0"/>
              <a:t>been </a:t>
            </a:r>
            <a:r>
              <a:rPr lang="en-US" sz="1100" dirty="0"/>
              <a:t>said that radiation and radioactive materials are one of the best understood </a:t>
            </a:r>
            <a:r>
              <a:rPr lang="en-US" sz="1100" dirty="0" smtClean="0"/>
              <a:t>phenomena </a:t>
            </a:r>
            <a:r>
              <a:rPr lang="en-US" sz="1100" dirty="0"/>
              <a:t>by the fewest number of people in the world. </a:t>
            </a:r>
            <a:r>
              <a:rPr lang="en-US" sz="1100" dirty="0" smtClean="0"/>
              <a:t>  During the Cold War years, the </a:t>
            </a:r>
            <a:r>
              <a:rPr lang="en-US" sz="1100" dirty="0"/>
              <a:t>secrecy surrounding the nuclear world was so </a:t>
            </a:r>
            <a:r>
              <a:rPr lang="en-US" sz="1100" dirty="0" smtClean="0"/>
              <a:t>rigorous </a:t>
            </a:r>
            <a:r>
              <a:rPr lang="en-US" sz="1100" dirty="0"/>
              <a:t>that only a few people were privy to the workings that involved radiation and radioactive material. Consequently, very little, if any, </a:t>
            </a:r>
            <a:r>
              <a:rPr lang="en-US" sz="1100" dirty="0" smtClean="0"/>
              <a:t>reliable education </a:t>
            </a:r>
            <a:r>
              <a:rPr lang="en-US" sz="1100" dirty="0"/>
              <a:t>was provided to the public </a:t>
            </a:r>
            <a:r>
              <a:rPr lang="en-US" sz="1100" dirty="0" smtClean="0"/>
              <a:t>on the topic</a:t>
            </a:r>
            <a:r>
              <a:rPr lang="en-US" sz="1100" dirty="0"/>
              <a:t>. </a:t>
            </a:r>
            <a:endParaRPr lang="en-US" sz="1100" dirty="0" smtClean="0"/>
          </a:p>
          <a:p>
            <a:endParaRPr lang="en-US" sz="1100" dirty="0" smtClean="0"/>
          </a:p>
          <a:p>
            <a:r>
              <a:rPr lang="en-US" sz="1100" dirty="0" smtClean="0"/>
              <a:t>Since </a:t>
            </a:r>
            <a:r>
              <a:rPr lang="en-US" sz="1100" dirty="0"/>
              <a:t>radiation is energy, it can be easily </a:t>
            </a:r>
            <a:r>
              <a:rPr lang="en-US" sz="1100" dirty="0" smtClean="0"/>
              <a:t>detected</a:t>
            </a:r>
            <a:r>
              <a:rPr lang="en-US" sz="1100" baseline="0" dirty="0" smtClean="0"/>
              <a:t> in </a:t>
            </a:r>
            <a:r>
              <a:rPr lang="en-US" sz="1100" dirty="0" smtClean="0"/>
              <a:t>extremely </a:t>
            </a:r>
            <a:r>
              <a:rPr lang="en-US" sz="1100" dirty="0"/>
              <a:t>small </a:t>
            </a:r>
            <a:r>
              <a:rPr lang="en-US" sz="1100" dirty="0" smtClean="0"/>
              <a:t>quantities</a:t>
            </a:r>
            <a:r>
              <a:rPr lang="en-US" sz="1100" baseline="0" dirty="0" smtClean="0"/>
              <a:t> that are well below the energy levels that can do harm to people</a:t>
            </a:r>
            <a:r>
              <a:rPr lang="en-US" sz="1100" dirty="0" smtClean="0"/>
              <a:t>.  The energy needed to trigger a gate monitor or a handheld survey meter are </a:t>
            </a:r>
            <a:r>
              <a:rPr lang="en-US" sz="1100" dirty="0"/>
              <a:t>orders of magnitude less than the </a:t>
            </a:r>
            <a:r>
              <a:rPr lang="en-US" sz="1100" dirty="0" smtClean="0"/>
              <a:t>level </a:t>
            </a:r>
            <a:r>
              <a:rPr lang="en-US" sz="1100" dirty="0"/>
              <a:t>at which harm will occur. </a:t>
            </a:r>
            <a:r>
              <a:rPr lang="en-US" sz="1100" dirty="0" smtClean="0"/>
              <a:t> When harmful</a:t>
            </a:r>
            <a:r>
              <a:rPr lang="en-US" sz="1100" baseline="0" dirty="0" smtClean="0"/>
              <a:t> exposures do occur, we know exactly what the human response will be.  Nowhere among them is a transformation to the Incredible Hulk.</a:t>
            </a:r>
          </a:p>
          <a:p>
            <a:endParaRPr lang="en-US" sz="1100" baseline="0" dirty="0" smtClean="0"/>
          </a:p>
          <a:p>
            <a:r>
              <a:rPr lang="en-US" sz="1100" dirty="0" smtClean="0"/>
              <a:t>After World </a:t>
            </a:r>
            <a:r>
              <a:rPr lang="en-US" sz="1100" dirty="0"/>
              <a:t>War II, </a:t>
            </a:r>
            <a:r>
              <a:rPr lang="en-US" sz="1100" dirty="0" smtClean="0"/>
              <a:t>many </a:t>
            </a:r>
            <a:r>
              <a:rPr lang="en-US" sz="1100" dirty="0"/>
              <a:t>grants were issued by the Atomic Energy Committee (AEC) to find </a:t>
            </a:r>
            <a:r>
              <a:rPr lang="en-US" sz="1100" dirty="0" smtClean="0"/>
              <a:t>peaceful uses for radiation</a:t>
            </a:r>
            <a:r>
              <a:rPr lang="en-US" sz="1100" dirty="0"/>
              <a:t>. </a:t>
            </a:r>
            <a:r>
              <a:rPr lang="en-US" sz="1100" dirty="0" smtClean="0"/>
              <a:t> That effort resulted in a number of accidental exposures, and the consequences </a:t>
            </a:r>
            <a:r>
              <a:rPr lang="en-US" sz="1100" dirty="0"/>
              <a:t>of those accidents were carefully </a:t>
            </a:r>
            <a:r>
              <a:rPr lang="en-US" sz="1100" dirty="0" smtClean="0"/>
              <a:t>recorded.  The people involved were followed </a:t>
            </a:r>
            <a:r>
              <a:rPr lang="en-US" sz="1100" dirty="0"/>
              <a:t>for health effects for many </a:t>
            </a:r>
            <a:r>
              <a:rPr lang="en-US" sz="1100" dirty="0" smtClean="0"/>
              <a:t>years. </a:t>
            </a:r>
            <a:r>
              <a:rPr lang="en-US" sz="1100" dirty="0"/>
              <a:t>In </a:t>
            </a:r>
            <a:r>
              <a:rPr lang="en-US" sz="1100" dirty="0" smtClean="0"/>
              <a:t>fact, </a:t>
            </a:r>
            <a:r>
              <a:rPr lang="en-US" sz="1100" dirty="0"/>
              <a:t>the survivors of the atomic bombs </a:t>
            </a:r>
            <a:r>
              <a:rPr lang="en-US" sz="1100" dirty="0" smtClean="0"/>
              <a:t>dropped </a:t>
            </a:r>
            <a:r>
              <a:rPr lang="en-US" sz="1100" dirty="0"/>
              <a:t>on Japan are still being </a:t>
            </a:r>
            <a:r>
              <a:rPr lang="en-US" sz="1100" dirty="0" smtClean="0"/>
              <a:t>followed,</a:t>
            </a:r>
            <a:r>
              <a:rPr lang="en-US" sz="1100" baseline="0" dirty="0" smtClean="0"/>
              <a:t> s</a:t>
            </a:r>
            <a:r>
              <a:rPr lang="en-US" sz="1100" dirty="0" smtClean="0"/>
              <a:t>o </a:t>
            </a:r>
            <a:r>
              <a:rPr lang="en-US" sz="1100" dirty="0"/>
              <a:t>we have </a:t>
            </a:r>
            <a:r>
              <a:rPr lang="en-US" sz="1100" dirty="0" smtClean="0"/>
              <a:t>excellent </a:t>
            </a:r>
            <a:r>
              <a:rPr lang="en-US" sz="1100" dirty="0"/>
              <a:t>knowledge of the effects of radiation on humans as well as the levels of radiation needed to cause harm.</a:t>
            </a:r>
          </a:p>
          <a:p>
            <a:endParaRPr lang="en-US" sz="1100" dirty="0"/>
          </a:p>
          <a:p>
            <a:r>
              <a:rPr lang="en-US" sz="1100" dirty="0" smtClean="0"/>
              <a:t>Unfortunately, the information </a:t>
            </a:r>
            <a:r>
              <a:rPr lang="en-US" sz="1100" dirty="0"/>
              <a:t>has not </a:t>
            </a:r>
            <a:r>
              <a:rPr lang="en-US" sz="1100" dirty="0" smtClean="0"/>
              <a:t>been widely shared, </a:t>
            </a:r>
            <a:r>
              <a:rPr lang="en-US" sz="1100" dirty="0"/>
              <a:t>so the public is afraid. The public doesn’t know what radiation really is, doesn’t know the units used to describe how much and doesn’t know the meaning of the units describing exposure. This training module will help explain all of this.</a:t>
            </a:r>
          </a:p>
          <a:p>
            <a:endParaRPr lang="en-US" sz="1100" dirty="0"/>
          </a:p>
          <a:p>
            <a:endParaRPr lang="en-US" sz="11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646EF-4E2B-4CEB-B108-EF45441E93F8}" type="slidenum">
              <a:rPr lang="en-US"/>
              <a:pPr/>
              <a:t>62</a:t>
            </a:fld>
            <a:endParaRPr lang="en-US"/>
          </a:p>
        </p:txBody>
      </p:sp>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p:txBody>
          <a:bodyPr/>
          <a:lstStyle/>
          <a:p>
            <a:pPr marL="228600" indent="-228600"/>
            <a:r>
              <a:rPr lang="en-US" dirty="0" smtClean="0"/>
              <a:t>If you decide to accept the load, or</a:t>
            </a:r>
            <a:r>
              <a:rPr lang="en-US" baseline="0" dirty="0" smtClean="0"/>
              <a:t> to search it on site for the source of the alarm, consult your radiation safety program for specific procedures.  At a minimum, if you decide to dump the load on the ground to survey it, follow </a:t>
            </a:r>
            <a:r>
              <a:rPr lang="en-US" dirty="0" smtClean="0"/>
              <a:t>the following:</a:t>
            </a:r>
          </a:p>
          <a:p>
            <a:pPr marL="228600" indent="-228600"/>
            <a:endParaRPr lang="en-US" dirty="0" smtClean="0"/>
          </a:p>
          <a:p>
            <a:pPr marL="228600" indent="-228600">
              <a:buFontTx/>
              <a:buAutoNum type="arabicPeriod"/>
            </a:pPr>
            <a:r>
              <a:rPr lang="en-US" dirty="0" smtClean="0"/>
              <a:t>Survey the perimeter of the load to assure no sources are sitting right on top where they could expose workers to higher levels of radiation.</a:t>
            </a:r>
          </a:p>
          <a:p>
            <a:pPr marL="228600" indent="-228600">
              <a:buFontTx/>
              <a:buAutoNum type="arabicPeriod"/>
            </a:pPr>
            <a:r>
              <a:rPr lang="en-US" dirty="0" smtClean="0"/>
              <a:t>Grid the load with spray paint so you have specific areas to survey. This makes record-keeping easier.</a:t>
            </a:r>
          </a:p>
          <a:p>
            <a:pPr marL="228600" indent="-228600">
              <a:buFontTx/>
              <a:buAutoNum type="arabicPeriod"/>
            </a:pPr>
            <a:r>
              <a:rPr lang="en-US" dirty="0" smtClean="0"/>
              <a:t>As surveyed areas are deemed clean, have that scrap moved out of the way</a:t>
            </a:r>
          </a:p>
          <a:p>
            <a:pPr marL="228600" indent="-228600">
              <a:buFontTx/>
              <a:buAutoNum type="arabicPeriod"/>
            </a:pPr>
            <a:r>
              <a:rPr lang="en-US" dirty="0" smtClean="0"/>
              <a:t>When the suspect scrap is located, be careful removing scrap during the survey. It can lead to high exposure rates immediately.</a:t>
            </a:r>
          </a:p>
          <a:p>
            <a:pPr marL="228600" indent="-228600">
              <a:buFontTx/>
              <a:buAutoNum type="arabicPeriod"/>
            </a:pPr>
            <a:r>
              <a:rPr lang="en-US" dirty="0" smtClean="0"/>
              <a:t>If</a:t>
            </a:r>
            <a:r>
              <a:rPr lang="en-US" baseline="0" dirty="0" smtClean="0"/>
              <a:t> you detect a</a:t>
            </a:r>
            <a:r>
              <a:rPr lang="en-US" dirty="0" smtClean="0"/>
              <a:t>ny readings above 1 </a:t>
            </a:r>
            <a:r>
              <a:rPr lang="en-US" dirty="0" err="1" smtClean="0"/>
              <a:t>mR</a:t>
            </a:r>
            <a:r>
              <a:rPr lang="en-US" dirty="0" smtClean="0"/>
              <a:t>/Hr, stop and notify the RSO.</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10ADC-3ED4-4B66-9803-1B803AC77F6B}" type="slidenum">
              <a:rPr lang="en-US"/>
              <a:pPr/>
              <a:t>63</a:t>
            </a:fld>
            <a:endParaRPr lang="en-US"/>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p:txBody>
          <a:bodyPr/>
          <a:lstStyle/>
          <a:p>
            <a:r>
              <a:rPr lang="en-US" dirty="0"/>
              <a:t>The focus of scrap detection systems is to find radioactive materials in the scrap. More importantly, as you perform scrap detection, always be alert. Radiation exposure in the yard is not acceptable. If care is taken, your doses can be kept </a:t>
            </a:r>
            <a:r>
              <a:rPr lang="en-US" dirty="0" smtClean="0"/>
              <a:t>As Low As Reasonably Achievable. </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30177-362B-4D3C-9EC3-987ED10A42AF}" type="slidenum">
              <a:rPr lang="en-US"/>
              <a:pPr/>
              <a:t>64</a:t>
            </a:fld>
            <a:endParaRPr lang="en-US"/>
          </a:p>
        </p:txBody>
      </p:sp>
      <p:sp>
        <p:nvSpPr>
          <p:cNvPr id="992258" name="Rectangle 2"/>
          <p:cNvSpPr>
            <a:spLocks noGrp="1" noRot="1" noChangeAspect="1" noChangeArrowheads="1" noTextEdit="1"/>
          </p:cNvSpPr>
          <p:nvPr>
            <p:ph type="sldImg"/>
          </p:nvPr>
        </p:nvSpPr>
        <p:spPr>
          <a:ln/>
        </p:spPr>
      </p:sp>
      <p:sp>
        <p:nvSpPr>
          <p:cNvPr id="992259" name="Rectangle 3"/>
          <p:cNvSpPr>
            <a:spLocks noGrp="1" noChangeArrowheads="1"/>
          </p:cNvSpPr>
          <p:nvPr>
            <p:ph type="body" idx="1"/>
          </p:nvPr>
        </p:nvSpPr>
        <p:spPr/>
        <p:txBody>
          <a:bodyPr/>
          <a:lstStyle/>
          <a:p>
            <a:r>
              <a:rPr lang="en-US" dirty="0"/>
              <a:t>In this case, </a:t>
            </a:r>
            <a:r>
              <a:rPr lang="en-US" dirty="0" smtClean="0"/>
              <a:t>two </a:t>
            </a:r>
            <a:r>
              <a:rPr lang="en-US" dirty="0"/>
              <a:t>sets of </a:t>
            </a:r>
            <a:r>
              <a:rPr lang="en-US" dirty="0" smtClean="0"/>
              <a:t>detectors are </a:t>
            </a:r>
            <a:r>
              <a:rPr lang="en-US" dirty="0"/>
              <a:t>present. This is a good set up in that the driver can talk with </a:t>
            </a:r>
            <a:r>
              <a:rPr lang="en-US" dirty="0" smtClean="0"/>
              <a:t>yard personnel before </a:t>
            </a:r>
            <a:r>
              <a:rPr lang="en-US" dirty="0"/>
              <a:t>passing through the </a:t>
            </a:r>
            <a:r>
              <a:rPr lang="en-US" dirty="0" smtClean="0"/>
              <a:t>detectors, and receive necessary instructions.  This setup avoids </a:t>
            </a:r>
            <a:r>
              <a:rPr lang="en-US" dirty="0"/>
              <a:t>disgruntled drivers when they have to re-run through the systems.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9D7C8-69E7-4488-A5D8-69D3014FC4CE}" type="slidenum">
              <a:rPr lang="en-US"/>
              <a:pPr/>
              <a:t>65</a:t>
            </a:fld>
            <a:endParaRPr lang="en-US"/>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pPr marL="228600" indent="-228600"/>
            <a:r>
              <a:rPr lang="en-US" dirty="0"/>
              <a:t>If you look at the truck in this slide, you can see some flaws in the detection system. The detectors are only seeing part of the truck, so missing a source is real possibility. </a:t>
            </a:r>
            <a:r>
              <a:rPr lang="en-US" dirty="0" smtClean="0"/>
              <a:t>Neither</a:t>
            </a:r>
            <a:r>
              <a:rPr lang="en-US" baseline="0" dirty="0" smtClean="0"/>
              <a:t> the top nor the bottom of the load is being seen by the detector. </a:t>
            </a:r>
          </a:p>
          <a:p>
            <a:pPr marL="228600" indent="-228600"/>
            <a:endParaRPr lang="en-US" dirty="0"/>
          </a:p>
          <a:p>
            <a:pPr marL="228600" indent="-228600"/>
            <a:r>
              <a:rPr lang="en-US" dirty="0"/>
              <a:t>Many factors can influence </a:t>
            </a:r>
            <a:r>
              <a:rPr lang="en-US" dirty="0" smtClean="0"/>
              <a:t>effectiveness of </a:t>
            </a:r>
            <a:r>
              <a:rPr lang="en-US" dirty="0"/>
              <a:t>these detectors. Most of these have been discussed, but some are important enough to mention again.</a:t>
            </a:r>
          </a:p>
          <a:p>
            <a:pPr marL="228600" indent="-228600">
              <a:buFontTx/>
              <a:buAutoNum type="arabicPeriod"/>
            </a:pPr>
            <a:r>
              <a:rPr lang="en-US" dirty="0"/>
              <a:t>NORM</a:t>
            </a:r>
          </a:p>
          <a:p>
            <a:pPr marL="228600" indent="-228600">
              <a:buFontTx/>
              <a:buAutoNum type="arabicPeriod"/>
            </a:pPr>
            <a:r>
              <a:rPr lang="en-US" dirty="0"/>
              <a:t>Speed of the vehicle</a:t>
            </a:r>
          </a:p>
          <a:p>
            <a:pPr marL="228600" indent="-228600">
              <a:buFontTx/>
              <a:buAutoNum type="arabicPeriod"/>
            </a:pPr>
            <a:r>
              <a:rPr lang="en-US" dirty="0"/>
              <a:t>Amount of scrap on the vehicle</a:t>
            </a:r>
          </a:p>
          <a:p>
            <a:pPr marL="228600" indent="-228600">
              <a:buFontTx/>
              <a:buAutoNum type="arabicPeriod"/>
            </a:pPr>
            <a:r>
              <a:rPr lang="en-US" dirty="0"/>
              <a:t>Where the source is located in the load</a:t>
            </a:r>
          </a:p>
          <a:p>
            <a:pPr marL="228600" indent="-228600">
              <a:buFontTx/>
              <a:buAutoNum type="arabicPeriod"/>
            </a:pPr>
            <a:r>
              <a:rPr lang="en-US" dirty="0"/>
              <a:t>Whether or not the scrap has been crushed or shredded.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75252-A750-405D-9ACB-6904B666163A}" type="slidenum">
              <a:rPr lang="en-US"/>
              <a:pPr/>
              <a:t>66</a:t>
            </a:fld>
            <a:endParaRPr lang="en-US"/>
          </a:p>
        </p:txBody>
      </p:sp>
      <p:sp>
        <p:nvSpPr>
          <p:cNvPr id="993282" name="Rectangle 2"/>
          <p:cNvSpPr>
            <a:spLocks noGrp="1" noRot="1" noChangeAspect="1" noChangeArrowheads="1" noTextEdit="1"/>
          </p:cNvSpPr>
          <p:nvPr>
            <p:ph type="sldImg"/>
          </p:nvPr>
        </p:nvSpPr>
        <p:spPr>
          <a:ln/>
        </p:spPr>
      </p:sp>
      <p:sp>
        <p:nvSpPr>
          <p:cNvPr id="993283" name="Rectangle 3"/>
          <p:cNvSpPr>
            <a:spLocks noGrp="1" noChangeArrowheads="1"/>
          </p:cNvSpPr>
          <p:nvPr>
            <p:ph type="body" idx="1"/>
          </p:nvPr>
        </p:nvSpPr>
        <p:spPr/>
        <p:txBody>
          <a:bodyPr/>
          <a:lstStyle/>
          <a:p>
            <a:r>
              <a:rPr lang="en-US" dirty="0"/>
              <a:t>In this configuration, the vehicle will pass through detectors on the sides of the vehicle and also over the top. If you have detection systems above the trucks, be sure that the trucks pass through a </a:t>
            </a:r>
            <a:r>
              <a:rPr lang="en-US" dirty="0" smtClean="0"/>
              <a:t>maximum </a:t>
            </a:r>
            <a:r>
              <a:rPr lang="en-US" dirty="0"/>
              <a:t>height bar before getting to the detector. There have been cases where the detectors have been smashed, </a:t>
            </a:r>
            <a:r>
              <a:rPr lang="en-US" dirty="0" smtClean="0"/>
              <a:t>or </a:t>
            </a:r>
            <a:r>
              <a:rPr lang="en-US" dirty="0"/>
              <a:t>the top of the load falls off the truck.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8AB67-5E7E-4177-9530-6C042B805DA0}" type="slidenum">
              <a:rPr lang="en-US"/>
              <a:pPr/>
              <a:t>67</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r>
              <a:rPr lang="en-US" dirty="0"/>
              <a:t>Detection systems on rail cars have their own problems. The rail cars can </a:t>
            </a:r>
            <a:r>
              <a:rPr lang="en-US" dirty="0" smtClean="0"/>
              <a:t>easily far </a:t>
            </a:r>
            <a:r>
              <a:rPr lang="en-US" dirty="0"/>
              <a:t>exceed the </a:t>
            </a:r>
            <a:r>
              <a:rPr lang="en-US" dirty="0" smtClean="0"/>
              <a:t>vertical dimensions of </a:t>
            </a:r>
            <a:r>
              <a:rPr lang="en-US" dirty="0"/>
              <a:t>the </a:t>
            </a:r>
            <a:r>
              <a:rPr lang="en-US" dirty="0" smtClean="0"/>
              <a:t>detectors. </a:t>
            </a:r>
            <a:r>
              <a:rPr lang="en-US" dirty="0"/>
              <a:t>If the train cars are not owned by the company, they may have hauled coal, shale, sand or other materials that would be very high in naturally occurring materials.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84E0D-610C-4215-9582-90ED55D99F7D}" type="slidenum">
              <a:rPr lang="en-US"/>
              <a:pPr/>
              <a:t>68</a:t>
            </a:fld>
            <a:endParaRPr lang="en-US"/>
          </a:p>
        </p:txBody>
      </p:sp>
      <p:sp>
        <p:nvSpPr>
          <p:cNvPr id="996354" name="Rectangle 2"/>
          <p:cNvSpPr>
            <a:spLocks noGrp="1" noRot="1" noChangeAspect="1" noChangeArrowheads="1" noTextEdit="1"/>
          </p:cNvSpPr>
          <p:nvPr>
            <p:ph type="sldImg"/>
          </p:nvPr>
        </p:nvSpPr>
        <p:spPr>
          <a:ln/>
        </p:spPr>
      </p:sp>
      <p:sp>
        <p:nvSpPr>
          <p:cNvPr id="996355" name="Rectangle 3"/>
          <p:cNvSpPr>
            <a:spLocks noGrp="1" noChangeArrowheads="1"/>
          </p:cNvSpPr>
          <p:nvPr>
            <p:ph type="body" idx="1"/>
          </p:nvPr>
        </p:nvSpPr>
        <p:spPr/>
        <p:txBody>
          <a:bodyPr/>
          <a:lstStyle/>
          <a:p>
            <a:pPr marL="228600" indent="-228600">
              <a:lnSpc>
                <a:spcPct val="90000"/>
              </a:lnSpc>
            </a:pPr>
            <a:r>
              <a:rPr lang="en-US" sz="1000" dirty="0"/>
              <a:t>It has been noted that many </a:t>
            </a:r>
            <a:r>
              <a:rPr lang="en-US" sz="1000" dirty="0" smtClean="0"/>
              <a:t>yards have </a:t>
            </a:r>
            <a:r>
              <a:rPr lang="en-US" sz="1000" dirty="0"/>
              <a:t>a hand-held scintillation detector (solid). These are wonderful instruments, but they are not meant to be used in rough environments. These units are sensitive to changes in temperature. Therefore, if you take the unit outside in temperatures at or below freezing, you will break the crystal in the detector. In fact, abrupt shifts in temperature, such as going from an air conditioned space to an outdoor environment that is hot will also break the crystal. There are other detection systems that are more robust and provide you with good detection capability.</a:t>
            </a:r>
          </a:p>
          <a:p>
            <a:pPr marL="228600" indent="-228600">
              <a:lnSpc>
                <a:spcPct val="90000"/>
              </a:lnSpc>
            </a:pPr>
            <a:endParaRPr lang="en-US" sz="1000" dirty="0"/>
          </a:p>
          <a:p>
            <a:pPr marL="228600" indent="-228600">
              <a:lnSpc>
                <a:spcPct val="90000"/>
              </a:lnSpc>
            </a:pPr>
            <a:r>
              <a:rPr lang="en-US" sz="1000" dirty="0"/>
              <a:t>There are several things important to selecting a meter to use as a hand held:</a:t>
            </a:r>
          </a:p>
          <a:p>
            <a:pPr marL="228600" indent="-228600">
              <a:lnSpc>
                <a:spcPct val="90000"/>
              </a:lnSpc>
              <a:buFontTx/>
              <a:buAutoNum type="arabicPeriod"/>
            </a:pPr>
            <a:r>
              <a:rPr lang="en-US" sz="1000" dirty="0"/>
              <a:t>ROBUST: Can it put up with harsh </a:t>
            </a:r>
            <a:r>
              <a:rPr lang="en-US" sz="1000" dirty="0" smtClean="0"/>
              <a:t>environments</a:t>
            </a:r>
          </a:p>
          <a:p>
            <a:pPr marL="228600" indent="-228600">
              <a:lnSpc>
                <a:spcPct val="90000"/>
              </a:lnSpc>
              <a:buFontTx/>
              <a:buAutoNum type="arabicPeriod"/>
            </a:pPr>
            <a:endParaRPr lang="en-US" sz="1000" dirty="0"/>
          </a:p>
          <a:p>
            <a:pPr marL="228600" indent="-228600">
              <a:lnSpc>
                <a:spcPct val="90000"/>
              </a:lnSpc>
              <a:buFontTx/>
              <a:buAutoNum type="arabicPeriod"/>
            </a:pPr>
            <a:r>
              <a:rPr lang="en-US" sz="1000" dirty="0"/>
              <a:t>DETECTION WINDOW: The actual detection surface is very important. Some meters have a very small detector surface so it will take a great deal of time to survey. When you are dealing with a potential source in scrap, you want to minimize your time around it, so a small detector surface is not </a:t>
            </a:r>
            <a:r>
              <a:rPr lang="en-US" sz="1000" dirty="0" smtClean="0"/>
              <a:t>desirable. </a:t>
            </a:r>
          </a:p>
          <a:p>
            <a:pPr marL="228600" indent="-228600">
              <a:lnSpc>
                <a:spcPct val="90000"/>
              </a:lnSpc>
              <a:buFontTx/>
              <a:buAutoNum type="arabicPeriod"/>
            </a:pPr>
            <a:endParaRPr lang="en-US" sz="1000" dirty="0"/>
          </a:p>
          <a:p>
            <a:pPr marL="228600" indent="-228600">
              <a:lnSpc>
                <a:spcPct val="90000"/>
              </a:lnSpc>
              <a:buFontTx/>
              <a:buAutoNum type="arabicPeriod"/>
            </a:pPr>
            <a:r>
              <a:rPr lang="en-US" sz="1000" dirty="0"/>
              <a:t>RADIATION DETECTED: A general purpose meter is useful. Having a </a:t>
            </a:r>
            <a:r>
              <a:rPr lang="en-US" sz="1000" dirty="0" err="1" smtClean="0"/>
              <a:t>microR</a:t>
            </a:r>
            <a:r>
              <a:rPr lang="en-US" sz="1000" dirty="0" smtClean="0"/>
              <a:t>/hr </a:t>
            </a:r>
            <a:r>
              <a:rPr lang="en-US" sz="1000" dirty="0"/>
              <a:t>meter is excellent in that it can see smaller sources. However, once a source is located, you will want to shift to a meter that reads in </a:t>
            </a:r>
            <a:r>
              <a:rPr lang="en-US" sz="1000" dirty="0" err="1"/>
              <a:t>milliR</a:t>
            </a:r>
            <a:r>
              <a:rPr lang="en-US" sz="1000" dirty="0"/>
              <a:t>/hr unit. The </a:t>
            </a:r>
            <a:r>
              <a:rPr lang="en-US" sz="1000" dirty="0" err="1"/>
              <a:t>microR</a:t>
            </a:r>
            <a:r>
              <a:rPr lang="en-US" sz="1000" dirty="0"/>
              <a:t> meter will be overrun by the energy from the source as you start working through scrap. Be careful of specialty </a:t>
            </a:r>
            <a:r>
              <a:rPr lang="en-US" sz="1000" dirty="0" smtClean="0"/>
              <a:t>meters.</a:t>
            </a:r>
          </a:p>
          <a:p>
            <a:pPr marL="228600" indent="-228600">
              <a:lnSpc>
                <a:spcPct val="90000"/>
              </a:lnSpc>
              <a:buFontTx/>
              <a:buAutoNum type="arabicPeriod"/>
            </a:pPr>
            <a:endParaRPr lang="en-US" sz="1000" dirty="0"/>
          </a:p>
          <a:p>
            <a:pPr marL="228600" indent="-228600">
              <a:lnSpc>
                <a:spcPct val="90000"/>
              </a:lnSpc>
              <a:buFontTx/>
              <a:buAutoNum type="arabicPeriod"/>
            </a:pPr>
            <a:r>
              <a:rPr lang="en-US" sz="1000" dirty="0"/>
              <a:t>EASE OF USE: There are some very sophisticated meters out there. Most of these are not easy to use.  Be careful of digital readouts. They can be confusing in that they scale up and down from micro to </a:t>
            </a:r>
            <a:r>
              <a:rPr lang="en-US" sz="1000" dirty="0" err="1" smtClean="0"/>
              <a:t>milliR</a:t>
            </a:r>
            <a:r>
              <a:rPr lang="en-US" sz="1000" dirty="0" smtClean="0"/>
              <a:t> </a:t>
            </a:r>
            <a:r>
              <a:rPr lang="en-US" sz="1000" dirty="0"/>
              <a:t>and the audio may not change much; they can be hard to read in certain types of light; and the meter may be very complex. The complexity makes use difficult because there may be </a:t>
            </a:r>
            <a:r>
              <a:rPr lang="en-US" sz="1000" dirty="0" smtClean="0"/>
              <a:t>stretches </a:t>
            </a:r>
            <a:r>
              <a:rPr lang="en-US" sz="1000" dirty="0"/>
              <a:t>of time when these meters are not used, so remembering all of the steps in using it may be forgotten.</a:t>
            </a:r>
          </a:p>
          <a:p>
            <a:pPr marL="228600" indent="-228600">
              <a:lnSpc>
                <a:spcPct val="90000"/>
              </a:lnSpc>
            </a:pPr>
            <a:endParaRPr lang="en-US" sz="10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094C3-046A-4079-A1A1-C15B5CB81323}" type="slidenum">
              <a:rPr lang="en-US"/>
              <a:pPr/>
              <a:t>69</a:t>
            </a:fld>
            <a:endParaRPr lang="en-US"/>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r>
              <a:rPr lang="en-US"/>
              <a:t>Use of survey instruments must be done according to the regulation. This slide gives you the steps to follow. Inspectors often ask personnel what the steps are to properly use a survey instrument. If you are unsure of how a particular counting system works, always ask.</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90B4-2638-428E-AB81-4EDDC1AD3EB1}" type="slidenum">
              <a:rPr lang="en-US"/>
              <a:pPr/>
              <a:t>70</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r>
              <a:rPr lang="en-US" dirty="0"/>
              <a:t>The above is a standard GM (Geiger Mueller) counter. These are the </a:t>
            </a:r>
            <a:r>
              <a:rPr lang="en-US" dirty="0" smtClean="0"/>
              <a:t>workhorses </a:t>
            </a:r>
            <a:r>
              <a:rPr lang="en-US" dirty="0"/>
              <a:t>of industry. They are </a:t>
            </a:r>
            <a:r>
              <a:rPr lang="en-US" dirty="0" smtClean="0"/>
              <a:t>good </a:t>
            </a:r>
            <a:r>
              <a:rPr lang="en-US" dirty="0"/>
              <a:t>all purpose </a:t>
            </a:r>
            <a:r>
              <a:rPr lang="en-US" dirty="0" smtClean="0"/>
              <a:t>meters </a:t>
            </a:r>
            <a:r>
              <a:rPr lang="en-US" dirty="0"/>
              <a:t>and tend to be relatively robust, so they can survive in industrial settings. </a:t>
            </a:r>
            <a:endParaRPr lang="en-US" dirty="0" smtClean="0"/>
          </a:p>
          <a:p>
            <a:endParaRPr lang="en-US" dirty="0" smtClean="0"/>
          </a:p>
          <a:p>
            <a:r>
              <a:rPr lang="en-US" dirty="0" smtClean="0"/>
              <a:t>Note </a:t>
            </a:r>
            <a:r>
              <a:rPr lang="en-US" dirty="0"/>
              <a:t>that this meter has a dial on the face as well as a knob that indicates scales. If the meter were reading .5mR/h on the center part of  the face dial and the know was set to .1, the real reading would be determined by multiplying .5 X .1, which would give you an actual reading of .05mR/hr. </a:t>
            </a:r>
            <a:r>
              <a:rPr lang="en-US" dirty="0" smtClean="0"/>
              <a:t>  </a:t>
            </a:r>
          </a:p>
          <a:p>
            <a:endParaRPr lang="en-US" dirty="0" smtClean="0"/>
          </a:p>
          <a:p>
            <a:r>
              <a:rPr lang="en-US" dirty="0" smtClean="0"/>
              <a:t>If </a:t>
            </a:r>
            <a:r>
              <a:rPr lang="en-US" dirty="0"/>
              <a:t>the meter face was reading .5 </a:t>
            </a:r>
            <a:r>
              <a:rPr lang="en-US" dirty="0" err="1"/>
              <a:t>mR</a:t>
            </a:r>
            <a:r>
              <a:rPr lang="en-US" dirty="0"/>
              <a:t>/h and the knob below was set on 1, then the real reading would be .5 </a:t>
            </a:r>
            <a:r>
              <a:rPr lang="en-US" dirty="0" err="1"/>
              <a:t>mR</a:t>
            </a:r>
            <a:r>
              <a:rPr lang="en-US" dirty="0"/>
              <a:t>/h. Therefore, these meters can be scaled up or down as you need.</a:t>
            </a:r>
          </a:p>
          <a:p>
            <a:endParaRPr lang="en-US" dirty="0"/>
          </a:p>
          <a:p>
            <a:r>
              <a:rPr lang="en-US" dirty="0"/>
              <a:t>Be careful to watch the scales on any meter. If you do not understand the meter operation, or are not sure, do not use it!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F64ED-0133-4665-8AA2-8B3B90686CE4}" type="slidenum">
              <a:rPr lang="en-US"/>
              <a:pPr/>
              <a:t>71</a:t>
            </a:fld>
            <a:endParaRPr lang="en-US"/>
          </a:p>
        </p:txBody>
      </p:sp>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p:txBody>
          <a:bodyPr/>
          <a:lstStyle/>
          <a:p>
            <a:r>
              <a:rPr lang="en-US" dirty="0"/>
              <a:t>Surveying must have some order to it. By having a pre-done drawing of the side of a truck or railcar, you can quickly survey the vehicle, starting with the area of concern denoted by the fixed scrap detector. </a:t>
            </a:r>
            <a:endParaRPr lang="en-US" dirty="0" smtClean="0"/>
          </a:p>
          <a:p>
            <a:endParaRPr lang="en-US" dirty="0" smtClean="0"/>
          </a:p>
          <a:p>
            <a:r>
              <a:rPr lang="en-US" dirty="0" smtClean="0"/>
              <a:t>The </a:t>
            </a:r>
            <a:r>
              <a:rPr lang="en-US" dirty="0"/>
              <a:t>newer scrap detection systems have readouts that actually show a truck and where the alarm concern is located. Make a copy of this and use it for your grid. When surveying the top of a load in a truck/rail car, be sure to do so from a cherry picker or a man-lift. It is not legal to walk around on the top of scrap. This allows you to survey faster and gives you a bit of support for “heavy” meters.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49E60-AC38-4547-9C00-3DA3369A814D}" type="slidenum">
              <a:rPr lang="en-US"/>
              <a:pPr/>
              <a:t>8</a:t>
            </a:fld>
            <a:endParaRPr lang="en-US"/>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a:xfrm>
            <a:off x="914400" y="4343400"/>
            <a:ext cx="5029200" cy="4114800"/>
          </a:xfrm>
        </p:spPr>
        <p:txBody>
          <a:bodyPr/>
          <a:lstStyle/>
          <a:p>
            <a:pPr>
              <a:lnSpc>
                <a:spcPct val="90000"/>
              </a:lnSpc>
            </a:pPr>
            <a:r>
              <a:rPr lang="en-US" dirty="0"/>
              <a:t>Only recently did it become a horrendous event to melt a source in a steel mill or </a:t>
            </a:r>
            <a:r>
              <a:rPr lang="en-US" dirty="0" smtClean="0"/>
              <a:t>other </a:t>
            </a:r>
            <a:r>
              <a:rPr lang="en-US" dirty="0"/>
              <a:t>type of metal mill. </a:t>
            </a:r>
            <a:r>
              <a:rPr lang="en-US" dirty="0" smtClean="0"/>
              <a:t> Not </a:t>
            </a:r>
            <a:r>
              <a:rPr lang="en-US" dirty="0"/>
              <a:t>too long </a:t>
            </a:r>
            <a:r>
              <a:rPr lang="en-US" dirty="0" smtClean="0"/>
              <a:t>ago,</a:t>
            </a:r>
            <a:r>
              <a:rPr lang="en-US" baseline="0" dirty="0" smtClean="0"/>
              <a:t> blast furnaces or electric arc furnaces were the accepted methods of disposal. </a:t>
            </a:r>
            <a:r>
              <a:rPr lang="en-US" dirty="0" smtClean="0"/>
              <a:t>Steel </a:t>
            </a:r>
            <a:r>
              <a:rPr lang="en-US" dirty="0"/>
              <a:t>mills </a:t>
            </a:r>
            <a:r>
              <a:rPr lang="en-US" dirty="0" smtClean="0"/>
              <a:t>were granted licenses</a:t>
            </a:r>
            <a:r>
              <a:rPr lang="en-US" baseline="0" dirty="0" smtClean="0"/>
              <a:t> specifically for that purpose.  It’s not legal anymore, but it actually was fairly harmless.  The source was </a:t>
            </a:r>
            <a:r>
              <a:rPr lang="en-US" dirty="0" smtClean="0"/>
              <a:t>diluted by </a:t>
            </a:r>
            <a:r>
              <a:rPr lang="en-US" dirty="0"/>
              <a:t>the volume of steel or </a:t>
            </a:r>
            <a:r>
              <a:rPr lang="en-US" dirty="0" smtClean="0"/>
              <a:t>disperse </a:t>
            </a:r>
            <a:r>
              <a:rPr lang="en-US" dirty="0"/>
              <a:t>to a </a:t>
            </a:r>
            <a:r>
              <a:rPr lang="en-US" dirty="0" smtClean="0"/>
              <a:t>bag house where it was diluted </a:t>
            </a:r>
            <a:r>
              <a:rPr lang="en-US" dirty="0"/>
              <a:t>out to a point where it </a:t>
            </a:r>
            <a:r>
              <a:rPr lang="en-US" dirty="0" err="1" smtClean="0"/>
              <a:t>wasindistinguishable</a:t>
            </a:r>
            <a:r>
              <a:rPr lang="en-US" dirty="0" smtClean="0"/>
              <a:t> </a:t>
            </a:r>
            <a:r>
              <a:rPr lang="en-US" dirty="0"/>
              <a:t>from background radiation.</a:t>
            </a:r>
          </a:p>
          <a:p>
            <a:pPr>
              <a:lnSpc>
                <a:spcPct val="90000"/>
              </a:lnSpc>
            </a:pPr>
            <a:endParaRPr lang="en-US" dirty="0"/>
          </a:p>
          <a:p>
            <a:pPr>
              <a:lnSpc>
                <a:spcPct val="90000"/>
              </a:lnSpc>
            </a:pPr>
            <a:r>
              <a:rPr lang="en-US" dirty="0" smtClean="0"/>
              <a:t>Radiation is everywhere, most of it falling into the category of NORM--Naturally </a:t>
            </a:r>
            <a:r>
              <a:rPr lang="en-US" dirty="0"/>
              <a:t>Occurring Radioactive </a:t>
            </a:r>
            <a:r>
              <a:rPr lang="en-US" dirty="0" smtClean="0"/>
              <a:t>Material.  NORM </a:t>
            </a:r>
            <a:r>
              <a:rPr lang="en-US" dirty="0"/>
              <a:t>can have a huge impact on the detector systems used to monitor scrap coming into your facilities. Even a summer rain shower can result in detector alarms </a:t>
            </a:r>
            <a:r>
              <a:rPr lang="en-US" dirty="0" smtClean="0"/>
              <a:t>because the </a:t>
            </a:r>
            <a:r>
              <a:rPr lang="en-US" dirty="0"/>
              <a:t>rain </a:t>
            </a:r>
            <a:r>
              <a:rPr lang="en-US" dirty="0" smtClean="0"/>
              <a:t>can </a:t>
            </a:r>
            <a:r>
              <a:rPr lang="en-US" dirty="0"/>
              <a:t>cause radon blooms from the soil that set off the detectors. Radon is an indication of how much Radium is </a:t>
            </a:r>
            <a:r>
              <a:rPr lang="en-US" dirty="0" smtClean="0"/>
              <a:t>present</a:t>
            </a:r>
            <a:r>
              <a:rPr lang="en-US" baseline="0" dirty="0" smtClean="0"/>
              <a:t> in the ground.</a:t>
            </a:r>
            <a:endParaRPr lang="en-US" dirty="0"/>
          </a:p>
          <a:p>
            <a:pPr>
              <a:lnSpc>
                <a:spcPct val="90000"/>
              </a:lnSpc>
            </a:pPr>
            <a:endParaRPr lang="en-US" dirty="0"/>
          </a:p>
          <a:p>
            <a:pPr>
              <a:lnSpc>
                <a:spcPct val="90000"/>
              </a:lnSpc>
            </a:pPr>
            <a:r>
              <a:rPr lang="en-US" dirty="0"/>
              <a:t>Radiation exposures can be reduced to </a:t>
            </a:r>
            <a:r>
              <a:rPr lang="en-US" dirty="0" smtClean="0"/>
              <a:t>background* </a:t>
            </a:r>
            <a:r>
              <a:rPr lang="en-US" dirty="0"/>
              <a:t>levels through dilution. Another way to reduce exposure is to shield the source. Shielding is a big issue in scrap detection. The large volumes of scrap surrounding a source in a truck, rail car or on a barge provides good shielding. This means the detectors used for scrap inspection must be very sensitive</a:t>
            </a:r>
            <a:r>
              <a:rPr lang="en-US" dirty="0" smtClean="0"/>
              <a:t>.</a:t>
            </a:r>
          </a:p>
          <a:p>
            <a:pPr>
              <a:lnSpc>
                <a:spcPct val="90000"/>
              </a:lnSpc>
            </a:pPr>
            <a:endParaRPr lang="en-US" dirty="0" smtClean="0"/>
          </a:p>
          <a:p>
            <a:pPr>
              <a:lnSpc>
                <a:spcPct val="90000"/>
              </a:lnSpc>
            </a:pPr>
            <a:r>
              <a:rPr lang="en-US" dirty="0" smtClean="0"/>
              <a:t>*Background is the normal level of radiation in an area, and the amount can vary widely from one part of the country to the next.</a:t>
            </a:r>
            <a:endParaRPr lang="en-US" dirty="0"/>
          </a:p>
          <a:p>
            <a:pPr>
              <a:lnSpc>
                <a:spcPct val="90000"/>
              </a:lnSpc>
            </a:pPr>
            <a:endParaRPr lang="en-US" dirty="0"/>
          </a:p>
          <a:p>
            <a:pPr>
              <a:lnSpc>
                <a:spcPct val="90000"/>
              </a:lnSpc>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are examples of radioactive sources that have been found in loads of scrap.</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759E1-FDA5-47DB-9BCC-BCA9FDD18A63}" type="slidenum">
              <a:rPr lang="en-US"/>
              <a:pPr/>
              <a:t>73</a:t>
            </a:fld>
            <a:endParaRPr lang="en-US"/>
          </a:p>
        </p:txBody>
      </p:sp>
      <p:sp>
        <p:nvSpPr>
          <p:cNvPr id="809986" name="Rectangle 2"/>
          <p:cNvSpPr>
            <a:spLocks noGrp="1" noRot="1" noChangeAspect="1" noChangeArrowheads="1" noTextEdit="1"/>
          </p:cNvSpPr>
          <p:nvPr>
            <p:ph type="sldImg"/>
          </p:nvPr>
        </p:nvSpPr>
        <p:spPr>
          <a:xfrm>
            <a:off x="1144588" y="687388"/>
            <a:ext cx="4568825" cy="3425825"/>
          </a:xfrm>
          <a:ln/>
        </p:spPr>
      </p:sp>
      <p:sp>
        <p:nvSpPr>
          <p:cNvPr id="809987" name="Rectangle 3"/>
          <p:cNvSpPr>
            <a:spLocks noGrp="1" noChangeArrowheads="1"/>
          </p:cNvSpPr>
          <p:nvPr>
            <p:ph type="body" idx="1"/>
          </p:nvPr>
        </p:nvSpPr>
        <p:spPr>
          <a:xfrm>
            <a:off x="912813" y="4343400"/>
            <a:ext cx="5032375" cy="4114800"/>
          </a:xfrm>
        </p:spPr>
        <p:txBody>
          <a:bodyPr/>
          <a:lstStyle/>
          <a:p>
            <a:r>
              <a:rPr lang="en-US" dirty="0"/>
              <a:t>As you can see, NORM is the biggest contributor </a:t>
            </a:r>
            <a:r>
              <a:rPr lang="en-US" dirty="0" smtClean="0"/>
              <a:t>to radioactive materials in scrap. </a:t>
            </a:r>
            <a:r>
              <a:rPr lang="en-US" dirty="0"/>
              <a:t>Radium is also found quite often. The radioactive materials with low percentages are probably present in scrap </a:t>
            </a:r>
            <a:r>
              <a:rPr lang="en-US" dirty="0" smtClean="0"/>
              <a:t>from time to time, but they are </a:t>
            </a:r>
            <a:r>
              <a:rPr lang="en-US" dirty="0"/>
              <a:t>not energetic enough to be seen by detection systems.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55178-E46F-4F56-8BB5-9F6FFFED5E42}" type="slidenum">
              <a:rPr lang="en-US"/>
              <a:pPr/>
              <a:t>74</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a:t>Naturally occurring radioactive materials are the largest component of things seen is scrap. Sands and such can cause false alarms. In addition, there are gauges that have been maliciously tossed into scrap due to high costs of disposal.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278A3-8F19-45B5-92FD-62EA357E8DA6}" type="slidenum">
              <a:rPr lang="en-US"/>
              <a:pPr/>
              <a:t>75</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r>
              <a:rPr lang="en-US" dirty="0"/>
              <a:t>This </a:t>
            </a:r>
            <a:r>
              <a:rPr lang="en-US" dirty="0" smtClean="0"/>
              <a:t>is a </a:t>
            </a:r>
            <a:r>
              <a:rPr lang="en-US" dirty="0"/>
              <a:t>piece of military </a:t>
            </a:r>
            <a:r>
              <a:rPr lang="en-US" dirty="0" smtClean="0"/>
              <a:t>scrap that </a:t>
            </a:r>
            <a:r>
              <a:rPr lang="en-US" dirty="0"/>
              <a:t>came from a satellite. It set off alarms everywhere it was moved. In this case, the military came and got it. </a:t>
            </a:r>
            <a:r>
              <a:rPr lang="en-US" dirty="0" smtClean="0"/>
              <a:t> The </a:t>
            </a:r>
            <a:r>
              <a:rPr lang="en-US" dirty="0"/>
              <a:t>source was identified as </a:t>
            </a:r>
            <a:r>
              <a:rPr lang="en-US" dirty="0" smtClean="0"/>
              <a:t>Lanthanum-177</a:t>
            </a:r>
            <a:r>
              <a:rPr lang="en-US" dirty="0"/>
              <a:t>, which is used in camera lenses. Things similar in appearance to this are various switches used by the military.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6BE92-089F-4B0E-8816-F03F080DDBF4}" type="slidenum">
              <a:rPr lang="en-US"/>
              <a:pPr/>
              <a:t>76</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r>
              <a:rPr lang="en-US" dirty="0"/>
              <a:t>The above is a K-ray gauge that is </a:t>
            </a:r>
            <a:r>
              <a:rPr lang="en-US" dirty="0" smtClean="0"/>
              <a:t>obviously radioactive because of the trefoil </a:t>
            </a:r>
            <a:r>
              <a:rPr lang="en-US" dirty="0"/>
              <a:t>to anyone looking at it. However, if this </a:t>
            </a:r>
            <a:r>
              <a:rPr lang="en-US" dirty="0" smtClean="0"/>
              <a:t>were buried </a:t>
            </a:r>
            <a:r>
              <a:rPr lang="en-US" dirty="0"/>
              <a:t>under scrap, </a:t>
            </a:r>
            <a:r>
              <a:rPr lang="en-US" dirty="0" smtClean="0"/>
              <a:t>it not </a:t>
            </a:r>
            <a:r>
              <a:rPr lang="en-US" dirty="0"/>
              <a:t>would not show up at all. </a:t>
            </a:r>
            <a:endParaRPr lang="en-US" dirty="0" smtClean="0"/>
          </a:p>
          <a:p>
            <a:endParaRPr lang="en-US" dirty="0" smtClean="0"/>
          </a:p>
          <a:p>
            <a:r>
              <a:rPr lang="en-US" dirty="0" smtClean="0"/>
              <a:t>The </a:t>
            </a:r>
            <a:r>
              <a:rPr lang="en-US" dirty="0"/>
              <a:t>shield on this is effective in blocking the beam, making it virtually impossible to see. This could </a:t>
            </a:r>
            <a:r>
              <a:rPr lang="en-US" dirty="0" smtClean="0"/>
              <a:t>contain huge levels of Cesium-137. </a:t>
            </a:r>
            <a:r>
              <a:rPr lang="en-US" dirty="0"/>
              <a:t>The good news is the big label on the side. The fact that it has the nuclear symbol on it and the one at the top also says that it is a DOT 7A container is a radioactive indicator.</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6308F-1BE6-481A-A1EE-2A269F290366}" type="slidenum">
              <a:rPr lang="en-US"/>
              <a:pPr/>
              <a:t>77</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top picture is of a caster mould. The source shield is sitting on top of the mould. The lower picture is of the </a:t>
            </a:r>
            <a:r>
              <a:rPr lang="en-US" dirty="0" smtClean="0"/>
              <a:t>Cobalt-60 </a:t>
            </a:r>
            <a:r>
              <a:rPr lang="en-US" dirty="0"/>
              <a:t>source that would be found in the mould/shield above. If the mould was thrown into the scrap, with the source in it, there would be no radiation labels on the outside of the mould to guide you. Due to the hot environments casters operate in, signs would burn off. If the source itself was tossed into scrap, it would not be seen very easily. It is long and skinny; it could get caught in crevices and cracks in the vehicle itself or fall out into the scrap.</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A18F4-56D1-4ACB-854D-1709C0171EE0}" type="slidenum">
              <a:rPr lang="en-US"/>
              <a:pPr/>
              <a:t>78</a:t>
            </a:fld>
            <a:endParaRPr 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r>
              <a:rPr lang="en-US" dirty="0"/>
              <a:t>The top gauge is used in a brewery for measuring full cases of beer. </a:t>
            </a:r>
            <a:r>
              <a:rPr lang="en-US" dirty="0" smtClean="0"/>
              <a:t>Note the radiation </a:t>
            </a:r>
            <a:r>
              <a:rPr lang="en-US" dirty="0"/>
              <a:t>symbols on the end of this unit. </a:t>
            </a:r>
            <a:endParaRPr lang="en-US" dirty="0" smtClean="0"/>
          </a:p>
          <a:p>
            <a:endParaRPr lang="en-US" dirty="0"/>
          </a:p>
          <a:p>
            <a:r>
              <a:rPr lang="en-US" dirty="0"/>
              <a:t>The unit to the right is a </a:t>
            </a:r>
            <a:r>
              <a:rPr lang="en-US" dirty="0" err="1"/>
              <a:t>Troxler</a:t>
            </a:r>
            <a:r>
              <a:rPr lang="en-US" dirty="0"/>
              <a:t> portable gauge. These things are getting lost with reasonable frequency. The fact that they are bright yellow is helpful in finding </a:t>
            </a:r>
            <a:r>
              <a:rPr lang="en-US" dirty="0" smtClean="0"/>
              <a:t>them;</a:t>
            </a:r>
            <a:r>
              <a:rPr lang="en-US" baseline="0" dirty="0" smtClean="0"/>
              <a:t> h</a:t>
            </a:r>
            <a:r>
              <a:rPr lang="en-US" dirty="0" smtClean="0"/>
              <a:t>owever</a:t>
            </a:r>
            <a:r>
              <a:rPr lang="en-US" dirty="0"/>
              <a:t>, that cover is plastic and sometimes gets broken off. The radiation label is on the side of the unit and is not readily visible. </a:t>
            </a:r>
            <a:r>
              <a:rPr lang="en-US" dirty="0" smtClean="0"/>
              <a:t>Another </a:t>
            </a:r>
            <a:r>
              <a:rPr lang="en-US" dirty="0"/>
              <a:t>label on the handle of the </a:t>
            </a:r>
            <a:r>
              <a:rPr lang="en-US" dirty="0" smtClean="0"/>
              <a:t>gauge often </a:t>
            </a:r>
            <a:r>
              <a:rPr lang="en-US" dirty="0"/>
              <a:t>wears off. One of the problems with this gauge is that one of the sources can be lowered out of the gauge itself into the ground. If these get run over or damaged in some way, the source rod may not be able to be retracted into the case. If you see one of these, be careful!! The source rod may be somewhere else in the scrap. </a:t>
            </a:r>
            <a:endParaRPr lang="en-US" dirty="0" smtClean="0"/>
          </a:p>
          <a:p>
            <a:endParaRPr lang="en-US" dirty="0" smtClean="0"/>
          </a:p>
          <a:p>
            <a:r>
              <a:rPr lang="en-US" dirty="0" smtClean="0"/>
              <a:t>The </a:t>
            </a:r>
            <a:r>
              <a:rPr lang="en-US" dirty="0"/>
              <a:t>source at the bottom is a hand held unit that is used in measurements of plastics and textiles. If the label were removed, there would be no label at all.</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C1420-C18D-4848-AEE3-FA78BFCB9168}" type="slidenum">
              <a:rPr lang="en-US"/>
              <a:pPr/>
              <a:t>79</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dirty="0"/>
              <a:t>These cylinders have no markings on them as to what they are. They were simply abandoned. These are insidious in that there </a:t>
            </a:r>
            <a:r>
              <a:rPr lang="en-US" dirty="0" smtClean="0"/>
              <a:t>are no </a:t>
            </a:r>
            <a:r>
              <a:rPr lang="en-US" dirty="0"/>
              <a:t>markings on them to indicate what they are.  However, there is a clue; any idea what it is? </a:t>
            </a:r>
            <a:endParaRPr lang="en-US" dirty="0" smtClean="0"/>
          </a:p>
          <a:p>
            <a:endParaRPr lang="en-US" dirty="0" smtClean="0"/>
          </a:p>
          <a:p>
            <a:r>
              <a:rPr lang="en-US" dirty="0" smtClean="0"/>
              <a:t>There </a:t>
            </a:r>
            <a:r>
              <a:rPr lang="en-US" dirty="0"/>
              <a:t>are shutters on them and there are bolt holes for mounting them</a:t>
            </a:r>
            <a:r>
              <a:rPr lang="en-US" dirty="0" smtClean="0"/>
              <a:t>.  The</a:t>
            </a:r>
            <a:r>
              <a:rPr lang="en-US" baseline="0" dirty="0" smtClean="0"/>
              <a:t> shutters indicated that they are radiographic cameras.</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127D9-759B-4C36-8E25-27233AFE9790}" type="slidenum">
              <a:rPr lang="en-US"/>
              <a:pPr/>
              <a:t>80</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dirty="0"/>
              <a:t>These huge beta emitting devices were used on the Arctic </a:t>
            </a:r>
            <a:r>
              <a:rPr lang="en-US" dirty="0" smtClean="0"/>
              <a:t>Rim </a:t>
            </a:r>
            <a:r>
              <a:rPr lang="en-US" dirty="0"/>
              <a:t>as electrical generators. </a:t>
            </a:r>
            <a:r>
              <a:rPr lang="en-US" dirty="0" smtClean="0"/>
              <a:t>Many were left behind when </a:t>
            </a:r>
            <a:r>
              <a:rPr lang="en-US" dirty="0"/>
              <a:t>the site was </a:t>
            </a:r>
            <a:r>
              <a:rPr lang="en-US" dirty="0" smtClean="0"/>
              <a:t>abandoned.  The </a:t>
            </a:r>
            <a:r>
              <a:rPr lang="en-US" dirty="0"/>
              <a:t>big hazard from these is that when they are covered with steel scrap, they can be hard to see with detectors. The beta doses from these things are horrendous.</a:t>
            </a:r>
          </a:p>
          <a:p>
            <a:endParaRPr lang="en-US" dirty="0"/>
          </a:p>
          <a:p>
            <a:r>
              <a:rPr lang="en-US" dirty="0" smtClean="0"/>
              <a:t>To make things even worse, the units closely</a:t>
            </a:r>
            <a:r>
              <a:rPr lang="en-US" baseline="0" dirty="0" smtClean="0"/>
              <a:t> resemble </a:t>
            </a:r>
            <a:r>
              <a:rPr lang="en-US" dirty="0" smtClean="0"/>
              <a:t>non-source </a:t>
            </a:r>
            <a:r>
              <a:rPr lang="en-US" dirty="0"/>
              <a:t>containing </a:t>
            </a:r>
            <a:r>
              <a:rPr lang="en-US" dirty="0" smtClean="0"/>
              <a:t>generators, </a:t>
            </a:r>
            <a:r>
              <a:rPr lang="en-US" dirty="0"/>
              <a:t>so many are handled as if they were not radioactive. </a:t>
            </a:r>
            <a:r>
              <a:rPr lang="en-US" dirty="0" smtClean="0"/>
              <a:t>As </a:t>
            </a:r>
            <a:r>
              <a:rPr lang="en-US" dirty="0"/>
              <a:t>you can see from </a:t>
            </a:r>
            <a:r>
              <a:rPr lang="en-US" dirty="0" smtClean="0"/>
              <a:t>the</a:t>
            </a:r>
            <a:r>
              <a:rPr lang="en-US" baseline="0" dirty="0" smtClean="0"/>
              <a:t> slide</a:t>
            </a:r>
            <a:r>
              <a:rPr lang="en-US" dirty="0" smtClean="0"/>
              <a:t>, </a:t>
            </a:r>
            <a:r>
              <a:rPr lang="en-US" dirty="0"/>
              <a:t>the radioactive material sticker is not very big and can easily missed.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70F88-4AA8-4E3F-B516-78FBB53A8F3A}" type="slidenum">
              <a:rPr lang="en-US"/>
              <a:pPr/>
              <a:t>81</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t>This is a sight no yard personnel ever want to see. This is a container for a source, but there is no source. It is obvious that this is a shield for something quite large. It makes one wonder where the source is and hope its not in your yard!!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78297-C2C3-4CB9-93A9-11F2589C932B}" type="slidenum">
              <a:rPr lang="en-US"/>
              <a:pPr/>
              <a:t>9</a:t>
            </a:fld>
            <a:endParaRPr lang="en-US"/>
          </a:p>
        </p:txBody>
      </p:sp>
      <p:sp>
        <p:nvSpPr>
          <p:cNvPr id="876546" name="Slide Image Placeholder 1"/>
          <p:cNvSpPr>
            <a:spLocks noGrp="1" noRot="1" noChangeAspect="1" noTextEdit="1"/>
          </p:cNvSpPr>
          <p:nvPr>
            <p:ph type="sldImg"/>
          </p:nvPr>
        </p:nvSpPr>
        <p:spPr>
          <a:xfrm>
            <a:off x="1144588" y="687388"/>
            <a:ext cx="4568825" cy="3425825"/>
          </a:xfrm>
          <a:noFill/>
          <a:ln/>
        </p:spPr>
      </p:sp>
      <p:sp>
        <p:nvSpPr>
          <p:cNvPr id="3" name="Notes Placeholder 2"/>
          <p:cNvSpPr>
            <a:spLocks noGrp="1"/>
          </p:cNvSpPr>
          <p:nvPr>
            <p:ph type="body" idx="1"/>
          </p:nvPr>
        </p:nvSpPr>
        <p:spPr>
          <a:xfrm>
            <a:off x="914400" y="4343400"/>
            <a:ext cx="5029200" cy="4495800"/>
          </a:xfrm>
        </p:spPr>
        <p:txBody>
          <a:bodyPr lIns="90488" tIns="44450" rIns="90488" bIns="44450">
            <a:normAutofit/>
          </a:bodyPr>
          <a:lstStyle/>
          <a:p>
            <a:pPr>
              <a:lnSpc>
                <a:spcPct val="90000"/>
              </a:lnSpc>
            </a:pPr>
            <a:r>
              <a:rPr lang="en-US" dirty="0"/>
              <a:t>This is the electromagnetic radiation spectrum.  </a:t>
            </a:r>
          </a:p>
          <a:p>
            <a:pPr>
              <a:lnSpc>
                <a:spcPct val="90000"/>
              </a:lnSpc>
            </a:pPr>
            <a:endParaRPr lang="en-US" dirty="0"/>
          </a:p>
          <a:p>
            <a:pPr>
              <a:lnSpc>
                <a:spcPct val="90000"/>
              </a:lnSpc>
            </a:pPr>
            <a:r>
              <a:rPr lang="en-US" dirty="0"/>
              <a:t>This spectrum is broken down into two major categories, ionizing and non-ionizing.  This manual will only address </a:t>
            </a:r>
            <a:r>
              <a:rPr lang="en-US" dirty="0" smtClean="0"/>
              <a:t>ionizing radiation—the part of the spectrum that we normally think of as “radioactive.”  </a:t>
            </a:r>
          </a:p>
          <a:p>
            <a:pPr>
              <a:lnSpc>
                <a:spcPct val="90000"/>
              </a:lnSpc>
            </a:pPr>
            <a:endParaRPr lang="en-US" dirty="0" smtClean="0"/>
          </a:p>
          <a:p>
            <a:pPr>
              <a:lnSpc>
                <a:spcPct val="90000"/>
              </a:lnSpc>
            </a:pPr>
            <a:r>
              <a:rPr lang="en-US" dirty="0" smtClean="0"/>
              <a:t>Radio waves, microwaves, infrared rays, visible light and ultraviolet rays</a:t>
            </a:r>
            <a:r>
              <a:rPr lang="en-US" baseline="0" dirty="0" smtClean="0"/>
              <a:t> ARE NOT radioactive, even though they’re all part of the electromagnetic spectrum. </a:t>
            </a:r>
          </a:p>
          <a:p>
            <a:pPr>
              <a:lnSpc>
                <a:spcPct val="90000"/>
              </a:lnSpc>
            </a:pPr>
            <a:endParaRPr lang="en-US" baseline="0" dirty="0" smtClean="0"/>
          </a:p>
          <a:p>
            <a:pPr>
              <a:lnSpc>
                <a:spcPct val="90000"/>
              </a:lnSpc>
            </a:pPr>
            <a:r>
              <a:rPr lang="en-US" baseline="0" dirty="0" smtClean="0"/>
              <a:t>Of the two forms of radioactive energy—gamma rays and x-rays—the two are identical with one exception:  x-rays are generated by a machine.  When the machine is turned off, the hazard ceases to exist.  A gamma emitter is radioactive all the time.</a:t>
            </a:r>
          </a:p>
          <a:p>
            <a:pPr>
              <a:lnSpc>
                <a:spcPct val="90000"/>
              </a:lnSpc>
            </a:pPr>
            <a:endParaRPr lang="en-US" baseline="0" dirty="0" smtClean="0"/>
          </a:p>
          <a:p>
            <a:pPr>
              <a:lnSpc>
                <a:spcPct val="90000"/>
              </a:lnSpc>
            </a:pPr>
            <a:endParaRPr lang="en-US" dirty="0"/>
          </a:p>
          <a:p>
            <a:pPr>
              <a:lnSpc>
                <a:spcPct val="90000"/>
              </a:lnSpc>
            </a:pPr>
            <a:r>
              <a:rPr lang="en-US" dirty="0"/>
              <a:t>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D8516-EE71-48CC-BFA2-AE36F7FF8387}" type="slidenum">
              <a:rPr lang="en-US"/>
              <a:pPr/>
              <a:t>82</a:t>
            </a:fld>
            <a:endParaRPr lang="en-US"/>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r>
              <a:rPr lang="en-US" dirty="0"/>
              <a:t>This would be a very bad configuration to find in scrap. If the source is inside of the source holder so it has some protection, but if the source is “loose” as shown in the lower picture, there is no shielding whatsoever. The source shown here is a capsule for </a:t>
            </a:r>
            <a:r>
              <a:rPr lang="en-US" dirty="0" smtClean="0"/>
              <a:t>50,000 </a:t>
            </a:r>
            <a:r>
              <a:rPr lang="en-US" dirty="0" err="1" smtClean="0"/>
              <a:t>millicuries</a:t>
            </a:r>
            <a:r>
              <a:rPr lang="en-US" dirty="0" smtClean="0"/>
              <a:t> </a:t>
            </a:r>
            <a:r>
              <a:rPr lang="en-US" dirty="0"/>
              <a:t>of </a:t>
            </a:r>
            <a:r>
              <a:rPr lang="en-US" dirty="0" smtClean="0"/>
              <a:t>Cesium-137</a:t>
            </a:r>
            <a:r>
              <a:rPr lang="en-US" dirty="0"/>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045D9-2B42-46E0-872C-57736502A81D}" type="slidenum">
              <a:rPr lang="en-US"/>
              <a:pPr/>
              <a:t>83</a:t>
            </a:fld>
            <a:endParaRPr lang="en-US"/>
          </a:p>
        </p:txBody>
      </p:sp>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p:txBody>
          <a:bodyPr/>
          <a:lstStyle/>
          <a:p>
            <a:r>
              <a:rPr lang="en-US"/>
              <a:t>Industrial radiographic units can be very dangerous. Large exposures can be delivered with these units. If you find anything that looks like the above, “pigtail,” back away immediately.</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88015-7D44-48AF-853F-855428C18D26}" type="slidenum">
              <a:rPr lang="en-US"/>
              <a:pPr/>
              <a:t>84</a:t>
            </a:fld>
            <a:endParaRPr lang="en-US"/>
          </a:p>
        </p:txBody>
      </p:sp>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r>
              <a:rPr lang="en-US" dirty="0"/>
              <a:t>These can be of great help if any of them are observed.  Take time </a:t>
            </a:r>
            <a:r>
              <a:rPr lang="en-US" dirty="0" smtClean="0"/>
              <a:t>to </a:t>
            </a:r>
            <a:r>
              <a:rPr lang="en-US" dirty="0"/>
              <a:t>look at the information that might be available to you that will give you a clue as to what you are dealing with. However, be sure to survey carefully first, so that you don’t get into an area of higher exposures.</a:t>
            </a:r>
          </a:p>
          <a:p>
            <a:endParaRPr lang="en-US" dirty="0"/>
          </a:p>
          <a:p>
            <a:r>
              <a:rPr lang="en-US" dirty="0"/>
              <a:t>Having a list of various equipment manufacturers can be very helpful.  Many of these companies make only radiation gauges or equipment that contains radioactive materials.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95BF1-F8DC-4A48-98C0-EF34F67658BD}" type="slidenum">
              <a:rPr lang="en-US"/>
              <a:pPr/>
              <a:t>85</a:t>
            </a:fld>
            <a:endParaRPr lang="en-US"/>
          </a:p>
        </p:txBody>
      </p:sp>
      <p:sp>
        <p:nvSpPr>
          <p:cNvPr id="1011714" name="Rectangle 2"/>
          <p:cNvSpPr>
            <a:spLocks noGrp="1" noRot="1" noChangeAspect="1" noChangeArrowheads="1" noTextEdit="1"/>
          </p:cNvSpPr>
          <p:nvPr>
            <p:ph type="sldImg"/>
          </p:nvPr>
        </p:nvSpPr>
        <p:spPr>
          <a:ln/>
        </p:spPr>
      </p:sp>
      <p:sp>
        <p:nvSpPr>
          <p:cNvPr id="1011715" name="Rectangle 3"/>
          <p:cNvSpPr>
            <a:spLocks noGrp="1" noChangeArrowheads="1"/>
          </p:cNvSpPr>
          <p:nvPr>
            <p:ph type="body" idx="1"/>
          </p:nvPr>
        </p:nvSpPr>
        <p:spPr/>
        <p:txBody>
          <a:bodyPr/>
          <a:lstStyle/>
          <a:p>
            <a:r>
              <a:rPr lang="en-US" sz="1000" dirty="0"/>
              <a:t>Orphaned  sources are a huge concern from a radiation safety standpoint. Many times the markings on the unit is gone, so there is no outward indication that the unit contains radioactive materials. If the sources are coming from the military, a civilian might not recognize them at all. </a:t>
            </a:r>
            <a:endParaRPr lang="en-US" sz="1000" dirty="0" smtClean="0"/>
          </a:p>
          <a:p>
            <a:endParaRPr lang="en-US" sz="1000" dirty="0" smtClean="0"/>
          </a:p>
          <a:p>
            <a:r>
              <a:rPr lang="en-US" sz="1000" dirty="0" smtClean="0"/>
              <a:t>Some </a:t>
            </a:r>
            <a:r>
              <a:rPr lang="en-US" sz="1000" dirty="0"/>
              <a:t>states have developed an understanding with the military to have them come and retrieve sources that are military in origin. Some of these sources can be quite energetic. </a:t>
            </a:r>
            <a:endParaRPr lang="en-US" sz="1000" dirty="0" smtClean="0"/>
          </a:p>
          <a:p>
            <a:endParaRPr lang="en-US" sz="1000" dirty="0" smtClean="0"/>
          </a:p>
          <a:p>
            <a:r>
              <a:rPr lang="en-US" sz="1000" dirty="0" smtClean="0"/>
              <a:t>In </a:t>
            </a:r>
            <a:r>
              <a:rPr lang="en-US" sz="1000" dirty="0"/>
              <a:t>addition to the military, some of the sources can be NORM. If there is a concentrated NORM material, particularly if it is TENORM (</a:t>
            </a:r>
            <a:r>
              <a:rPr lang="en-US" sz="1000" b="1" dirty="0"/>
              <a:t>T</a:t>
            </a:r>
            <a:r>
              <a:rPr lang="en-US" sz="1000" dirty="0"/>
              <a:t>echnologically </a:t>
            </a:r>
            <a:r>
              <a:rPr lang="en-US" sz="1000" b="1" dirty="0"/>
              <a:t>E</a:t>
            </a:r>
            <a:r>
              <a:rPr lang="en-US" sz="1000" dirty="0"/>
              <a:t>nhanced </a:t>
            </a:r>
            <a:r>
              <a:rPr lang="en-US" sz="1000" b="1" dirty="0"/>
              <a:t>N</a:t>
            </a:r>
            <a:r>
              <a:rPr lang="en-US" sz="1000" dirty="0"/>
              <a:t>atural </a:t>
            </a:r>
            <a:r>
              <a:rPr lang="en-US" sz="1000" b="1" dirty="0"/>
              <a:t>O</a:t>
            </a:r>
            <a:r>
              <a:rPr lang="en-US" sz="1000" dirty="0"/>
              <a:t>ccurring </a:t>
            </a:r>
            <a:r>
              <a:rPr lang="en-US" sz="1000" b="1" dirty="0"/>
              <a:t>R</a:t>
            </a:r>
            <a:r>
              <a:rPr lang="en-US" sz="1000" dirty="0"/>
              <a:t>adioactive </a:t>
            </a:r>
            <a:r>
              <a:rPr lang="en-US" sz="1000" b="1" dirty="0"/>
              <a:t>M</a:t>
            </a:r>
            <a:r>
              <a:rPr lang="en-US" sz="1000" dirty="0"/>
              <a:t>aterial), there can be very high readings. Sources of this sort come from industries such as phosphate mines and sand mines. This can also be seen in certain uranium mining operations and definitely will be seen in coal operations. Gauges that are being found in scrap are often </a:t>
            </a:r>
            <a:r>
              <a:rPr lang="en-US" sz="1000" dirty="0" smtClean="0"/>
              <a:t>“generally licensed” </a:t>
            </a:r>
            <a:r>
              <a:rPr lang="en-US" sz="1000" dirty="0"/>
              <a:t>materials, meaning the owner of the gauge did not have a specific license to possess and use this </a:t>
            </a:r>
            <a:r>
              <a:rPr lang="en-US" sz="1000" dirty="0" smtClean="0"/>
              <a:t>equipment, and that makes them difficult to trace back to an original owner. </a:t>
            </a:r>
            <a:endParaRPr lang="en-US" sz="1000" dirty="0"/>
          </a:p>
          <a:p>
            <a:endParaRPr lang="en-US" sz="1000" dirty="0"/>
          </a:p>
          <a:p>
            <a:r>
              <a:rPr lang="en-US" sz="1000" dirty="0"/>
              <a:t>The </a:t>
            </a:r>
            <a:r>
              <a:rPr lang="en-US" sz="1000" dirty="0" smtClean="0"/>
              <a:t>Nuclear Regulatory</a:t>
            </a:r>
            <a:r>
              <a:rPr lang="en-US" sz="1000" baseline="0" dirty="0" smtClean="0"/>
              <a:t> Commission (NRC) </a:t>
            </a:r>
            <a:r>
              <a:rPr lang="en-US" sz="1000" dirty="0" smtClean="0"/>
              <a:t>has </a:t>
            </a:r>
            <a:r>
              <a:rPr lang="en-US" sz="1000" dirty="0"/>
              <a:t>mandated that companies </a:t>
            </a:r>
            <a:r>
              <a:rPr lang="en-US" sz="1000" dirty="0" smtClean="0"/>
              <a:t>owning radioactive sources notify </a:t>
            </a:r>
            <a:r>
              <a:rPr lang="en-US" sz="1000" dirty="0"/>
              <a:t>them before a company is sold or if bankruptcy is going to occur. Many orphaned sources are found when a company moves out of a facility for whatever reason and leaves the sources behind. </a:t>
            </a:r>
            <a:br>
              <a:rPr lang="en-US" sz="1000" dirty="0"/>
            </a:br>
            <a:endParaRPr lang="en-US" sz="1000" dirty="0"/>
          </a:p>
          <a:p>
            <a:r>
              <a:rPr lang="en-US" sz="1000" dirty="0"/>
              <a:t>Sources are also found during demolition operations; gauges left mounted on pipes, vessels, conveyors, etc, get covered in “dirt, dust and grime,” making the signs and labels unreadable. The demolition crews tear down the facility and  these gauges get piled into scrap.</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now about some of the incidents that have happened over</a:t>
            </a:r>
            <a:r>
              <a:rPr lang="en-US" baseline="0" dirty="0" smtClean="0"/>
              <a:t> the years that have involved radioactive materials.</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46E3E-D70F-496C-BED7-505D7412B199}" type="slidenum">
              <a:rPr lang="en-US"/>
              <a:pPr/>
              <a:t>87</a:t>
            </a:fld>
            <a:endParaRPr lang="en-US"/>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r>
              <a:rPr lang="en-US" dirty="0"/>
              <a:t>The sources found in both of these cases are not likely to be seen in the United States any more. Most of them are either in storage or have been disposed of. These large </a:t>
            </a:r>
            <a:r>
              <a:rPr lang="en-US" dirty="0" err="1"/>
              <a:t>teletherapy</a:t>
            </a:r>
            <a:r>
              <a:rPr lang="en-US" dirty="0"/>
              <a:t> sources of </a:t>
            </a:r>
            <a:r>
              <a:rPr lang="en-US" dirty="0" smtClean="0"/>
              <a:t>Cesium-137 </a:t>
            </a:r>
            <a:r>
              <a:rPr lang="en-US" dirty="0"/>
              <a:t>or </a:t>
            </a:r>
            <a:r>
              <a:rPr lang="en-US" dirty="0" smtClean="0"/>
              <a:t>Cobalt-60 </a:t>
            </a:r>
            <a:r>
              <a:rPr lang="en-US" dirty="0"/>
              <a:t>are not used in treatment of cancers any longer.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99AB8-ADD9-4330-9EBE-E1047846A889}" type="slidenum">
              <a:rPr lang="en-US"/>
              <a:pPr/>
              <a:t>88</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r>
              <a:rPr lang="en-US"/>
              <a:t>The accident in Brazil was extensive in the land damage. However, considering the size of the source, the injuries and deaths are actually quite small. The interesting thing here is, even though it was a huge source that was breached and contamination was widespread, it was easily identified, so boundaries between clean and contaminated could be established. This made cleanup much easier. What if this had been some hazardous chemical? Finding it would have been tedious and the extent of the contamination would be difficult to ascertain. Many chemicals are very hard to decontaminate from the soil, so the land could have been rendered useless for the forseeable future. In the case that occurred here, the contamination was cleaned up and the waste disposed of. So, think about it, which is more devastating a dirty bomb made with a radioactive source or a dirty bomb made with a toxic chemical, or worse, a biological agent?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A59BD-76C3-4F29-B75D-16E42124A4B8}" type="slidenum">
              <a:rPr lang="en-US"/>
              <a:pPr/>
              <a:t>89</a:t>
            </a:fld>
            <a:endParaRPr 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r>
              <a:rPr lang="en-US"/>
              <a:t>The above incident occurred in Goiania Brazil. Salvage yard operators came across a radiation therapy unit that had been abandoned by 2 physicians in Brazil. The unit contained 1000 Curies of Cs-137. The salvage yard personnel worked diligently on the unit in order to remove the shielding for the source. Once they accessed the actual source, about the size of a hockey puck, they opened it up. The Cs-137 was in the form of a Cs Chloride powder. When exposed to air, this powder “glowed” a gorgeous green. It also happened to be around the time of Mardi Gras, so the folks of the village began putting the powder in their hair, on their lips and anywhere else it might look “neat.” The results of this was the above contamination. At some point, folks began to suspect that something was funny with this glowing stuff in that people were falling ill. Authorities were contacted about a problem, the REAC/TS team (Radiation Emergency Accident Center) at Oak Ridge National Lab were brought onto the site to begin cleanup and medical treatment where necessary.</a:t>
            </a:r>
          </a:p>
          <a:p>
            <a:endParaRPr lang="en-US"/>
          </a:p>
          <a:p>
            <a:endParaRPr lang="en-US"/>
          </a:p>
          <a:p>
            <a:r>
              <a:rPr lang="en-US"/>
              <a:t>The cleanup was extensive and time consuming. It resulted in the government of Brazil mandating that no radioactive materials be brought into the country for any reason. This halted, even the medical treatments and diagnostic procedures for an extended period of time.</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66AD7-17AE-4474-9E83-79F9A66E6769}" type="slidenum">
              <a:rPr lang="en-US"/>
              <a:pPr/>
              <a:t>90</a:t>
            </a:fld>
            <a:endParaRPr lang="en-US"/>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r>
              <a:rPr lang="en-US" dirty="0"/>
              <a:t>You saw a picture of these large generators </a:t>
            </a:r>
            <a:r>
              <a:rPr lang="en-US" dirty="0" smtClean="0"/>
              <a:t>previously—the ones that look like non-source containing generators. </a:t>
            </a:r>
            <a:r>
              <a:rPr lang="en-US" dirty="0"/>
              <a:t>Some of these have been stolen. </a:t>
            </a:r>
            <a:r>
              <a:rPr lang="en-US" dirty="0" smtClean="0"/>
              <a:t> In most cases, the individuals stealing the equipment have no idea that they are radioactive. </a:t>
            </a:r>
          </a:p>
          <a:p>
            <a:endParaRPr lang="en-US" dirty="0" smtClean="0"/>
          </a:p>
          <a:p>
            <a:r>
              <a:rPr lang="en-US" dirty="0" smtClean="0"/>
              <a:t>This is true of smaller sources, as well.  In </a:t>
            </a:r>
            <a:r>
              <a:rPr lang="en-US" dirty="0"/>
              <a:t>one case, an individual stole a </a:t>
            </a:r>
            <a:r>
              <a:rPr lang="en-US" dirty="0" smtClean="0"/>
              <a:t>Cesium-137 source that he </a:t>
            </a:r>
            <a:r>
              <a:rPr lang="en-US" dirty="0"/>
              <a:t>found </a:t>
            </a:r>
            <a:r>
              <a:rPr lang="en-US" dirty="0" smtClean="0"/>
              <a:t>lying on </a:t>
            </a:r>
            <a:r>
              <a:rPr lang="en-US" dirty="0"/>
              <a:t>the floor at his work place. Not knowing what it was, he picked it up, put it into his pocket. He forgot about it until he turned the news on at home that evening. There was a news broadcast about a missing </a:t>
            </a:r>
            <a:r>
              <a:rPr lang="en-US" dirty="0" smtClean="0"/>
              <a:t>radioactive source </a:t>
            </a:r>
            <a:r>
              <a:rPr lang="en-US" dirty="0"/>
              <a:t>along with a picture of the thing. The would be thief panicked and threw the source into his vegetable garden!</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C3602-3947-4D6E-97A3-478744D11E94}" type="slidenum">
              <a:rPr lang="en-US"/>
              <a:pPr/>
              <a:t>91</a:t>
            </a:fld>
            <a:endParaRPr lang="en-US"/>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US" dirty="0" smtClean="0"/>
          </a:p>
          <a:p>
            <a:r>
              <a:rPr lang="en-US" dirty="0" smtClean="0"/>
              <a:t>The </a:t>
            </a:r>
            <a:r>
              <a:rPr lang="en-US" dirty="0"/>
              <a:t>melt in </a:t>
            </a:r>
            <a:r>
              <a:rPr lang="en-US" dirty="0" smtClean="0"/>
              <a:t>Juarez, Mexico really </a:t>
            </a:r>
            <a:r>
              <a:rPr lang="en-US" dirty="0"/>
              <a:t>kicked the source melt issue into high gear. Scrap yards and steel </a:t>
            </a:r>
            <a:r>
              <a:rPr lang="en-US" dirty="0" smtClean="0"/>
              <a:t>mills </a:t>
            </a:r>
            <a:r>
              <a:rPr lang="en-US" dirty="0"/>
              <a:t>began to install radiation detectors for incoming scrap.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67247-24A5-47AA-B188-792D36B846C6}" type="slidenum">
              <a:rPr lang="en-US"/>
              <a:pPr/>
              <a:t>10</a:t>
            </a:fld>
            <a:endParaRPr lang="en-US"/>
          </a:p>
        </p:txBody>
      </p:sp>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pPr>
              <a:lnSpc>
                <a:spcPct val="90000"/>
              </a:lnSpc>
            </a:pPr>
            <a:r>
              <a:rPr lang="en-US" sz="1000" dirty="0"/>
              <a:t>What does it mean when someone says that something is radioactive? Most people say that something that is radioactive is unstable. What exactly does that mean? </a:t>
            </a:r>
            <a:endParaRPr lang="en-US" sz="1000" dirty="0" smtClean="0"/>
          </a:p>
          <a:p>
            <a:pPr>
              <a:lnSpc>
                <a:spcPct val="90000"/>
              </a:lnSpc>
            </a:pPr>
            <a:endParaRPr lang="en-US" sz="1000" dirty="0"/>
          </a:p>
          <a:p>
            <a:pPr>
              <a:lnSpc>
                <a:spcPct val="90000"/>
              </a:lnSpc>
            </a:pPr>
            <a:r>
              <a:rPr lang="en-US" sz="1000" dirty="0" smtClean="0"/>
              <a:t>All </a:t>
            </a:r>
            <a:r>
              <a:rPr lang="en-US" sz="1000" dirty="0"/>
              <a:t>atoms contain a </a:t>
            </a:r>
            <a:r>
              <a:rPr lang="en-US" sz="1000" dirty="0" smtClean="0"/>
              <a:t>nucleus</a:t>
            </a:r>
            <a:r>
              <a:rPr lang="en-US" sz="1000" baseline="0" dirty="0" smtClean="0"/>
              <a:t> which is surrounded by orbiting electrons</a:t>
            </a:r>
            <a:r>
              <a:rPr lang="en-US" sz="1000" dirty="0" smtClean="0"/>
              <a:t>. </a:t>
            </a:r>
            <a:r>
              <a:rPr lang="en-US" sz="1000" dirty="0"/>
              <a:t>The nucleus contains PROTONS AND NEUTRONS. </a:t>
            </a:r>
            <a:r>
              <a:rPr lang="en-US" sz="1000" dirty="0" smtClean="0"/>
              <a:t>The nucleus is held together by BINDING ENERGY. This </a:t>
            </a:r>
            <a:r>
              <a:rPr lang="en-US" sz="1000" dirty="0"/>
              <a:t>binding energy holding the nucleus together, exerts a “push inward on the </a:t>
            </a:r>
            <a:r>
              <a:rPr lang="en-US" sz="1000" dirty="0" smtClean="0"/>
              <a:t>nucleus</a:t>
            </a:r>
            <a:r>
              <a:rPr lang="en-US" sz="1000" baseline="0" dirty="0" smtClean="0"/>
              <a:t> while </a:t>
            </a:r>
            <a:r>
              <a:rPr lang="en-US" sz="1000" dirty="0" smtClean="0"/>
              <a:t>protons </a:t>
            </a:r>
            <a:r>
              <a:rPr lang="en-US" sz="1000" dirty="0"/>
              <a:t>and neutrons in the nucleus exert an outward </a:t>
            </a:r>
            <a:r>
              <a:rPr lang="en-US" sz="1000" dirty="0" smtClean="0"/>
              <a:t>push.  In </a:t>
            </a:r>
            <a:r>
              <a:rPr lang="en-US" sz="1000" dirty="0"/>
              <a:t>a STABLE ATOM, the inward push of the binding energy and the outward push of the protons and neutrons in the nucleus are equal. </a:t>
            </a:r>
            <a:endParaRPr lang="en-US" sz="1000" dirty="0" smtClean="0"/>
          </a:p>
          <a:p>
            <a:pPr>
              <a:lnSpc>
                <a:spcPct val="90000"/>
              </a:lnSpc>
            </a:pPr>
            <a:endParaRPr lang="en-US" sz="1000" dirty="0" smtClean="0"/>
          </a:p>
          <a:p>
            <a:pPr>
              <a:lnSpc>
                <a:spcPct val="90000"/>
              </a:lnSpc>
            </a:pPr>
            <a:r>
              <a:rPr lang="en-US" sz="1000" dirty="0" smtClean="0"/>
              <a:t>In </a:t>
            </a:r>
            <a:r>
              <a:rPr lang="en-US" sz="1000" dirty="0"/>
              <a:t>a RADIOACTIVE ATOM, </a:t>
            </a:r>
            <a:r>
              <a:rPr lang="en-US" sz="1000" dirty="0" smtClean="0"/>
              <a:t>an </a:t>
            </a:r>
            <a:r>
              <a:rPr lang="en-US" sz="1000" dirty="0"/>
              <a:t>imbalance within the nucleus </a:t>
            </a:r>
            <a:r>
              <a:rPr lang="en-US" sz="1000" dirty="0" smtClean="0"/>
              <a:t>results </a:t>
            </a:r>
            <a:r>
              <a:rPr lang="en-US" sz="1000" dirty="0"/>
              <a:t>in </a:t>
            </a:r>
            <a:r>
              <a:rPr lang="en-US" sz="1000" dirty="0" smtClean="0"/>
              <a:t>binding </a:t>
            </a:r>
            <a:r>
              <a:rPr lang="en-US" sz="1000" dirty="0"/>
              <a:t>energy </a:t>
            </a:r>
            <a:r>
              <a:rPr lang="en-US" sz="1000" dirty="0" smtClean="0"/>
              <a:t>that is insufficient </a:t>
            </a:r>
            <a:r>
              <a:rPr lang="en-US" sz="1000" dirty="0"/>
              <a:t>to hold the nucleus together. </a:t>
            </a:r>
            <a:r>
              <a:rPr lang="en-US" sz="1000" dirty="0" smtClean="0"/>
              <a:t> As </a:t>
            </a:r>
            <a:r>
              <a:rPr lang="en-US" sz="1000" dirty="0"/>
              <a:t>a result, the excess of the nucleus is ejected as </a:t>
            </a:r>
            <a:r>
              <a:rPr lang="en-US" sz="1000" dirty="0" smtClean="0"/>
              <a:t>the energy </a:t>
            </a:r>
            <a:r>
              <a:rPr lang="en-US" sz="1000" dirty="0"/>
              <a:t>and particles that are </a:t>
            </a:r>
            <a:r>
              <a:rPr lang="en-US" sz="1000" dirty="0" smtClean="0"/>
              <a:t>defines as radiation</a:t>
            </a:r>
            <a:r>
              <a:rPr lang="en-US" sz="1000" dirty="0"/>
              <a:t>. The nucleus will continue to eject this excess, at a constant rate until </a:t>
            </a:r>
            <a:r>
              <a:rPr lang="en-US" sz="1000" dirty="0" smtClean="0"/>
              <a:t>it becomes stable,</a:t>
            </a:r>
            <a:r>
              <a:rPr lang="en-US" sz="1000" baseline="0" dirty="0" smtClean="0"/>
              <a:t> and therefore no longer radioactive. </a:t>
            </a:r>
            <a:r>
              <a:rPr lang="en-US" sz="1000" dirty="0" smtClean="0"/>
              <a:t>The </a:t>
            </a:r>
            <a:r>
              <a:rPr lang="en-US" sz="1000" dirty="0"/>
              <a:t>rate at which this excess material is ejected from the nucleus is its HALF LIFE.</a:t>
            </a:r>
          </a:p>
          <a:p>
            <a:pPr>
              <a:lnSpc>
                <a:spcPct val="90000"/>
              </a:lnSpc>
            </a:pPr>
            <a:endParaRPr lang="en-US" sz="1000" dirty="0"/>
          </a:p>
          <a:p>
            <a:pPr>
              <a:lnSpc>
                <a:spcPct val="90000"/>
              </a:lnSpc>
            </a:pPr>
            <a:r>
              <a:rPr lang="en-US" sz="1000" dirty="0"/>
              <a:t>Half life will be discussed in  the next slide.</a:t>
            </a:r>
          </a:p>
          <a:p>
            <a:pPr>
              <a:lnSpc>
                <a:spcPct val="90000"/>
              </a:lnSpc>
            </a:pPr>
            <a:endParaRPr lang="en-US" sz="1000" dirty="0"/>
          </a:p>
          <a:p>
            <a:pPr>
              <a:lnSpc>
                <a:spcPct val="90000"/>
              </a:lnSpc>
            </a:pPr>
            <a:r>
              <a:rPr lang="en-US" sz="1000" dirty="0" smtClean="0"/>
              <a:t>Summing up a very complex topic in a few words, </a:t>
            </a:r>
            <a:r>
              <a:rPr lang="en-US" sz="1000" dirty="0"/>
              <a:t>when something is radioactive, you could say there is too much junk in the nucleus. The nucleus gets rid of the junk at a specified rate. </a:t>
            </a:r>
            <a:r>
              <a:rPr lang="en-US" sz="1000" dirty="0" smtClean="0"/>
              <a:t>  The junk takes the form of protons, gamma rays, or alpha or beta particles.  As the junk flies away, our detectors catch them and give us a reading. </a:t>
            </a:r>
            <a:endParaRPr lang="en-US" sz="1000" dirty="0"/>
          </a:p>
          <a:p>
            <a:pPr>
              <a:lnSpc>
                <a:spcPct val="90000"/>
              </a:lnSpc>
            </a:pPr>
            <a:endParaRPr lang="en-US" sz="100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a:t>
            </a:r>
            <a:r>
              <a:rPr lang="en-US" baseline="0" dirty="0" smtClean="0"/>
              <a:t> you do relative to handling radioactive materials in your facility must be documented as part of a comprehensive Radiation Safety Program.</a:t>
            </a:r>
          </a:p>
          <a:p>
            <a:endParaRPr lang="en-US" baseline="0" dirty="0" smtClean="0"/>
          </a:p>
          <a:p>
            <a:r>
              <a:rPr lang="en-US" baseline="0" dirty="0" smtClean="0"/>
              <a:t>Let’s talk about the elements of an effective Radiation Safety Program.</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9895B-1A3D-4EE3-8E91-5B536624273E}" type="slidenum">
              <a:rPr lang="en-US"/>
              <a:pPr/>
              <a:t>93</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pPr marL="228600" indent="-228600"/>
            <a:r>
              <a:rPr lang="en-US" dirty="0"/>
              <a:t>A radiation safety program is a must for any site. The program should include the following:</a:t>
            </a:r>
          </a:p>
          <a:p>
            <a:pPr marL="228600" indent="-228600"/>
            <a:endParaRPr lang="en-US" dirty="0"/>
          </a:p>
          <a:p>
            <a:pPr marL="228600" indent="-228600">
              <a:buFont typeface="+mj-lt"/>
              <a:buAutoNum type="arabicPeriod"/>
            </a:pPr>
            <a:r>
              <a:rPr lang="en-US" dirty="0"/>
              <a:t>Flow chart showing organizational structure with respect to the RSO or Radiation Manager. </a:t>
            </a:r>
            <a:endParaRPr lang="en-US" dirty="0" smtClean="0"/>
          </a:p>
          <a:p>
            <a:pPr marL="685800" lvl="1" indent="-228600">
              <a:buFont typeface="+mj-lt"/>
              <a:buAutoNum type="alphaLcParenR"/>
            </a:pPr>
            <a:r>
              <a:rPr lang="en-US" dirty="0" smtClean="0"/>
              <a:t>The </a:t>
            </a:r>
            <a:r>
              <a:rPr lang="en-US" dirty="0"/>
              <a:t>RSO must report to </a:t>
            </a:r>
            <a:r>
              <a:rPr lang="en-US" dirty="0" smtClean="0"/>
              <a:t>management.</a:t>
            </a:r>
          </a:p>
          <a:p>
            <a:pPr marL="685800" lvl="1" indent="-228600">
              <a:buFont typeface="+mj-lt"/>
              <a:buAutoNum type="alphaLcParenR"/>
            </a:pPr>
            <a:endParaRPr lang="en-US" dirty="0"/>
          </a:p>
          <a:p>
            <a:pPr marL="228600" indent="-228600">
              <a:buFontTx/>
              <a:buAutoNum type="arabicPeriod"/>
            </a:pPr>
            <a:r>
              <a:rPr lang="en-US" dirty="0"/>
              <a:t>Commitment letter from management on ALARA</a:t>
            </a:r>
            <a:r>
              <a:rPr lang="en-US" dirty="0" smtClean="0"/>
              <a:t>.</a:t>
            </a:r>
          </a:p>
          <a:p>
            <a:pPr marL="228600" indent="-228600">
              <a:buFontTx/>
              <a:buAutoNum type="arabicPeriod"/>
            </a:pPr>
            <a:endParaRPr lang="en-US" dirty="0"/>
          </a:p>
          <a:p>
            <a:pPr marL="228600" indent="-228600">
              <a:buFontTx/>
              <a:buAutoNum type="arabicPeriod"/>
            </a:pPr>
            <a:r>
              <a:rPr lang="en-US" dirty="0"/>
              <a:t>Delegation of authority to the RSO or Radiation Manager. This document certifies support for the radiation safety program in procurement of detection systems, training of personnel and fiscal support</a:t>
            </a:r>
            <a:r>
              <a:rPr lang="en-US" dirty="0" smtClean="0"/>
              <a:t>.</a:t>
            </a:r>
          </a:p>
          <a:p>
            <a:pPr marL="228600" indent="-228600">
              <a:buFontTx/>
              <a:buAutoNum type="arabicPeriod"/>
            </a:pPr>
            <a:endParaRPr lang="en-US" dirty="0"/>
          </a:p>
          <a:p>
            <a:pPr marL="228600" indent="-228600">
              <a:buFontTx/>
              <a:buAutoNum type="arabicPeriod"/>
            </a:pPr>
            <a:r>
              <a:rPr lang="en-US" dirty="0"/>
              <a:t>Written procedures: These would include all of the detector checks, scrap processing procedures and handling of alarms</a:t>
            </a:r>
            <a:r>
              <a:rPr lang="en-US" dirty="0" smtClean="0"/>
              <a:t>.</a:t>
            </a:r>
          </a:p>
          <a:p>
            <a:pPr marL="228600" indent="-228600">
              <a:buFontTx/>
              <a:buAutoNum type="arabicPeriod"/>
            </a:pPr>
            <a:endParaRPr lang="en-US" dirty="0"/>
          </a:p>
          <a:p>
            <a:pPr marL="228600" indent="-228600">
              <a:buFontTx/>
              <a:buAutoNum type="arabicPeriod"/>
            </a:pPr>
            <a:r>
              <a:rPr lang="en-US" dirty="0"/>
              <a:t>Training program: Who gets trained and what the training consists </a:t>
            </a:r>
            <a:r>
              <a:rPr lang="en-US" dirty="0" smtClean="0"/>
              <a:t>of.</a:t>
            </a:r>
          </a:p>
          <a:p>
            <a:pPr marL="228600" indent="-228600">
              <a:buFontTx/>
              <a:buAutoNum type="arabicPeriod"/>
            </a:pPr>
            <a:endParaRPr lang="en-US" dirty="0"/>
          </a:p>
          <a:p>
            <a:pPr marL="228600" indent="-228600">
              <a:buFontTx/>
              <a:buAutoNum type="arabicPeriod"/>
            </a:pPr>
            <a:r>
              <a:rPr lang="en-US" dirty="0"/>
              <a:t>DOT variances: How to get them and who you contact to initiate this </a:t>
            </a:r>
            <a:r>
              <a:rPr lang="en-US" dirty="0" smtClean="0"/>
              <a:t>process.</a:t>
            </a:r>
          </a:p>
          <a:p>
            <a:pPr marL="228600" indent="-228600">
              <a:buFontTx/>
              <a:buAutoNum type="arabicPeriod"/>
            </a:pPr>
            <a:endParaRPr lang="en-US" dirty="0"/>
          </a:p>
          <a:p>
            <a:pPr marL="228600" indent="-228600">
              <a:buFontTx/>
              <a:buAutoNum type="arabicPeriod"/>
            </a:pPr>
            <a:r>
              <a:rPr lang="en-US" dirty="0"/>
              <a:t>Security of scrap and detection systems</a:t>
            </a:r>
            <a:r>
              <a:rPr lang="en-US" dirty="0" smtClean="0"/>
              <a:t>.</a:t>
            </a:r>
          </a:p>
          <a:p>
            <a:pPr marL="228600" indent="-228600">
              <a:buFontTx/>
              <a:buAutoNum type="arabicPeriod"/>
            </a:pPr>
            <a:endParaRPr lang="en-US" dirty="0"/>
          </a:p>
          <a:p>
            <a:pPr marL="228600" indent="-228600">
              <a:buFontTx/>
              <a:buAutoNum type="arabicPeriod"/>
            </a:pPr>
            <a:r>
              <a:rPr lang="en-US" dirty="0"/>
              <a:t>Contacts with regulatory agencies that can provide </a:t>
            </a:r>
            <a:r>
              <a:rPr lang="en-US" dirty="0" smtClean="0"/>
              <a:t>help.</a:t>
            </a:r>
          </a:p>
          <a:p>
            <a:pPr marL="228600" indent="-228600">
              <a:buFontTx/>
              <a:buAutoNum type="arabicPeriod"/>
            </a:pPr>
            <a:endParaRPr lang="en-US" dirty="0"/>
          </a:p>
          <a:p>
            <a:pPr marL="228600" indent="-228600">
              <a:buFontTx/>
              <a:buAutoNum type="arabicPeriod"/>
            </a:pPr>
            <a:r>
              <a:rPr lang="en-US" dirty="0"/>
              <a:t>Links to regulatory sites for regulatory issues and guides.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52F6D-25C5-49CB-8389-A96B60B306A0}" type="slidenum">
              <a:rPr lang="en-US"/>
              <a:pPr/>
              <a:t>94</a:t>
            </a:fld>
            <a:endParaRPr lang="en-US"/>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r>
              <a:rPr lang="en-US" dirty="0"/>
              <a:t>Selection of an RSO varies widely from site to site. Selection of this person is very important to having a good radiation protection program. When there is a problem, a company has to rely on </a:t>
            </a:r>
            <a:r>
              <a:rPr lang="en-US" dirty="0" smtClean="0"/>
              <a:t>the RSO. </a:t>
            </a:r>
            <a:r>
              <a:rPr lang="en-US" dirty="0"/>
              <a:t>Often this person is an environmental engineer or works in safety. Sometimes an emergency responder is selected as the RSO. Even </a:t>
            </a:r>
            <a:r>
              <a:rPr lang="en-US" dirty="0" smtClean="0"/>
              <a:t>yard </a:t>
            </a:r>
            <a:r>
              <a:rPr lang="en-US" dirty="0"/>
              <a:t>supervisors have been named as the RSO.</a:t>
            </a:r>
          </a:p>
          <a:p>
            <a:endParaRPr lang="en-US" dirty="0"/>
          </a:p>
          <a:p>
            <a:r>
              <a:rPr lang="en-US" dirty="0"/>
              <a:t>The key </a:t>
            </a:r>
            <a:r>
              <a:rPr lang="en-US" dirty="0" smtClean="0"/>
              <a:t>is </a:t>
            </a:r>
            <a:r>
              <a:rPr lang="en-US" dirty="0"/>
              <a:t>training. An RSO must be trained beyond a short course on the basics of radiation. Experience with scrap operations and use of detection equipment, both fixed and hand held is very important.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3F52B-91F9-4F4E-B8F5-359C21BC99A8}" type="slidenum">
              <a:rPr lang="en-US"/>
              <a:pPr/>
              <a:t>95</a:t>
            </a:fld>
            <a:endParaRPr lang="en-US"/>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pPr marL="228600" indent="-228600"/>
            <a:r>
              <a:rPr lang="en-US" dirty="0"/>
              <a:t>When doing surveys, move slowly enough that the meter being used can respond properly. Be sure that you wear gloves any time you are handling scrap or surveying. This will prevent inadvertent contamination of your hands and also can help reduce some dose if the source is a beta emitter. The levels of response listed above take into account a couple of things</a:t>
            </a:r>
            <a:r>
              <a:rPr lang="en-US" dirty="0" smtClean="0"/>
              <a:t>:</a:t>
            </a:r>
          </a:p>
          <a:p>
            <a:pPr marL="228600" indent="-228600"/>
            <a:endParaRPr lang="en-US" dirty="0"/>
          </a:p>
          <a:p>
            <a:pPr marL="228600" indent="-228600">
              <a:buFontTx/>
              <a:buAutoNum type="arabicPeriod"/>
            </a:pPr>
            <a:r>
              <a:rPr lang="en-US" dirty="0"/>
              <a:t>The member of the public limits (2mR/hr or 100 </a:t>
            </a:r>
            <a:r>
              <a:rPr lang="en-US" dirty="0" err="1"/>
              <a:t>mR</a:t>
            </a:r>
            <a:r>
              <a:rPr lang="en-US" dirty="0"/>
              <a:t>/year</a:t>
            </a:r>
            <a:r>
              <a:rPr lang="en-US" dirty="0" smtClean="0"/>
              <a:t>)</a:t>
            </a:r>
          </a:p>
          <a:p>
            <a:pPr marL="228600" indent="-228600">
              <a:buFontTx/>
              <a:buAutoNum type="arabicPeriod"/>
            </a:pPr>
            <a:endParaRPr lang="en-US" dirty="0"/>
          </a:p>
          <a:p>
            <a:pPr marL="228600" indent="-228600">
              <a:buFontTx/>
              <a:buAutoNum type="arabicPeriod"/>
            </a:pPr>
            <a:r>
              <a:rPr lang="en-US" dirty="0"/>
              <a:t>ALARA: When you see a dose at about 1 </a:t>
            </a:r>
            <a:r>
              <a:rPr lang="en-US" dirty="0" err="1"/>
              <a:t>mR</a:t>
            </a:r>
            <a:r>
              <a:rPr lang="en-US" dirty="0"/>
              <a:t>/hour, you may be near something much bigger than you think. Remember, scrap acts as a great shield for radiation. When you see a number of 1 </a:t>
            </a:r>
            <a:r>
              <a:rPr lang="en-US" dirty="0" err="1"/>
              <a:t>mR</a:t>
            </a:r>
            <a:r>
              <a:rPr lang="en-US" dirty="0"/>
              <a:t>/hour, you must assume that something that has a potential to give much higher exposures may be near to you, but covered up</a:t>
            </a:r>
            <a:r>
              <a:rPr lang="en-US" dirty="0" smtClean="0"/>
              <a:t>!</a:t>
            </a:r>
          </a:p>
          <a:p>
            <a:pPr marL="228600" indent="-228600">
              <a:buFontTx/>
              <a:buAutoNum type="arabicPeriod"/>
            </a:pPr>
            <a:endParaRPr lang="en-US" dirty="0"/>
          </a:p>
          <a:p>
            <a:pPr marL="228600" indent="-228600">
              <a:buFontTx/>
              <a:buAutoNum type="arabicPeriod"/>
            </a:pPr>
            <a:r>
              <a:rPr lang="en-US" dirty="0"/>
              <a:t>At the levels listed above as action levels, </a:t>
            </a:r>
            <a:r>
              <a:rPr lang="en-US" dirty="0" smtClean="0"/>
              <a:t>normal </a:t>
            </a:r>
            <a:r>
              <a:rPr lang="en-US" dirty="0"/>
              <a:t>workers in the yard can be close to the survey operations without getting into an exposure issue that exceeds or comes close to exceeding a regulatory guide or limit.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75129-3FD6-4D4C-A6F0-FA2FDDE12E0C}" type="slidenum">
              <a:rPr lang="en-US"/>
              <a:pPr/>
              <a:t>96</a:t>
            </a:fld>
            <a:endParaRPr 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r>
              <a:rPr lang="en-US" dirty="0"/>
              <a:t>Emergency procedures are vital to the function of any scrap operation. Just as you have emergency response </a:t>
            </a:r>
            <a:r>
              <a:rPr lang="en-US" dirty="0" smtClean="0"/>
              <a:t>plans for </a:t>
            </a:r>
            <a:r>
              <a:rPr lang="en-US" dirty="0"/>
              <a:t>inclement weather (tornado, hurricane, severe electrical storms) you have to have </a:t>
            </a:r>
            <a:r>
              <a:rPr lang="en-US" dirty="0" smtClean="0"/>
              <a:t>procedures </a:t>
            </a:r>
            <a:r>
              <a:rPr lang="en-US" dirty="0"/>
              <a:t>for </a:t>
            </a:r>
            <a:r>
              <a:rPr lang="en-US" dirty="0" smtClean="0"/>
              <a:t>responding to radiation </a:t>
            </a:r>
            <a:r>
              <a:rPr lang="en-US" dirty="0"/>
              <a:t>alarms. </a:t>
            </a:r>
            <a:r>
              <a:rPr lang="en-US" dirty="0" smtClean="0"/>
              <a:t>Make </a:t>
            </a:r>
            <a:r>
              <a:rPr lang="en-US" dirty="0"/>
              <a:t>sure personnel are aware of them. </a:t>
            </a:r>
          </a:p>
          <a:p>
            <a:endParaRPr lang="en-US" dirty="0"/>
          </a:p>
          <a:p>
            <a:r>
              <a:rPr lang="en-US" dirty="0"/>
              <a:t>If a person is injured in the attempts to survey a load or in any way work with a suspect load (load that alarmed), rescue and medical treatment to the injured person must take </a:t>
            </a:r>
            <a:r>
              <a:rPr lang="en-US" dirty="0" smtClean="0"/>
              <a:t>precedence over exposure concerns.</a:t>
            </a:r>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9D2BB-ED57-420A-8761-FEA2B694E13A}" type="slidenum">
              <a:rPr lang="en-US"/>
              <a:pPr/>
              <a:t>97</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dirty="0"/>
              <a:t>Sources in scrap can deliver high doses </a:t>
            </a:r>
            <a:r>
              <a:rPr lang="en-US" dirty="0" smtClean="0"/>
              <a:t>of radiation due </a:t>
            </a:r>
            <a:r>
              <a:rPr lang="en-US" dirty="0"/>
              <a:t>to potential damage at the scrap yard or even before that. If the source is damaged, there could be both an external and internal hazard. If the source is ruptured, it is now in a configuration where it can contaminate the skin, be inhaled or ingested.</a:t>
            </a:r>
          </a:p>
          <a:p>
            <a:endParaRPr lang="en-US" dirty="0"/>
          </a:p>
          <a:p>
            <a:r>
              <a:rPr lang="en-US" dirty="0"/>
              <a:t>If there is some sort of weather catastrophe, the detection systems in the plant may fail to operate. Bypassing detectors to continue operations needs to be weighed carefully. If a mill melts a source from your yard, there are bound to be consequences.</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talked extensively about radioactive materials as they are being processed</a:t>
            </a:r>
            <a:r>
              <a:rPr lang="en-US" baseline="0" dirty="0" smtClean="0"/>
              <a:t> in the yard.  Now let’s talk about the requirements for transporting radioactive materials over the public roads.</a:t>
            </a:r>
            <a:endParaRPr lang="en-US" dirty="0"/>
          </a:p>
        </p:txBody>
      </p:sp>
      <p:sp>
        <p:nvSpPr>
          <p:cNvPr id="4" name="Slide Number Placeholder 3"/>
          <p:cNvSpPr>
            <a:spLocks noGrp="1"/>
          </p:cNvSpPr>
          <p:nvPr>
            <p:ph type="sldNum" sz="quarter" idx="10"/>
          </p:nvPr>
        </p:nvSpPr>
        <p:spPr/>
        <p:txBody>
          <a:bodyPr/>
          <a:lstStyle/>
          <a:p>
            <a:fld id="{7142FF52-A496-44E5-9125-A25698E8BC6B}" type="slidenum">
              <a:rPr lang="en-US" smtClean="0"/>
              <a:pPr/>
              <a:t>98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B8587-E4D6-4693-8FCA-A3D5D9AAFF38}" type="slidenum">
              <a:rPr lang="en-US"/>
              <a:pPr/>
              <a:t>99</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r>
              <a:rPr lang="en-US"/>
              <a:t>Bear in mind that it is not legal to transport radioactive materials on public roads without proper shipping papers. Therefore, if a load is rejected, you must get a variance from the State in order to send the load off site. What do you do if the vehicle driver gets impatient and leaves? This actually happened; a driver became angry at all the delays so he took off down the driveway and dumped the load into a drainage ditch at the end of the site property! If something like this happens, notify your RSO immediately. The same holds true if the driver just takes off with the load.</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BE24E-54A9-42C2-BEDB-73BD1FF5BDA8}" type="slidenum">
              <a:rPr lang="en-US"/>
              <a:pPr/>
              <a:t>100</a:t>
            </a:fld>
            <a:endParaRPr lang="en-US"/>
          </a:p>
        </p:txBody>
      </p:sp>
      <p:sp>
        <p:nvSpPr>
          <p:cNvPr id="1072130" name="Rectangle 2"/>
          <p:cNvSpPr>
            <a:spLocks noGrp="1" noRot="1" noChangeAspect="1" noChangeArrowheads="1" noTextEdit="1"/>
          </p:cNvSpPr>
          <p:nvPr>
            <p:ph type="sldImg"/>
          </p:nvPr>
        </p:nvSpPr>
        <p:spPr>
          <a:ln/>
        </p:spPr>
      </p:sp>
      <p:sp>
        <p:nvSpPr>
          <p:cNvPr id="1072131" name="Rectangle 3"/>
          <p:cNvSpPr>
            <a:spLocks noGrp="1" noChangeArrowheads="1"/>
          </p:cNvSpPr>
          <p:nvPr>
            <p:ph type="body" idx="1"/>
          </p:nvPr>
        </p:nvSpPr>
        <p:spPr/>
        <p:txBody>
          <a:bodyPr/>
          <a:lstStyle/>
          <a:p>
            <a:r>
              <a:rPr lang="en-US" sz="1000" dirty="0" smtClean="0"/>
              <a:t>In conclusion</a:t>
            </a:r>
            <a:r>
              <a:rPr lang="en-US" sz="1000" baseline="0" dirty="0" smtClean="0"/>
              <a:t> . . .</a:t>
            </a:r>
          </a:p>
          <a:p>
            <a:endParaRPr lang="en-US" sz="1000" baseline="0" dirty="0" smtClean="0"/>
          </a:p>
          <a:p>
            <a:r>
              <a:rPr lang="en-US" sz="1000" dirty="0" smtClean="0"/>
              <a:t>Perceived </a:t>
            </a:r>
            <a:r>
              <a:rPr lang="en-US" sz="1000" dirty="0"/>
              <a:t>risks are very hard to change. People have an image of radiation causing huge harm no matter what. Because of the lack of knowledge about radiation, coupled with a nuclear group that has not done a very good job at making radiation understandable, the perception of risk has not changed much over the years. </a:t>
            </a:r>
            <a:endParaRPr lang="en-US" sz="1000" dirty="0" smtClean="0"/>
          </a:p>
          <a:p>
            <a:endParaRPr lang="en-US" sz="1000" dirty="0" smtClean="0"/>
          </a:p>
          <a:p>
            <a:r>
              <a:rPr lang="en-US" sz="1000" smtClean="0"/>
              <a:t>Consider </a:t>
            </a:r>
            <a:r>
              <a:rPr lang="en-US" sz="1000" dirty="0"/>
              <a:t>nuclear power plants. When they were first being built, nuclear scientists did not educate the public on radiation, they appealed to the public through money. The people living in areas where power plants were built were, in some cases, relieved of taxes, had great additions to their school programs and so on. These people, today, don’t know anything more about radiation than they did in the 1970’s when the plants were built. Oh, yes, they did learn one thing; the discharge flumes from the plants are best fishing spots around.</a:t>
            </a:r>
          </a:p>
          <a:p>
            <a:endParaRPr lang="en-US" sz="1000" dirty="0"/>
          </a:p>
          <a:p>
            <a:r>
              <a:rPr lang="en-US" sz="1000" dirty="0"/>
              <a:t>Again, perceived risks are hard to get around. The best example of this is drunk driving. We have very strict laws against it, but people still do it. Why? Why would anyone drive after drinking when they know that they could end up in jail? Take the same person, put them on an passenger jet. Let the person peek into the cockpit and see the Captain having a glass of wine? What happens? Oh </a:t>
            </a:r>
            <a:r>
              <a:rPr lang="en-US" sz="1000" dirty="0" err="1"/>
              <a:t>ya</a:t>
            </a:r>
            <a:r>
              <a:rPr lang="en-US" sz="1000" dirty="0"/>
              <a:t>, this person is going to go ballistic. Why? What is the difference here, other than there is a whole lot less to run into at 30,000 feet. The difference is very simple. KNOWLEDGE! This impaired driver is very comfortable in his/her car. The operation of the car is understood and the person is in control. This same person is unlikely to have clue what to do with a jet aircraft, so the functional status of the cockpit crew is vital. Hence, the difference in how a situation is seen. Radiation is not understood, so it is seen as bad no matter the form or amount. Drinking and driving is slowly changing, but it still has a long way to go. The perception of drunk driving is not seen as bad by 100% of the people. As people become educated about radiation, the perception of risk can be changed.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8946" name="Group 2"/>
          <p:cNvGrpSpPr>
            <a:grpSpLocks/>
          </p:cNvGrpSpPr>
          <p:nvPr/>
        </p:nvGrpSpPr>
        <p:grpSpPr bwMode="auto">
          <a:xfrm>
            <a:off x="0" y="3902075"/>
            <a:ext cx="3400425" cy="2949575"/>
            <a:chOff x="0" y="2458"/>
            <a:chExt cx="2142" cy="1858"/>
          </a:xfrm>
        </p:grpSpPr>
        <p:sp>
          <p:nvSpPr>
            <p:cNvPr id="33894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33894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33894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33895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33895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33895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33895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33895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33895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38956" name="Rectangle 12"/>
          <p:cNvSpPr>
            <a:spLocks noGrp="1" noChangeArrowheads="1"/>
          </p:cNvSpPr>
          <p:nvPr>
            <p:ph type="dt" sz="quarter" idx="2"/>
          </p:nvPr>
        </p:nvSpPr>
        <p:spPr/>
        <p:txBody>
          <a:bodyPr/>
          <a:lstStyle>
            <a:lvl1pPr>
              <a:defRPr/>
            </a:lvl1pPr>
          </a:lstStyle>
          <a:p>
            <a:endParaRPr lang="en-US"/>
          </a:p>
        </p:txBody>
      </p:sp>
      <p:sp>
        <p:nvSpPr>
          <p:cNvPr id="338957" name="Rectangle 13"/>
          <p:cNvSpPr>
            <a:spLocks noGrp="1" noChangeArrowheads="1"/>
          </p:cNvSpPr>
          <p:nvPr>
            <p:ph type="ftr" sz="quarter" idx="3"/>
          </p:nvPr>
        </p:nvSpPr>
        <p:spPr/>
        <p:txBody>
          <a:bodyPr/>
          <a:lstStyle>
            <a:lvl1pPr>
              <a:defRPr/>
            </a:lvl1pPr>
          </a:lstStyle>
          <a:p>
            <a:endParaRPr lang="en-US"/>
          </a:p>
        </p:txBody>
      </p:sp>
      <p:sp>
        <p:nvSpPr>
          <p:cNvPr id="338958" name="Rectangle 14"/>
          <p:cNvSpPr>
            <a:spLocks noGrp="1" noChangeArrowheads="1"/>
          </p:cNvSpPr>
          <p:nvPr>
            <p:ph type="sldNum" sz="quarter" idx="4"/>
          </p:nvPr>
        </p:nvSpPr>
        <p:spPr/>
        <p:txBody>
          <a:bodyPr/>
          <a:lstStyle>
            <a:lvl1pPr>
              <a:defRPr/>
            </a:lvl1pPr>
          </a:lstStyle>
          <a:p>
            <a:fld id="{FE5CC3EC-1F4F-4368-85E2-A33CA84D47C0}"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F20EEC-594B-4B4D-9DCA-B90A287877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49D5A-B0E5-4075-9FC0-3CEB00F9504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0250694-A4CF-404A-A8AA-84A1B089E63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873BEA4-4AE6-4F5A-839D-F267D4C21A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54566503-27FE-412C-BFF1-221A37094A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0BD930-C4A4-4CFB-A32D-4747156E90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C97055-E8E9-4A38-B3D5-D278A60DA1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04CEB0-60E6-48B8-82F7-56D49369839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7EC229C-78AD-41C5-A6B5-EE4ABCD519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18BE42-4C31-4372-A08C-5DAA17B351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A3EFC1-CF84-4471-8201-ED0ABA2F8C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51BF2F-0FED-499D-BAAF-AA4800845C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814F92-F7BD-4F81-B67E-50A38EC882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22" name="Group 2"/>
          <p:cNvGrpSpPr>
            <a:grpSpLocks/>
          </p:cNvGrpSpPr>
          <p:nvPr/>
        </p:nvGrpSpPr>
        <p:grpSpPr bwMode="auto">
          <a:xfrm>
            <a:off x="0" y="3902075"/>
            <a:ext cx="3400425" cy="2949575"/>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3379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3379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3379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33793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3793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3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p>
        </p:txBody>
      </p:sp>
      <p:sp>
        <p:nvSpPr>
          <p:cNvPr id="33793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p>
        </p:txBody>
      </p:sp>
      <p:sp>
        <p:nvSpPr>
          <p:cNvPr id="33793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73E69679-496B-4CC0-AE4A-5D9CB6CF043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mailto:johngilstrap@isri.org" TargetMode="External"/><Relationship Id="rId2" Type="http://schemas.openxmlformats.org/officeDocument/2006/relationships/hyperlink" Target="http://www.isri.org/safety/radi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gi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image" Target="../media/image45.jpeg"/></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1.xml"/><Relationship Id="rId1" Type="http://schemas.openxmlformats.org/officeDocument/2006/relationships/slideLayout" Target="../slideLayouts/slideLayout14.xml"/><Relationship Id="rId5" Type="http://schemas.openxmlformats.org/officeDocument/2006/relationships/image" Target="../media/image60.jpeg"/><Relationship Id="rId4" Type="http://schemas.openxmlformats.org/officeDocument/2006/relationships/image" Target="../media/image59.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685800" y="1873250"/>
            <a:ext cx="7772400" cy="2393950"/>
          </a:xfrm>
        </p:spPr>
        <p:txBody>
          <a:bodyPr/>
          <a:lstStyle/>
          <a:p>
            <a:r>
              <a:rPr lang="en-US" sz="4400"/>
              <a:t/>
            </a:r>
            <a:br>
              <a:rPr lang="en-US" sz="4400"/>
            </a:br>
            <a:r>
              <a:rPr lang="en-US" sz="3600"/>
              <a:t>Institute of Scrap Recycling Industries</a:t>
            </a:r>
            <a:r>
              <a:rPr lang="en-US" sz="4400"/>
              <a:t/>
            </a:r>
            <a:br>
              <a:rPr lang="en-US" sz="4400"/>
            </a:br>
            <a:r>
              <a:rPr lang="en-US" sz="4400"/>
              <a:t>Basics of Radiation Safety</a:t>
            </a:r>
            <a:br>
              <a:rPr lang="en-US" sz="4400"/>
            </a:br>
            <a:r>
              <a:rPr lang="en-US" sz="4400"/>
              <a:t>and Radiation Applications </a:t>
            </a:r>
            <a:br>
              <a:rPr lang="en-US" sz="4400"/>
            </a:br>
            <a:endParaRPr lang="en-US" sz="4400"/>
          </a:p>
        </p:txBody>
      </p:sp>
      <p:sp>
        <p:nvSpPr>
          <p:cNvPr id="362499" name="Rectangle 3"/>
          <p:cNvSpPr>
            <a:spLocks noGrp="1" noChangeArrowheads="1"/>
          </p:cNvSpPr>
          <p:nvPr>
            <p:ph type="subTitle" idx="1"/>
          </p:nvPr>
        </p:nvSpPr>
        <p:spPr>
          <a:xfrm>
            <a:off x="1371600" y="4800600"/>
            <a:ext cx="6400800" cy="13716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noFill/>
          <a:ln/>
        </p:spPr>
        <p:txBody>
          <a:bodyPr lIns="90488" tIns="44450" rIns="90488" bIns="44450" anchorCtr="0"/>
          <a:lstStyle/>
          <a:p>
            <a:r>
              <a:rPr lang="en-US"/>
              <a:t>Radioactive Decay	</a:t>
            </a:r>
          </a:p>
        </p:txBody>
      </p:sp>
      <p:sp>
        <p:nvSpPr>
          <p:cNvPr id="818179" name="Rectangle 3"/>
          <p:cNvSpPr>
            <a:spLocks noGrp="1" noChangeArrowheads="1"/>
          </p:cNvSpPr>
          <p:nvPr>
            <p:ph type="body" sz="half" idx="1"/>
          </p:nvPr>
        </p:nvSpPr>
        <p:spPr>
          <a:xfrm>
            <a:off x="481013" y="1371600"/>
            <a:ext cx="8205787" cy="1676400"/>
          </a:xfrm>
          <a:noFill/>
          <a:ln/>
        </p:spPr>
        <p:txBody>
          <a:bodyPr lIns="90488" tIns="44450" rIns="90488" bIns="44450"/>
          <a:lstStyle/>
          <a:p>
            <a:pPr>
              <a:buFont typeface="Monotype Sorts" pitchFamily="2" charset="2"/>
              <a:buChar char=" "/>
            </a:pPr>
            <a:r>
              <a:rPr lang="en-US" sz="2400"/>
              <a:t>Nuclei that have excess energy are radioactive.  They emit particles and energy to remove the excess.</a:t>
            </a:r>
          </a:p>
        </p:txBody>
      </p:sp>
      <p:sp>
        <p:nvSpPr>
          <p:cNvPr id="818180" name="AutoShape 4"/>
          <p:cNvSpPr>
            <a:spLocks noChangeArrowheads="1"/>
          </p:cNvSpPr>
          <p:nvPr/>
        </p:nvSpPr>
        <p:spPr bwMode="auto">
          <a:xfrm>
            <a:off x="1828800" y="4038600"/>
            <a:ext cx="1295400" cy="1219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en-US"/>
          </a:p>
        </p:txBody>
      </p:sp>
      <p:sp>
        <p:nvSpPr>
          <p:cNvPr id="818181" name="Line 5"/>
          <p:cNvSpPr>
            <a:spLocks noChangeShapeType="1"/>
          </p:cNvSpPr>
          <p:nvPr/>
        </p:nvSpPr>
        <p:spPr bwMode="auto">
          <a:xfrm flipV="1">
            <a:off x="1600200" y="4648200"/>
            <a:ext cx="838200" cy="1066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818182" name="Text Box 6"/>
          <p:cNvSpPr txBox="1">
            <a:spLocks noChangeArrowheads="1"/>
          </p:cNvSpPr>
          <p:nvPr/>
        </p:nvSpPr>
        <p:spPr bwMode="auto">
          <a:xfrm>
            <a:off x="1279525" y="5832475"/>
            <a:ext cx="2613025" cy="822325"/>
          </a:xfrm>
          <a:prstGeom prst="rect">
            <a:avLst/>
          </a:prstGeom>
          <a:noFill/>
          <a:ln w="12700">
            <a:noFill/>
            <a:miter lim="800000"/>
            <a:headEnd/>
            <a:tailEnd/>
          </a:ln>
          <a:effectLst/>
        </p:spPr>
        <p:txBody>
          <a:bodyPr wrap="none">
            <a:spAutoFit/>
          </a:bodyPr>
          <a:lstStyle/>
          <a:p>
            <a:r>
              <a:rPr lang="en-US" sz="2400">
                <a:latin typeface="Book Antiqua" pitchFamily="18" charset="0"/>
                <a:cs typeface="Arial" charset="0"/>
              </a:rPr>
              <a:t>Nucleus of atom:</a:t>
            </a:r>
          </a:p>
          <a:p>
            <a:r>
              <a:rPr lang="en-US" sz="2400">
                <a:latin typeface="Book Antiqua" pitchFamily="18" charset="0"/>
                <a:cs typeface="Arial" charset="0"/>
              </a:rPr>
              <a:t>protons/neutrons</a:t>
            </a:r>
          </a:p>
        </p:txBody>
      </p:sp>
      <p:sp>
        <p:nvSpPr>
          <p:cNvPr id="818183" name="Line 7"/>
          <p:cNvSpPr>
            <a:spLocks noChangeShapeType="1"/>
          </p:cNvSpPr>
          <p:nvPr/>
        </p:nvSpPr>
        <p:spPr bwMode="auto">
          <a:xfrm>
            <a:off x="1676400" y="3733800"/>
            <a:ext cx="457200" cy="5334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818184" name="Text Box 8"/>
          <p:cNvSpPr txBox="1">
            <a:spLocks noChangeArrowheads="1"/>
          </p:cNvSpPr>
          <p:nvPr/>
        </p:nvSpPr>
        <p:spPr bwMode="auto">
          <a:xfrm>
            <a:off x="1203325" y="3241675"/>
            <a:ext cx="2139950" cy="457200"/>
          </a:xfrm>
          <a:prstGeom prst="rect">
            <a:avLst/>
          </a:prstGeom>
          <a:noFill/>
          <a:ln w="12700">
            <a:noFill/>
            <a:miter lim="800000"/>
            <a:headEnd/>
            <a:tailEnd/>
          </a:ln>
          <a:effectLst/>
        </p:spPr>
        <p:txBody>
          <a:bodyPr wrap="none">
            <a:spAutoFit/>
          </a:bodyPr>
          <a:lstStyle/>
          <a:p>
            <a:r>
              <a:rPr lang="en-US" sz="2400">
                <a:latin typeface="Book Antiqua" pitchFamily="18" charset="0"/>
                <a:cs typeface="Arial" charset="0"/>
              </a:rPr>
              <a:t>Electron shells</a:t>
            </a:r>
          </a:p>
        </p:txBody>
      </p:sp>
      <p:sp>
        <p:nvSpPr>
          <p:cNvPr id="818185" name="Text Box 9"/>
          <p:cNvSpPr txBox="1">
            <a:spLocks noChangeArrowheads="1"/>
          </p:cNvSpPr>
          <p:nvPr/>
        </p:nvSpPr>
        <p:spPr bwMode="auto">
          <a:xfrm>
            <a:off x="6176963" y="3810000"/>
            <a:ext cx="2967037" cy="822325"/>
          </a:xfrm>
          <a:prstGeom prst="rect">
            <a:avLst/>
          </a:prstGeom>
          <a:noFill/>
          <a:ln w="12700">
            <a:noFill/>
            <a:miter lim="800000"/>
            <a:headEnd/>
            <a:tailEnd/>
          </a:ln>
          <a:effectLst/>
        </p:spPr>
        <p:txBody>
          <a:bodyPr>
            <a:spAutoFit/>
          </a:bodyPr>
          <a:lstStyle/>
          <a:p>
            <a:r>
              <a:rPr lang="en-US" sz="2400">
                <a:solidFill>
                  <a:srgbClr val="FF0000"/>
                </a:solidFill>
                <a:latin typeface="Book Antiqua" pitchFamily="18" charset="0"/>
                <a:cs typeface="Arial" charset="0"/>
              </a:rPr>
              <a:t>Energy </a:t>
            </a:r>
            <a:br>
              <a:rPr lang="en-US" sz="2400">
                <a:solidFill>
                  <a:srgbClr val="FF0000"/>
                </a:solidFill>
                <a:latin typeface="Book Antiqua" pitchFamily="18" charset="0"/>
                <a:cs typeface="Arial" charset="0"/>
              </a:rPr>
            </a:br>
            <a:r>
              <a:rPr lang="en-US" sz="2400">
                <a:solidFill>
                  <a:srgbClr val="FF0000"/>
                </a:solidFill>
                <a:latin typeface="Book Antiqua" pitchFamily="18" charset="0"/>
                <a:cs typeface="Arial" charset="0"/>
              </a:rPr>
              <a:t>(gamma and x-ray)</a:t>
            </a:r>
          </a:p>
        </p:txBody>
      </p:sp>
      <p:sp>
        <p:nvSpPr>
          <p:cNvPr id="818186" name="Text Box 10"/>
          <p:cNvSpPr txBox="1">
            <a:spLocks noChangeArrowheads="1"/>
          </p:cNvSpPr>
          <p:nvPr/>
        </p:nvSpPr>
        <p:spPr bwMode="auto">
          <a:xfrm>
            <a:off x="5181600" y="5029200"/>
            <a:ext cx="3792538" cy="822325"/>
          </a:xfrm>
          <a:prstGeom prst="rect">
            <a:avLst/>
          </a:prstGeom>
          <a:noFill/>
          <a:ln w="12700">
            <a:noFill/>
            <a:miter lim="800000"/>
            <a:headEnd/>
            <a:tailEnd/>
          </a:ln>
          <a:effectLst/>
        </p:spPr>
        <p:txBody>
          <a:bodyPr wrap="none">
            <a:spAutoFit/>
          </a:bodyPr>
          <a:lstStyle/>
          <a:p>
            <a:r>
              <a:rPr lang="en-US" sz="2400">
                <a:solidFill>
                  <a:srgbClr val="FF0000"/>
                </a:solidFill>
                <a:latin typeface="Book Antiqua" pitchFamily="18" charset="0"/>
                <a:cs typeface="Arial" charset="0"/>
              </a:rPr>
              <a:t>Particles</a:t>
            </a:r>
            <a:br>
              <a:rPr lang="en-US" sz="2400">
                <a:solidFill>
                  <a:srgbClr val="FF0000"/>
                </a:solidFill>
                <a:latin typeface="Book Antiqua" pitchFamily="18" charset="0"/>
                <a:cs typeface="Arial" charset="0"/>
              </a:rPr>
            </a:br>
            <a:r>
              <a:rPr lang="en-US" sz="2400">
                <a:solidFill>
                  <a:srgbClr val="FF0000"/>
                </a:solidFill>
                <a:latin typeface="Book Antiqua" pitchFamily="18" charset="0"/>
                <a:cs typeface="Arial" charset="0"/>
              </a:rPr>
              <a:t>(neutron, alpha and beta)</a:t>
            </a:r>
          </a:p>
        </p:txBody>
      </p:sp>
      <p:sp>
        <p:nvSpPr>
          <p:cNvPr id="818187" name="AutoShape 11"/>
          <p:cNvSpPr>
            <a:spLocks noChangeArrowheads="1"/>
          </p:cNvSpPr>
          <p:nvPr/>
        </p:nvSpPr>
        <p:spPr bwMode="auto">
          <a:xfrm>
            <a:off x="2514600" y="4495800"/>
            <a:ext cx="228600" cy="152400"/>
          </a:xfrm>
          <a:prstGeom prst="sun">
            <a:avLst>
              <a:gd name="adj" fmla="val 25000"/>
            </a:avLst>
          </a:prstGeom>
          <a:solidFill>
            <a:srgbClr val="FF0000"/>
          </a:solidFill>
          <a:ln w="9525">
            <a:solidFill>
              <a:schemeClr val="tx1"/>
            </a:solidFill>
            <a:miter lim="800000"/>
            <a:headEnd/>
            <a:tailEnd/>
          </a:ln>
          <a:effectLst/>
        </p:spPr>
        <p:txBody>
          <a:bodyPr wrap="none" anchor="ctr"/>
          <a:lstStyle/>
          <a:p>
            <a:endParaRPr lang="en-US"/>
          </a:p>
        </p:txBody>
      </p:sp>
      <p:sp>
        <p:nvSpPr>
          <p:cNvPr id="818188" name="AutoShape 12"/>
          <p:cNvSpPr>
            <a:spLocks noChangeArrowheads="1"/>
          </p:cNvSpPr>
          <p:nvPr/>
        </p:nvSpPr>
        <p:spPr bwMode="auto">
          <a:xfrm>
            <a:off x="2286000" y="4495800"/>
            <a:ext cx="381000" cy="381000"/>
          </a:xfrm>
          <a:prstGeom prst="sun">
            <a:avLst>
              <a:gd name="adj" fmla="val 250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afterEffect">
                                  <p:stCondLst>
                                    <p:cond delay="1000"/>
                                  </p:stCondLst>
                                  <p:endCondLst>
                                    <p:cond evt="onNext" delay="0">
                                      <p:tgtEl>
                                        <p:sldTgt/>
                                      </p:tgtEl>
                                    </p:cond>
                                  </p:endCondLst>
                                  <p:childTnLst>
                                    <p:animMotion origin="layout" path="M -2.5E-6 -3.33333E-6 C 0.00382 -0.00833 0.00764 -0.01667 0.01094 -0.01667 C 0.01424 -0.01667 0.01597 0.00023 0.02032 -3.33333E-6 C 0.02466 -0.00023 0.03316 -0.01782 0.0375 -0.01875 C 0.04184 -0.01968 0.04254 -0.00532 0.04688 -0.00625 C 0.05122 -0.00718 0.05938 -0.02431 0.06407 -0.025 C 0.06875 -0.02569 0.07084 -0.01042 0.075 -0.01042 C 0.07917 -0.01042 0.08351 -0.02569 0.08907 -0.025 C 0.09462 -0.02431 0.10261 -0.00671 0.10782 -0.00625 C 0.11302 -0.00579 0.11545 -0.02269 0.12032 -0.02292 C 0.12518 -0.02315 0.13073 -0.0081 0.1375 -0.00833 C 0.14427 -0.00856 0.15556 -0.02477 0.16094 -0.025 C 0.16632 -0.02523 0.16545 -0.01019 0.17032 -0.01042 C 0.17518 -0.01065 0.18386 -0.02778 0.19063 -0.02708 C 0.1974 -0.02639 0.20504 -0.00625 0.21094 -0.00625 C 0.21684 -0.00625 0.21962 -0.02685 0.22657 -0.02708 C 0.23351 -0.02731 0.24566 -0.0081 0.25313 -0.00833 C 0.26059 -0.00856 0.26563 -0.02824 0.27188 -0.02917 C 0.27813 -0.03009 0.28282 -0.01528 0.29063 -0.01458 C 0.29844 -0.01389 0.31372 -0.03495 0.31875 -0.025 " pathEditMode="relative" ptsTypes="aaaaaaaaaaaaaaaaaaaA">
                                      <p:cBhvr>
                                        <p:cTn id="6" dur="500" fill="hold"/>
                                        <p:tgtEl>
                                          <p:spTgt spid="818187"/>
                                        </p:tgtEl>
                                        <p:attrNameLst>
                                          <p:attrName>ppt_x</p:attrName>
                                          <p:attrName>ppt_y</p:attrName>
                                        </p:attrNameLst>
                                      </p:cBhvr>
                                    </p:animMotion>
                                  </p:childTnLst>
                                </p:cTn>
                              </p:par>
                            </p:childTnLst>
                          </p:cTn>
                        </p:par>
                        <p:par>
                          <p:cTn id="7" fill="hold">
                            <p:stCondLst>
                              <p:cond delay="1500"/>
                            </p:stCondLst>
                            <p:childTnLst>
                              <p:par>
                                <p:cTn id="8" presetID="0" presetClass="path" presetSubtype="0" repeatCount="indefinite" accel="50000" decel="50000" fill="hold" grpId="0" nodeType="afterEffect">
                                  <p:stCondLst>
                                    <p:cond delay="0"/>
                                  </p:stCondLst>
                                  <p:endCondLst>
                                    <p:cond evt="onNext" delay="0">
                                      <p:tgtEl>
                                        <p:sldTgt/>
                                      </p:tgtEl>
                                    </p:cond>
                                  </p:endCondLst>
                                  <p:childTnLst>
                                    <p:animMotion origin="layout" path="M 0.02917 0.00555 L 0.2625 0.11666 " pathEditMode="relative" ptsTypes="AA">
                                      <p:cBhvr>
                                        <p:cTn id="9" dur="2000" fill="hold"/>
                                        <p:tgtEl>
                                          <p:spTgt spid="8181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7" grpId="0" animBg="1"/>
      <p:bldP spid="81818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r>
              <a:rPr lang="en-US" dirty="0" smtClean="0"/>
              <a:t>Information Is Power</a:t>
            </a:r>
            <a:endParaRPr lang="en-US" dirty="0"/>
          </a:p>
        </p:txBody>
      </p:sp>
      <p:sp>
        <p:nvSpPr>
          <p:cNvPr id="1071107" name="Rectangle 3"/>
          <p:cNvSpPr>
            <a:spLocks noGrp="1" noChangeArrowheads="1"/>
          </p:cNvSpPr>
          <p:nvPr>
            <p:ph type="body" idx="1"/>
          </p:nvPr>
        </p:nvSpPr>
        <p:spPr/>
        <p:txBody>
          <a:bodyPr/>
          <a:lstStyle/>
          <a:p>
            <a:r>
              <a:rPr lang="en-US"/>
              <a:t>Radiation has a very high perception of risk.</a:t>
            </a:r>
          </a:p>
          <a:p>
            <a:r>
              <a:rPr lang="en-US"/>
              <a:t>Perceived risks are hard to change</a:t>
            </a:r>
          </a:p>
          <a:p>
            <a:r>
              <a:rPr lang="en-US"/>
              <a:t>Real risks are those that we know the cause and effect; these are accepted as they are.</a:t>
            </a:r>
          </a:p>
          <a:p>
            <a:r>
              <a:rPr lang="en-US"/>
              <a:t>Perceived risks can be a personal “risk issue”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 To find the radiation control officer for your state, please go to </a:t>
            </a:r>
            <a:r>
              <a:rPr lang="en-US" dirty="0" smtClean="0">
                <a:hlinkClick r:id="rId2"/>
              </a:rPr>
              <a:t>www.isri.org/safety/radiation</a:t>
            </a:r>
            <a:r>
              <a:rPr lang="en-US" dirty="0" smtClean="0"/>
              <a:t>.</a:t>
            </a:r>
          </a:p>
          <a:p>
            <a:endParaRPr lang="en-US" dirty="0" smtClean="0"/>
          </a:p>
          <a:p>
            <a:r>
              <a:rPr lang="en-US" dirty="0" smtClean="0"/>
              <a:t>For general questions regarding </a:t>
            </a:r>
            <a:r>
              <a:rPr lang="en-US" smtClean="0"/>
              <a:t>radiation in </a:t>
            </a:r>
            <a:r>
              <a:rPr lang="en-US" dirty="0" smtClean="0"/>
              <a:t>the recycling process please contact John Gilstrap at </a:t>
            </a:r>
            <a:r>
              <a:rPr lang="en-US" dirty="0" smtClean="0">
                <a:hlinkClick r:id="rId3"/>
              </a:rPr>
              <a:t>johngilstrap@isri.org</a:t>
            </a:r>
            <a:r>
              <a:rPr lang="en-US" dirty="0" smtClean="0"/>
              <a:t>, </a:t>
            </a:r>
            <a:r>
              <a:rPr lang="en-US" smtClean="0"/>
              <a:t>or call </a:t>
            </a:r>
            <a:r>
              <a:rPr lang="en-US" dirty="0" smtClean="0"/>
              <a:t>(202) 662-8515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body" idx="1"/>
          </p:nvPr>
        </p:nvSpPr>
        <p:spPr>
          <a:xfrm>
            <a:off x="534988" y="2076450"/>
            <a:ext cx="8588375" cy="1371600"/>
          </a:xfrm>
          <a:noFill/>
          <a:ln/>
        </p:spPr>
        <p:txBody>
          <a:bodyPr lIns="90488" tIns="44450" rIns="90488" bIns="44450"/>
          <a:lstStyle/>
          <a:p>
            <a:pPr defTabSz="742950">
              <a:buFont typeface="Wingdings" pitchFamily="2" charset="2"/>
              <a:buNone/>
              <a:tabLst>
                <a:tab pos="1828800" algn="l"/>
              </a:tabLst>
            </a:pPr>
            <a:r>
              <a:rPr lang="en-US" sz="2000"/>
              <a:t>    					In 7 Half-life Periods the</a:t>
            </a:r>
            <a:br>
              <a:rPr lang="en-US" sz="2000"/>
            </a:br>
            <a:r>
              <a:rPr lang="en-US" sz="2000"/>
              <a:t>					      Radioactivity of the</a:t>
            </a:r>
            <a:br>
              <a:rPr lang="en-US" sz="2000"/>
            </a:br>
            <a:r>
              <a:rPr lang="en-US" sz="2000"/>
              <a:t>					      Material Has Decayed</a:t>
            </a:r>
            <a:br>
              <a:rPr lang="en-US" sz="2000"/>
            </a:br>
            <a:r>
              <a:rPr lang="en-US" sz="2000"/>
              <a:t>					      to Less Than 1%</a:t>
            </a:r>
          </a:p>
          <a:p>
            <a:pPr defTabSz="742950">
              <a:buFont typeface="Wingdings" pitchFamily="2" charset="2"/>
              <a:buNone/>
              <a:tabLst>
                <a:tab pos="1828800" algn="l"/>
              </a:tabLst>
            </a:pPr>
            <a:endParaRPr lang="en-US"/>
          </a:p>
          <a:p>
            <a:pPr defTabSz="742950">
              <a:buFont typeface="Wingdings" pitchFamily="2" charset="2"/>
              <a:buNone/>
              <a:tabLst>
                <a:tab pos="1828800" algn="l"/>
              </a:tabLst>
            </a:pPr>
            <a:endParaRPr lang="en-US"/>
          </a:p>
          <a:p>
            <a:pPr defTabSz="742950">
              <a:buFont typeface="Wingdings" pitchFamily="2" charset="2"/>
              <a:buNone/>
              <a:tabLst>
                <a:tab pos="1828800" algn="l"/>
              </a:tabLst>
            </a:pPr>
            <a:endParaRPr lang="en-US"/>
          </a:p>
          <a:p>
            <a:pPr defTabSz="742950">
              <a:buFont typeface="Wingdings" pitchFamily="2" charset="2"/>
              <a:buNone/>
              <a:tabLst>
                <a:tab pos="1828800" algn="l"/>
              </a:tabLst>
            </a:pPr>
            <a:endParaRPr lang="en-US"/>
          </a:p>
          <a:p>
            <a:pPr defTabSz="742950">
              <a:buFont typeface="Wingdings" pitchFamily="2" charset="2"/>
              <a:buNone/>
              <a:tabLst>
                <a:tab pos="1828800" algn="l"/>
              </a:tabLst>
            </a:pPr>
            <a:endParaRPr lang="en-US"/>
          </a:p>
          <a:p>
            <a:pPr defTabSz="742950">
              <a:buFont typeface="Wingdings" pitchFamily="2" charset="2"/>
              <a:buNone/>
              <a:tabLst>
                <a:tab pos="1828800" algn="l"/>
              </a:tabLst>
            </a:pPr>
            <a:endParaRPr lang="en-US" sz="2400"/>
          </a:p>
        </p:txBody>
      </p:sp>
      <p:sp>
        <p:nvSpPr>
          <p:cNvPr id="820227" name="Rectangle 3"/>
          <p:cNvSpPr>
            <a:spLocks noChangeArrowheads="1"/>
          </p:cNvSpPr>
          <p:nvPr/>
        </p:nvSpPr>
        <p:spPr bwMode="auto">
          <a:xfrm>
            <a:off x="1152525" y="709613"/>
            <a:ext cx="727075"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100</a:t>
            </a:r>
          </a:p>
        </p:txBody>
      </p:sp>
      <p:sp>
        <p:nvSpPr>
          <p:cNvPr id="820228" name="Line 4"/>
          <p:cNvSpPr>
            <a:spLocks noChangeShapeType="1"/>
          </p:cNvSpPr>
          <p:nvPr/>
        </p:nvSpPr>
        <p:spPr bwMode="auto">
          <a:xfrm>
            <a:off x="801688" y="958850"/>
            <a:ext cx="0" cy="4006850"/>
          </a:xfrm>
          <a:prstGeom prst="line">
            <a:avLst/>
          </a:prstGeom>
          <a:noFill/>
          <a:ln w="12700">
            <a:solidFill>
              <a:srgbClr val="FFFFFF"/>
            </a:solidFill>
            <a:round/>
            <a:headEnd/>
            <a:tailEnd/>
          </a:ln>
          <a:effectLst/>
        </p:spPr>
        <p:txBody>
          <a:bodyPr wrap="none" anchor="ctr"/>
          <a:lstStyle/>
          <a:p>
            <a:endParaRPr lang="en-US"/>
          </a:p>
        </p:txBody>
      </p:sp>
      <p:sp>
        <p:nvSpPr>
          <p:cNvPr id="820229" name="Line 5"/>
          <p:cNvSpPr>
            <a:spLocks noChangeShapeType="1"/>
          </p:cNvSpPr>
          <p:nvPr/>
        </p:nvSpPr>
        <p:spPr bwMode="auto">
          <a:xfrm>
            <a:off x="811213" y="4991100"/>
            <a:ext cx="7099300" cy="0"/>
          </a:xfrm>
          <a:prstGeom prst="line">
            <a:avLst/>
          </a:prstGeom>
          <a:noFill/>
          <a:ln w="12700">
            <a:solidFill>
              <a:srgbClr val="FFFFFF"/>
            </a:solidFill>
            <a:round/>
            <a:headEnd/>
            <a:tailEnd/>
          </a:ln>
          <a:effectLst/>
        </p:spPr>
        <p:txBody>
          <a:bodyPr wrap="none" anchor="ctr"/>
          <a:lstStyle/>
          <a:p>
            <a:endParaRPr lang="en-US"/>
          </a:p>
        </p:txBody>
      </p:sp>
      <p:sp>
        <p:nvSpPr>
          <p:cNvPr id="820230" name="Arc 6"/>
          <p:cNvSpPr>
            <a:spLocks/>
          </p:cNvSpPr>
          <p:nvPr/>
        </p:nvSpPr>
        <p:spPr bwMode="auto">
          <a:xfrm rot="10800000">
            <a:off x="865188" y="998538"/>
            <a:ext cx="7129462" cy="3860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FFFFFF"/>
            </a:solidFill>
            <a:prstDash val="lgDash"/>
            <a:round/>
            <a:headEnd/>
            <a:tailEnd/>
          </a:ln>
          <a:effectLst/>
        </p:spPr>
        <p:txBody>
          <a:bodyPr wrap="none" anchor="ctr"/>
          <a:lstStyle/>
          <a:p>
            <a:endParaRPr lang="en-US"/>
          </a:p>
        </p:txBody>
      </p:sp>
      <p:sp>
        <p:nvSpPr>
          <p:cNvPr id="820231" name="Line 7"/>
          <p:cNvSpPr>
            <a:spLocks noChangeShapeType="1"/>
          </p:cNvSpPr>
          <p:nvPr/>
        </p:nvSpPr>
        <p:spPr bwMode="auto">
          <a:xfrm flipV="1">
            <a:off x="1741488" y="2851150"/>
            <a:ext cx="3175" cy="2127250"/>
          </a:xfrm>
          <a:prstGeom prst="line">
            <a:avLst/>
          </a:prstGeom>
          <a:noFill/>
          <a:ln w="12700">
            <a:solidFill>
              <a:srgbClr val="FFFFFF"/>
            </a:solidFill>
            <a:round/>
            <a:headEnd/>
            <a:tailEnd/>
          </a:ln>
          <a:effectLst/>
        </p:spPr>
        <p:txBody>
          <a:bodyPr wrap="none" anchor="ctr"/>
          <a:lstStyle/>
          <a:p>
            <a:endParaRPr lang="en-US"/>
          </a:p>
        </p:txBody>
      </p:sp>
      <p:sp>
        <p:nvSpPr>
          <p:cNvPr id="820232" name="Line 8"/>
          <p:cNvSpPr>
            <a:spLocks noChangeShapeType="1"/>
          </p:cNvSpPr>
          <p:nvPr/>
        </p:nvSpPr>
        <p:spPr bwMode="auto">
          <a:xfrm flipH="1" flipV="1">
            <a:off x="2757488" y="3613150"/>
            <a:ext cx="15875" cy="1365250"/>
          </a:xfrm>
          <a:prstGeom prst="line">
            <a:avLst/>
          </a:prstGeom>
          <a:noFill/>
          <a:ln w="12700">
            <a:solidFill>
              <a:srgbClr val="FFFFFF"/>
            </a:solidFill>
            <a:round/>
            <a:headEnd/>
            <a:tailEnd/>
          </a:ln>
          <a:effectLst/>
        </p:spPr>
        <p:txBody>
          <a:bodyPr wrap="none" anchor="ctr"/>
          <a:lstStyle/>
          <a:p>
            <a:endParaRPr lang="en-US"/>
          </a:p>
        </p:txBody>
      </p:sp>
      <p:sp>
        <p:nvSpPr>
          <p:cNvPr id="820233" name="Line 9"/>
          <p:cNvSpPr>
            <a:spLocks noChangeShapeType="1"/>
          </p:cNvSpPr>
          <p:nvPr/>
        </p:nvSpPr>
        <p:spPr bwMode="auto">
          <a:xfrm flipV="1">
            <a:off x="3724275" y="4070350"/>
            <a:ext cx="0" cy="908050"/>
          </a:xfrm>
          <a:prstGeom prst="line">
            <a:avLst/>
          </a:prstGeom>
          <a:noFill/>
          <a:ln w="12700">
            <a:solidFill>
              <a:srgbClr val="FFFFFF"/>
            </a:solidFill>
            <a:round/>
            <a:headEnd/>
            <a:tailEnd/>
          </a:ln>
          <a:effectLst/>
        </p:spPr>
        <p:txBody>
          <a:bodyPr wrap="none" anchor="ctr"/>
          <a:lstStyle/>
          <a:p>
            <a:endParaRPr lang="en-US"/>
          </a:p>
        </p:txBody>
      </p:sp>
      <p:sp>
        <p:nvSpPr>
          <p:cNvPr id="820234" name="Line 10"/>
          <p:cNvSpPr>
            <a:spLocks noChangeShapeType="1"/>
          </p:cNvSpPr>
          <p:nvPr/>
        </p:nvSpPr>
        <p:spPr bwMode="auto">
          <a:xfrm flipV="1">
            <a:off x="4787900" y="4451350"/>
            <a:ext cx="4763" cy="527050"/>
          </a:xfrm>
          <a:prstGeom prst="line">
            <a:avLst/>
          </a:prstGeom>
          <a:noFill/>
          <a:ln w="12700">
            <a:solidFill>
              <a:srgbClr val="FFFFFF"/>
            </a:solidFill>
            <a:round/>
            <a:headEnd/>
            <a:tailEnd/>
          </a:ln>
          <a:effectLst/>
        </p:spPr>
        <p:txBody>
          <a:bodyPr wrap="none" anchor="ctr"/>
          <a:lstStyle/>
          <a:p>
            <a:endParaRPr lang="en-US"/>
          </a:p>
        </p:txBody>
      </p:sp>
      <p:sp>
        <p:nvSpPr>
          <p:cNvPr id="820235" name="Line 11"/>
          <p:cNvSpPr>
            <a:spLocks noChangeShapeType="1"/>
          </p:cNvSpPr>
          <p:nvPr/>
        </p:nvSpPr>
        <p:spPr bwMode="auto">
          <a:xfrm flipV="1">
            <a:off x="5768975" y="4660900"/>
            <a:ext cx="6350" cy="317500"/>
          </a:xfrm>
          <a:prstGeom prst="line">
            <a:avLst/>
          </a:prstGeom>
          <a:noFill/>
          <a:ln w="12700">
            <a:solidFill>
              <a:srgbClr val="FFFFFF"/>
            </a:solidFill>
            <a:round/>
            <a:headEnd/>
            <a:tailEnd/>
          </a:ln>
          <a:effectLst/>
        </p:spPr>
        <p:txBody>
          <a:bodyPr wrap="none" anchor="ctr"/>
          <a:lstStyle/>
          <a:p>
            <a:endParaRPr lang="en-US"/>
          </a:p>
        </p:txBody>
      </p:sp>
      <p:sp>
        <p:nvSpPr>
          <p:cNvPr id="820236" name="Line 12"/>
          <p:cNvSpPr>
            <a:spLocks noChangeShapeType="1"/>
          </p:cNvSpPr>
          <p:nvPr/>
        </p:nvSpPr>
        <p:spPr bwMode="auto">
          <a:xfrm flipV="1">
            <a:off x="6770688" y="4813300"/>
            <a:ext cx="0" cy="165100"/>
          </a:xfrm>
          <a:prstGeom prst="line">
            <a:avLst/>
          </a:prstGeom>
          <a:noFill/>
          <a:ln w="12700">
            <a:solidFill>
              <a:srgbClr val="FFFFFF"/>
            </a:solidFill>
            <a:round/>
            <a:headEnd/>
            <a:tailEnd/>
          </a:ln>
          <a:effectLst/>
        </p:spPr>
        <p:txBody>
          <a:bodyPr wrap="none" anchor="ctr"/>
          <a:lstStyle/>
          <a:p>
            <a:endParaRPr lang="en-US"/>
          </a:p>
        </p:txBody>
      </p:sp>
      <p:sp>
        <p:nvSpPr>
          <p:cNvPr id="820237" name="Line 13"/>
          <p:cNvSpPr>
            <a:spLocks noChangeShapeType="1"/>
          </p:cNvSpPr>
          <p:nvPr/>
        </p:nvSpPr>
        <p:spPr bwMode="auto">
          <a:xfrm flipH="1">
            <a:off x="796925" y="901700"/>
            <a:ext cx="346075" cy="635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38" name="Rectangle 14"/>
          <p:cNvSpPr>
            <a:spLocks noChangeArrowheads="1"/>
          </p:cNvSpPr>
          <p:nvPr/>
        </p:nvSpPr>
        <p:spPr bwMode="auto">
          <a:xfrm>
            <a:off x="1876425" y="2576513"/>
            <a:ext cx="725488"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  50</a:t>
            </a:r>
          </a:p>
        </p:txBody>
      </p:sp>
      <p:sp>
        <p:nvSpPr>
          <p:cNvPr id="820239" name="Line 15"/>
          <p:cNvSpPr>
            <a:spLocks noChangeShapeType="1"/>
          </p:cNvSpPr>
          <p:nvPr/>
        </p:nvSpPr>
        <p:spPr bwMode="auto">
          <a:xfrm flipH="1">
            <a:off x="1755775" y="2819400"/>
            <a:ext cx="327025" cy="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40" name="Rectangle 16"/>
          <p:cNvSpPr>
            <a:spLocks noChangeArrowheads="1"/>
          </p:cNvSpPr>
          <p:nvPr/>
        </p:nvSpPr>
        <p:spPr bwMode="auto">
          <a:xfrm>
            <a:off x="3170238" y="3338513"/>
            <a:ext cx="547687"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25</a:t>
            </a:r>
          </a:p>
        </p:txBody>
      </p:sp>
      <p:sp>
        <p:nvSpPr>
          <p:cNvPr id="820241" name="Line 17"/>
          <p:cNvSpPr>
            <a:spLocks noChangeShapeType="1"/>
          </p:cNvSpPr>
          <p:nvPr/>
        </p:nvSpPr>
        <p:spPr bwMode="auto">
          <a:xfrm flipH="1">
            <a:off x="2820988" y="3562350"/>
            <a:ext cx="304800" cy="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42" name="Rectangle 18"/>
          <p:cNvSpPr>
            <a:spLocks noChangeArrowheads="1"/>
          </p:cNvSpPr>
          <p:nvPr/>
        </p:nvSpPr>
        <p:spPr bwMode="auto">
          <a:xfrm>
            <a:off x="4044950" y="3567113"/>
            <a:ext cx="815975"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12.5</a:t>
            </a:r>
          </a:p>
        </p:txBody>
      </p:sp>
      <p:sp>
        <p:nvSpPr>
          <p:cNvPr id="820243" name="Line 19"/>
          <p:cNvSpPr>
            <a:spLocks noChangeShapeType="1"/>
          </p:cNvSpPr>
          <p:nvPr/>
        </p:nvSpPr>
        <p:spPr bwMode="auto">
          <a:xfrm flipH="1">
            <a:off x="3759200" y="3835400"/>
            <a:ext cx="263525" cy="12065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44" name="Rectangle 20"/>
          <p:cNvSpPr>
            <a:spLocks noChangeArrowheads="1"/>
          </p:cNvSpPr>
          <p:nvPr/>
        </p:nvSpPr>
        <p:spPr bwMode="auto">
          <a:xfrm>
            <a:off x="4797425" y="3662363"/>
            <a:ext cx="815975"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6.25</a:t>
            </a:r>
          </a:p>
        </p:txBody>
      </p:sp>
      <p:sp>
        <p:nvSpPr>
          <p:cNvPr id="820245" name="Line 21"/>
          <p:cNvSpPr>
            <a:spLocks noChangeShapeType="1"/>
          </p:cNvSpPr>
          <p:nvPr/>
        </p:nvSpPr>
        <p:spPr bwMode="auto">
          <a:xfrm flipH="1">
            <a:off x="4802188" y="4083050"/>
            <a:ext cx="180975" cy="21590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46" name="Rectangle 22"/>
          <p:cNvSpPr>
            <a:spLocks noChangeArrowheads="1"/>
          </p:cNvSpPr>
          <p:nvPr/>
        </p:nvSpPr>
        <p:spPr bwMode="auto">
          <a:xfrm>
            <a:off x="5862638" y="3871913"/>
            <a:ext cx="993775"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3.125</a:t>
            </a:r>
          </a:p>
        </p:txBody>
      </p:sp>
      <p:sp>
        <p:nvSpPr>
          <p:cNvPr id="820247" name="Line 23"/>
          <p:cNvSpPr>
            <a:spLocks noChangeShapeType="1"/>
          </p:cNvSpPr>
          <p:nvPr/>
        </p:nvSpPr>
        <p:spPr bwMode="auto">
          <a:xfrm flipH="1">
            <a:off x="5803900" y="4330700"/>
            <a:ext cx="201613" cy="21590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48" name="Rectangle 24"/>
          <p:cNvSpPr>
            <a:spLocks noChangeArrowheads="1"/>
          </p:cNvSpPr>
          <p:nvPr/>
        </p:nvSpPr>
        <p:spPr bwMode="auto">
          <a:xfrm>
            <a:off x="6718300" y="4081463"/>
            <a:ext cx="814388"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1.56</a:t>
            </a:r>
          </a:p>
        </p:txBody>
      </p:sp>
      <p:sp>
        <p:nvSpPr>
          <p:cNvPr id="820249" name="Line 25"/>
          <p:cNvSpPr>
            <a:spLocks noChangeShapeType="1"/>
          </p:cNvSpPr>
          <p:nvPr/>
        </p:nvSpPr>
        <p:spPr bwMode="auto">
          <a:xfrm flipH="1">
            <a:off x="6805613" y="4483100"/>
            <a:ext cx="201612" cy="21590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50" name="Rectangle 26"/>
          <p:cNvSpPr>
            <a:spLocks noChangeArrowheads="1"/>
          </p:cNvSpPr>
          <p:nvPr/>
        </p:nvSpPr>
        <p:spPr bwMode="auto">
          <a:xfrm>
            <a:off x="8196263" y="4367213"/>
            <a:ext cx="815975"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FFFFF"/>
                </a:solidFill>
                <a:latin typeface="AvantGarde Bk BT" pitchFamily="34" charset="0"/>
              </a:rPr>
              <a:t>0.78</a:t>
            </a:r>
          </a:p>
        </p:txBody>
      </p:sp>
      <p:sp>
        <p:nvSpPr>
          <p:cNvPr id="820251" name="Line 27"/>
          <p:cNvSpPr>
            <a:spLocks noChangeShapeType="1"/>
          </p:cNvSpPr>
          <p:nvPr/>
        </p:nvSpPr>
        <p:spPr bwMode="auto">
          <a:xfrm flipH="1">
            <a:off x="7910513" y="4635500"/>
            <a:ext cx="347662" cy="120650"/>
          </a:xfrm>
          <a:prstGeom prst="line">
            <a:avLst/>
          </a:prstGeom>
          <a:noFill/>
          <a:ln w="12700">
            <a:solidFill>
              <a:srgbClr val="FFFFFF"/>
            </a:solidFill>
            <a:round/>
            <a:headEnd/>
            <a:tailEnd type="triangle" w="med" len="med"/>
          </a:ln>
          <a:effectLst/>
        </p:spPr>
        <p:txBody>
          <a:bodyPr wrap="none" anchor="ctr"/>
          <a:lstStyle/>
          <a:p>
            <a:endParaRPr lang="en-US"/>
          </a:p>
        </p:txBody>
      </p:sp>
      <p:sp>
        <p:nvSpPr>
          <p:cNvPr id="820252" name="Rectangle 28"/>
          <p:cNvSpPr>
            <a:spLocks noChangeArrowheads="1"/>
          </p:cNvSpPr>
          <p:nvPr/>
        </p:nvSpPr>
        <p:spPr bwMode="auto">
          <a:xfrm>
            <a:off x="1563688" y="4970463"/>
            <a:ext cx="350837"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1</a:t>
            </a:r>
          </a:p>
        </p:txBody>
      </p:sp>
      <p:sp>
        <p:nvSpPr>
          <p:cNvPr id="820253" name="Rectangle 29"/>
          <p:cNvSpPr>
            <a:spLocks noChangeArrowheads="1"/>
          </p:cNvSpPr>
          <p:nvPr/>
        </p:nvSpPr>
        <p:spPr bwMode="auto">
          <a:xfrm>
            <a:off x="2603500" y="4954588"/>
            <a:ext cx="350838"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2</a:t>
            </a:r>
          </a:p>
        </p:txBody>
      </p:sp>
      <p:sp>
        <p:nvSpPr>
          <p:cNvPr id="820254" name="Rectangle 30"/>
          <p:cNvSpPr>
            <a:spLocks noChangeArrowheads="1"/>
          </p:cNvSpPr>
          <p:nvPr/>
        </p:nvSpPr>
        <p:spPr bwMode="auto">
          <a:xfrm>
            <a:off x="3587750" y="4970463"/>
            <a:ext cx="350838"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3</a:t>
            </a:r>
          </a:p>
        </p:txBody>
      </p:sp>
      <p:sp>
        <p:nvSpPr>
          <p:cNvPr id="820255" name="Rectangle 31"/>
          <p:cNvSpPr>
            <a:spLocks noChangeArrowheads="1"/>
          </p:cNvSpPr>
          <p:nvPr/>
        </p:nvSpPr>
        <p:spPr bwMode="auto">
          <a:xfrm>
            <a:off x="4603750" y="4968875"/>
            <a:ext cx="474663"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4</a:t>
            </a:r>
          </a:p>
        </p:txBody>
      </p:sp>
      <p:sp>
        <p:nvSpPr>
          <p:cNvPr id="820256" name="Rectangle 32"/>
          <p:cNvSpPr>
            <a:spLocks noChangeArrowheads="1"/>
          </p:cNvSpPr>
          <p:nvPr/>
        </p:nvSpPr>
        <p:spPr bwMode="auto">
          <a:xfrm>
            <a:off x="5629275" y="4973638"/>
            <a:ext cx="350838"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5</a:t>
            </a:r>
          </a:p>
        </p:txBody>
      </p:sp>
      <p:sp>
        <p:nvSpPr>
          <p:cNvPr id="820257" name="Rectangle 33"/>
          <p:cNvSpPr>
            <a:spLocks noChangeArrowheads="1"/>
          </p:cNvSpPr>
          <p:nvPr/>
        </p:nvSpPr>
        <p:spPr bwMode="auto">
          <a:xfrm>
            <a:off x="6629400" y="4972050"/>
            <a:ext cx="350838"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6</a:t>
            </a:r>
          </a:p>
        </p:txBody>
      </p:sp>
      <p:sp>
        <p:nvSpPr>
          <p:cNvPr id="820258" name="Rectangle 34"/>
          <p:cNvSpPr>
            <a:spLocks noChangeArrowheads="1"/>
          </p:cNvSpPr>
          <p:nvPr/>
        </p:nvSpPr>
        <p:spPr bwMode="auto">
          <a:xfrm>
            <a:off x="7653338" y="4973638"/>
            <a:ext cx="350837" cy="454025"/>
          </a:xfrm>
          <a:prstGeom prst="rect">
            <a:avLst/>
          </a:prstGeom>
          <a:noFill/>
          <a:ln w="12700">
            <a:noFill/>
            <a:miter lim="800000"/>
            <a:headEnd/>
            <a:tailEnd/>
          </a:ln>
          <a:effectLst/>
        </p:spPr>
        <p:txBody>
          <a:bodyPr lIns="90488" tIns="44450" rIns="90488" bIns="44450">
            <a:spAutoFit/>
          </a:bodyPr>
          <a:lstStyle/>
          <a:p>
            <a:r>
              <a:rPr lang="en-US" sz="2400">
                <a:solidFill>
                  <a:srgbClr val="FFFFFF"/>
                </a:solidFill>
                <a:latin typeface="AvantGarde Bk BT" pitchFamily="34" charset="0"/>
              </a:rPr>
              <a:t>7</a:t>
            </a:r>
          </a:p>
        </p:txBody>
      </p:sp>
      <p:sp>
        <p:nvSpPr>
          <p:cNvPr id="820259" name="Rectangle 35"/>
          <p:cNvSpPr>
            <a:spLocks noChangeArrowheads="1"/>
          </p:cNvSpPr>
          <p:nvPr/>
        </p:nvSpPr>
        <p:spPr bwMode="auto">
          <a:xfrm>
            <a:off x="3813175" y="5403850"/>
            <a:ext cx="828675" cy="393700"/>
          </a:xfrm>
          <a:prstGeom prst="rect">
            <a:avLst/>
          </a:prstGeom>
          <a:noFill/>
          <a:ln w="12700">
            <a:noFill/>
            <a:miter lim="800000"/>
            <a:headEnd/>
            <a:tailEnd/>
          </a:ln>
          <a:effectLst/>
        </p:spPr>
        <p:txBody>
          <a:bodyPr wrap="none" lIns="90488" tIns="44450" rIns="90488" bIns="44450">
            <a:spAutoFit/>
          </a:bodyPr>
          <a:lstStyle/>
          <a:p>
            <a:r>
              <a:rPr lang="en-US" sz="2000">
                <a:solidFill>
                  <a:srgbClr val="FFFFFF"/>
                </a:solidFill>
                <a:latin typeface="AvantGarde Bk BT" pitchFamily="34" charset="0"/>
              </a:rPr>
              <a:t>TIME</a:t>
            </a:r>
          </a:p>
        </p:txBody>
      </p:sp>
      <p:sp>
        <p:nvSpPr>
          <p:cNvPr id="820260" name="Line 36"/>
          <p:cNvSpPr>
            <a:spLocks noChangeShapeType="1"/>
          </p:cNvSpPr>
          <p:nvPr/>
        </p:nvSpPr>
        <p:spPr bwMode="auto">
          <a:xfrm>
            <a:off x="7446963" y="3378200"/>
            <a:ext cx="346075" cy="1168400"/>
          </a:xfrm>
          <a:prstGeom prst="line">
            <a:avLst/>
          </a:prstGeom>
          <a:noFill/>
          <a:ln w="12700">
            <a:solidFill>
              <a:srgbClr val="FFFFFF"/>
            </a:solidFill>
            <a:round/>
            <a:headEnd/>
            <a:tailEnd/>
          </a:ln>
          <a:effectLst/>
        </p:spPr>
        <p:txBody>
          <a:bodyPr wrap="none" anchor="ctr"/>
          <a:lstStyle/>
          <a:p>
            <a:endParaRPr lang="en-US"/>
          </a:p>
        </p:txBody>
      </p:sp>
      <p:sp>
        <p:nvSpPr>
          <p:cNvPr id="820261" name="Rectangle 37"/>
          <p:cNvSpPr>
            <a:spLocks noChangeArrowheads="1"/>
          </p:cNvSpPr>
          <p:nvPr/>
        </p:nvSpPr>
        <p:spPr bwMode="auto">
          <a:xfrm>
            <a:off x="808038" y="4000500"/>
            <a:ext cx="914400" cy="822325"/>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FFFFFF"/>
                </a:solidFill>
                <a:latin typeface="AvantGarde Bk BT" pitchFamily="34" charset="0"/>
              </a:rPr>
              <a:t>One</a:t>
            </a:r>
          </a:p>
          <a:p>
            <a:pPr algn="ctr"/>
            <a:r>
              <a:rPr lang="en-US" sz="1600">
                <a:solidFill>
                  <a:srgbClr val="FFFFFF"/>
                </a:solidFill>
                <a:latin typeface="AvantGarde Bk BT" pitchFamily="34" charset="0"/>
              </a:rPr>
              <a:t>Half-life</a:t>
            </a:r>
          </a:p>
          <a:p>
            <a:pPr algn="ctr"/>
            <a:r>
              <a:rPr lang="en-US" sz="1600">
                <a:solidFill>
                  <a:srgbClr val="FFFFFF"/>
                </a:solidFill>
                <a:latin typeface="AvantGarde Bk BT" pitchFamily="34" charset="0"/>
              </a:rPr>
              <a:t>Period</a:t>
            </a:r>
          </a:p>
        </p:txBody>
      </p:sp>
      <p:sp>
        <p:nvSpPr>
          <p:cNvPr id="820262" name="Rectangle 38"/>
          <p:cNvSpPr>
            <a:spLocks noChangeArrowheads="1"/>
          </p:cNvSpPr>
          <p:nvPr/>
        </p:nvSpPr>
        <p:spPr bwMode="auto">
          <a:xfrm>
            <a:off x="1588" y="2416175"/>
            <a:ext cx="858837" cy="638175"/>
          </a:xfrm>
          <a:prstGeom prst="rect">
            <a:avLst/>
          </a:prstGeom>
          <a:noFill/>
          <a:ln w="12700">
            <a:noFill/>
            <a:miter lim="800000"/>
            <a:headEnd/>
            <a:tailEnd/>
          </a:ln>
          <a:effectLst/>
        </p:spPr>
        <p:txBody>
          <a:bodyPr lIns="90488" tIns="44450" rIns="90488" bIns="44450">
            <a:spAutoFit/>
          </a:bodyPr>
          <a:lstStyle/>
          <a:p>
            <a:pPr algn="ctr"/>
            <a:r>
              <a:rPr lang="en-US">
                <a:solidFill>
                  <a:srgbClr val="FFFFFF"/>
                </a:solidFill>
                <a:latin typeface="AvantGarde Bk BT" pitchFamily="34" charset="0"/>
              </a:rPr>
              <a:t>ACT</a:t>
            </a:r>
          </a:p>
          <a:p>
            <a:pPr algn="ctr"/>
            <a:r>
              <a:rPr lang="en-US">
                <a:solidFill>
                  <a:srgbClr val="FFFFFF"/>
                </a:solidFill>
                <a:latin typeface="AvantGarde Bk BT" pitchFamily="34" charset="0"/>
              </a:rPr>
              <a:t>(mCi)</a:t>
            </a:r>
          </a:p>
        </p:txBody>
      </p:sp>
      <p:sp>
        <p:nvSpPr>
          <p:cNvPr id="820263" name="Line 39"/>
          <p:cNvSpPr>
            <a:spLocks noChangeShapeType="1"/>
          </p:cNvSpPr>
          <p:nvPr/>
        </p:nvSpPr>
        <p:spPr bwMode="auto">
          <a:xfrm>
            <a:off x="7840663" y="4864100"/>
            <a:ext cx="0" cy="101600"/>
          </a:xfrm>
          <a:prstGeom prst="line">
            <a:avLst/>
          </a:prstGeom>
          <a:noFill/>
          <a:ln w="12700">
            <a:solidFill>
              <a:srgbClr val="FFFFFF"/>
            </a:solidFill>
            <a:round/>
            <a:headEnd/>
            <a:tailEnd/>
          </a:ln>
          <a:effectLst/>
        </p:spPr>
        <p:txBody>
          <a:bodyPr wrap="none" anchor="ctr"/>
          <a:lstStyle/>
          <a:p>
            <a:endParaRPr lang="en-US"/>
          </a:p>
        </p:txBody>
      </p:sp>
      <p:sp>
        <p:nvSpPr>
          <p:cNvPr id="820264" name="Rectangle 40"/>
          <p:cNvSpPr>
            <a:spLocks noGrp="1" noChangeArrowheads="1"/>
          </p:cNvSpPr>
          <p:nvPr>
            <p:ph type="title"/>
          </p:nvPr>
        </p:nvSpPr>
        <p:spPr>
          <a:xfrm>
            <a:off x="620713" y="311150"/>
            <a:ext cx="7627937" cy="911225"/>
          </a:xfrm>
          <a:noFill/>
          <a:ln/>
        </p:spPr>
        <p:txBody>
          <a:bodyPr lIns="90488" tIns="44450" rIns="90488" bIns="44450" anchorCtr="0"/>
          <a:lstStyle/>
          <a:p>
            <a:r>
              <a:rPr lang="en-US" sz="4000"/>
              <a:t>HALF-LIFE</a:t>
            </a:r>
          </a:p>
        </p:txBody>
      </p:sp>
      <p:sp>
        <p:nvSpPr>
          <p:cNvPr id="820265" name="Line 41"/>
          <p:cNvSpPr>
            <a:spLocks noChangeShapeType="1"/>
          </p:cNvSpPr>
          <p:nvPr/>
        </p:nvSpPr>
        <p:spPr bwMode="auto">
          <a:xfrm>
            <a:off x="909638" y="3924300"/>
            <a:ext cx="708025" cy="0"/>
          </a:xfrm>
          <a:prstGeom prst="line">
            <a:avLst/>
          </a:prstGeom>
          <a:noFill/>
          <a:ln w="12700">
            <a:solidFill>
              <a:srgbClr val="FFFFFF"/>
            </a:solidFill>
            <a:round/>
            <a:headEnd type="triangle" w="med" len="med"/>
            <a:tailEnd type="triangle" w="med" len="med"/>
          </a:ln>
          <a:effectLst/>
        </p:spPr>
        <p:txBody>
          <a:bodyPr wrap="none" anchor="ctr"/>
          <a:lstStyle/>
          <a:p>
            <a:endParaRPr lang="en-US"/>
          </a:p>
        </p:txBody>
      </p:sp>
      <p:sp>
        <p:nvSpPr>
          <p:cNvPr id="820266" name="Text Box 42"/>
          <p:cNvSpPr txBox="1">
            <a:spLocks noChangeArrowheads="1"/>
          </p:cNvSpPr>
          <p:nvPr/>
        </p:nvSpPr>
        <p:spPr bwMode="auto">
          <a:xfrm>
            <a:off x="625475" y="5899150"/>
            <a:ext cx="7802563" cy="822325"/>
          </a:xfrm>
          <a:prstGeom prst="rect">
            <a:avLst/>
          </a:prstGeom>
          <a:noFill/>
          <a:ln w="12700">
            <a:noFill/>
            <a:miter lim="800000"/>
            <a:headEnd/>
            <a:tailEnd/>
          </a:ln>
          <a:effectLst/>
        </p:spPr>
        <p:txBody>
          <a:bodyPr>
            <a:spAutoFit/>
          </a:bodyPr>
          <a:lstStyle/>
          <a:p>
            <a:pPr eaLnBrk="1" hangingPunct="1"/>
            <a:r>
              <a:rPr lang="en-US" sz="2400">
                <a:solidFill>
                  <a:srgbClr val="FAFD00"/>
                </a:solidFill>
                <a:latin typeface="Verdana" pitchFamily="34" charset="0"/>
                <a:cs typeface="Arial" charset="0"/>
              </a:rPr>
              <a:t>Definition:  Time it takes for half of the atoms 			to decay away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Half Life</a:t>
            </a:r>
          </a:p>
        </p:txBody>
      </p:sp>
      <p:sp>
        <p:nvSpPr>
          <p:cNvPr id="1060867" name="Rectangle 3"/>
          <p:cNvSpPr>
            <a:spLocks noGrp="1" noChangeArrowheads="1"/>
          </p:cNvSpPr>
          <p:nvPr>
            <p:ph type="body" idx="1"/>
          </p:nvPr>
        </p:nvSpPr>
        <p:spPr/>
        <p:txBody>
          <a:bodyPr/>
          <a:lstStyle/>
          <a:p>
            <a:r>
              <a:rPr lang="en-US"/>
              <a:t>The rate at which an atom decays</a:t>
            </a:r>
          </a:p>
          <a:p>
            <a:pPr lvl="1"/>
            <a:r>
              <a:rPr lang="en-US"/>
              <a:t>Thorium: 14 billion years</a:t>
            </a:r>
          </a:p>
          <a:p>
            <a:pPr lvl="1"/>
            <a:r>
              <a:rPr lang="en-US"/>
              <a:t>Uranium: 4.5 billion years</a:t>
            </a:r>
          </a:p>
          <a:p>
            <a:pPr lvl="1"/>
            <a:r>
              <a:rPr lang="en-US"/>
              <a:t>Technetium 99: 6 hours</a:t>
            </a:r>
          </a:p>
          <a:p>
            <a:pPr lvl="1"/>
            <a:r>
              <a:rPr lang="en-US"/>
              <a:t>Fluorine 18: 110 minutes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xfrm>
            <a:off x="620713" y="320675"/>
            <a:ext cx="7758112" cy="992188"/>
          </a:xfrm>
          <a:noFill/>
          <a:ln/>
        </p:spPr>
        <p:txBody>
          <a:bodyPr lIns="90488" tIns="44450" rIns="90488" bIns="44450" anchorCtr="0"/>
          <a:lstStyle/>
          <a:p>
            <a:r>
              <a:rPr lang="en-US"/>
              <a:t>GAMMA (</a:t>
            </a:r>
            <a:r>
              <a:rPr lang="en-US">
                <a:sym typeface="Symbol" pitchFamily="18" charset="2"/>
              </a:rPr>
              <a:t></a:t>
            </a:r>
            <a:r>
              <a:rPr lang="en-US"/>
              <a:t>)</a:t>
            </a:r>
          </a:p>
        </p:txBody>
      </p:sp>
      <p:sp>
        <p:nvSpPr>
          <p:cNvPr id="819203" name="Rectangle 3"/>
          <p:cNvSpPr>
            <a:spLocks noChangeArrowheads="1"/>
          </p:cNvSpPr>
          <p:nvPr/>
        </p:nvSpPr>
        <p:spPr bwMode="auto">
          <a:xfrm>
            <a:off x="241300" y="609600"/>
            <a:ext cx="2363788" cy="454025"/>
          </a:xfrm>
          <a:prstGeom prst="rect">
            <a:avLst/>
          </a:prstGeom>
          <a:noFill/>
          <a:ln w="12700">
            <a:noFill/>
            <a:miter lim="800000"/>
            <a:headEnd/>
            <a:tailEnd/>
          </a:ln>
          <a:effectLst/>
        </p:spPr>
        <p:txBody>
          <a:bodyPr wrap="none" lIns="90488" tIns="44450" rIns="90488" bIns="44450">
            <a:spAutoFit/>
          </a:bodyPr>
          <a:lstStyle/>
          <a:p>
            <a:pPr algn="ctr">
              <a:spcBef>
                <a:spcPct val="20000"/>
              </a:spcBef>
            </a:pPr>
            <a:r>
              <a:rPr lang="en-US" sz="2400" b="1">
                <a:solidFill>
                  <a:srgbClr val="FF00FF"/>
                </a:solidFill>
                <a:effectLst>
                  <a:outerShdw blurRad="38100" dist="38100" dir="2700000" algn="tl">
                    <a:srgbClr val="FFFFFF"/>
                  </a:outerShdw>
                </a:effectLst>
                <a:latin typeface="AvantGarde Bk BT" pitchFamily="34" charset="0"/>
              </a:rPr>
              <a:t>unstable atom</a:t>
            </a:r>
          </a:p>
        </p:txBody>
      </p:sp>
      <p:grpSp>
        <p:nvGrpSpPr>
          <p:cNvPr id="819204" name="Group 4"/>
          <p:cNvGrpSpPr>
            <a:grpSpLocks/>
          </p:cNvGrpSpPr>
          <p:nvPr/>
        </p:nvGrpSpPr>
        <p:grpSpPr bwMode="auto">
          <a:xfrm>
            <a:off x="2189163" y="2159000"/>
            <a:ext cx="3249612" cy="458788"/>
            <a:chOff x="1310" y="1360"/>
            <a:chExt cx="1945" cy="289"/>
          </a:xfrm>
        </p:grpSpPr>
        <p:sp>
          <p:nvSpPr>
            <p:cNvPr id="819205" name="Arc 5"/>
            <p:cNvSpPr>
              <a:spLocks/>
            </p:cNvSpPr>
            <p:nvPr/>
          </p:nvSpPr>
          <p:spPr bwMode="auto">
            <a:xfrm rot="2940000">
              <a:off x="1282" y="1388"/>
              <a:ext cx="227" cy="171"/>
            </a:xfrm>
            <a:custGeom>
              <a:avLst/>
              <a:gdLst>
                <a:gd name="G0" fmla="+- 96 0 0"/>
                <a:gd name="G1" fmla="+- 128 0 0"/>
                <a:gd name="G2" fmla="+- 21600 0 0"/>
                <a:gd name="T0" fmla="*/ 21696 w 21696"/>
                <a:gd name="T1" fmla="*/ 0 h 21728"/>
                <a:gd name="T2" fmla="*/ 0 w 21696"/>
                <a:gd name="T3" fmla="*/ 21728 h 21728"/>
                <a:gd name="T4" fmla="*/ 96 w 21696"/>
                <a:gd name="T5" fmla="*/ 128 h 21728"/>
              </a:gdLst>
              <a:ahLst/>
              <a:cxnLst>
                <a:cxn ang="0">
                  <a:pos x="T0" y="T1"/>
                </a:cxn>
                <a:cxn ang="0">
                  <a:pos x="T2" y="T3"/>
                </a:cxn>
                <a:cxn ang="0">
                  <a:pos x="T4" y="T5"/>
                </a:cxn>
              </a:cxnLst>
              <a:rect l="0" t="0" r="r" b="b"/>
              <a:pathLst>
                <a:path w="21696" h="21728" fill="none" extrusionOk="0">
                  <a:moveTo>
                    <a:pt x="21695" y="0"/>
                  </a:moveTo>
                  <a:cubicBezTo>
                    <a:pt x="21695" y="42"/>
                    <a:pt x="21696" y="85"/>
                    <a:pt x="21696" y="128"/>
                  </a:cubicBezTo>
                  <a:cubicBezTo>
                    <a:pt x="21696" y="12057"/>
                    <a:pt x="12025" y="21728"/>
                    <a:pt x="96" y="21728"/>
                  </a:cubicBezTo>
                  <a:cubicBezTo>
                    <a:pt x="64" y="21728"/>
                    <a:pt x="32" y="21727"/>
                    <a:pt x="0" y="21727"/>
                  </a:cubicBezTo>
                </a:path>
                <a:path w="21696" h="21728" stroke="0" extrusionOk="0">
                  <a:moveTo>
                    <a:pt x="21695" y="0"/>
                  </a:moveTo>
                  <a:cubicBezTo>
                    <a:pt x="21695" y="42"/>
                    <a:pt x="21696" y="85"/>
                    <a:pt x="21696" y="128"/>
                  </a:cubicBezTo>
                  <a:cubicBezTo>
                    <a:pt x="21696" y="12057"/>
                    <a:pt x="12025" y="21728"/>
                    <a:pt x="96" y="21728"/>
                  </a:cubicBezTo>
                  <a:cubicBezTo>
                    <a:pt x="64" y="21728"/>
                    <a:pt x="32" y="21727"/>
                    <a:pt x="0" y="21727"/>
                  </a:cubicBezTo>
                  <a:lnTo>
                    <a:pt x="96" y="128"/>
                  </a:lnTo>
                  <a:close/>
                </a:path>
              </a:pathLst>
            </a:custGeom>
            <a:noFill/>
            <a:ln w="12700" cap="rnd">
              <a:solidFill>
                <a:srgbClr val="FFFFFF"/>
              </a:solidFill>
              <a:round/>
              <a:headEnd/>
              <a:tailEnd/>
            </a:ln>
            <a:effectLst/>
          </p:spPr>
          <p:txBody>
            <a:bodyPr wrap="none" anchor="ctr"/>
            <a:lstStyle/>
            <a:p>
              <a:endParaRPr lang="en-US"/>
            </a:p>
          </p:txBody>
        </p:sp>
        <p:grpSp>
          <p:nvGrpSpPr>
            <p:cNvPr id="819206" name="Group 6"/>
            <p:cNvGrpSpPr>
              <a:grpSpLocks/>
            </p:cNvGrpSpPr>
            <p:nvPr/>
          </p:nvGrpSpPr>
          <p:grpSpPr bwMode="auto">
            <a:xfrm>
              <a:off x="1521" y="1396"/>
              <a:ext cx="1734" cy="253"/>
              <a:chOff x="1521" y="1396"/>
              <a:chExt cx="1734" cy="253"/>
            </a:xfrm>
          </p:grpSpPr>
          <p:sp>
            <p:nvSpPr>
              <p:cNvPr id="819207" name="Arc 7"/>
              <p:cNvSpPr>
                <a:spLocks/>
              </p:cNvSpPr>
              <p:nvPr/>
            </p:nvSpPr>
            <p:spPr bwMode="auto">
              <a:xfrm rot="2940000">
                <a:off x="1777" y="1424"/>
                <a:ext cx="226" cy="17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FFFF"/>
                </a:solidFill>
                <a:round/>
                <a:headEnd/>
                <a:tailEnd/>
              </a:ln>
              <a:effectLst/>
            </p:spPr>
            <p:txBody>
              <a:bodyPr wrap="none" anchor="ctr"/>
              <a:lstStyle/>
              <a:p>
                <a:endParaRPr lang="en-US"/>
              </a:p>
            </p:txBody>
          </p:sp>
          <p:sp>
            <p:nvSpPr>
              <p:cNvPr id="819208" name="Arc 8"/>
              <p:cNvSpPr>
                <a:spLocks/>
              </p:cNvSpPr>
              <p:nvPr/>
            </p:nvSpPr>
            <p:spPr bwMode="auto">
              <a:xfrm rot="13740000">
                <a:off x="1570" y="1386"/>
                <a:ext cx="116" cy="214"/>
              </a:xfrm>
              <a:custGeom>
                <a:avLst/>
                <a:gdLst>
                  <a:gd name="G0" fmla="+- 187 0 0"/>
                  <a:gd name="G1" fmla="+- 102 0 0"/>
                  <a:gd name="G2" fmla="+- 21600 0 0"/>
                  <a:gd name="T0" fmla="*/ 21787 w 21787"/>
                  <a:gd name="T1" fmla="*/ 0 h 21702"/>
                  <a:gd name="T2" fmla="*/ 0 w 21787"/>
                  <a:gd name="T3" fmla="*/ 21701 h 21702"/>
                  <a:gd name="T4" fmla="*/ 187 w 21787"/>
                  <a:gd name="T5" fmla="*/ 102 h 21702"/>
                </a:gdLst>
                <a:ahLst/>
                <a:cxnLst>
                  <a:cxn ang="0">
                    <a:pos x="T0" y="T1"/>
                  </a:cxn>
                  <a:cxn ang="0">
                    <a:pos x="T2" y="T3"/>
                  </a:cxn>
                  <a:cxn ang="0">
                    <a:pos x="T4" y="T5"/>
                  </a:cxn>
                </a:cxnLst>
                <a:rect l="0" t="0" r="r" b="b"/>
                <a:pathLst>
                  <a:path w="21787" h="21702" fill="none" extrusionOk="0">
                    <a:moveTo>
                      <a:pt x="21786" y="0"/>
                    </a:moveTo>
                    <a:cubicBezTo>
                      <a:pt x="21786" y="34"/>
                      <a:pt x="21787" y="68"/>
                      <a:pt x="21787" y="102"/>
                    </a:cubicBezTo>
                    <a:cubicBezTo>
                      <a:pt x="21787" y="12031"/>
                      <a:pt x="12116" y="21702"/>
                      <a:pt x="187" y="21702"/>
                    </a:cubicBezTo>
                    <a:cubicBezTo>
                      <a:pt x="124" y="21702"/>
                      <a:pt x="62" y="21701"/>
                      <a:pt x="-1" y="21701"/>
                    </a:cubicBezTo>
                  </a:path>
                  <a:path w="21787" h="21702" stroke="0" extrusionOk="0">
                    <a:moveTo>
                      <a:pt x="21786" y="0"/>
                    </a:moveTo>
                    <a:cubicBezTo>
                      <a:pt x="21786" y="34"/>
                      <a:pt x="21787" y="68"/>
                      <a:pt x="21787" y="102"/>
                    </a:cubicBezTo>
                    <a:cubicBezTo>
                      <a:pt x="21787" y="12031"/>
                      <a:pt x="12116" y="21702"/>
                      <a:pt x="187" y="21702"/>
                    </a:cubicBezTo>
                    <a:cubicBezTo>
                      <a:pt x="124" y="21702"/>
                      <a:pt x="62" y="21701"/>
                      <a:pt x="-1" y="21701"/>
                    </a:cubicBezTo>
                    <a:lnTo>
                      <a:pt x="187" y="102"/>
                    </a:lnTo>
                    <a:close/>
                  </a:path>
                </a:pathLst>
              </a:custGeom>
              <a:noFill/>
              <a:ln w="12700" cap="rnd">
                <a:solidFill>
                  <a:srgbClr val="FFFFFF"/>
                </a:solidFill>
                <a:round/>
                <a:headEnd/>
                <a:tailEnd/>
              </a:ln>
              <a:effectLst/>
            </p:spPr>
            <p:txBody>
              <a:bodyPr wrap="none" anchor="ctr"/>
              <a:lstStyle/>
              <a:p>
                <a:endParaRPr lang="en-US"/>
              </a:p>
            </p:txBody>
          </p:sp>
          <p:sp>
            <p:nvSpPr>
              <p:cNvPr id="819209" name="Arc 9"/>
              <p:cNvSpPr>
                <a:spLocks/>
              </p:cNvSpPr>
              <p:nvPr/>
            </p:nvSpPr>
            <p:spPr bwMode="auto">
              <a:xfrm rot="2460000">
                <a:off x="2257" y="1446"/>
                <a:ext cx="239" cy="158"/>
              </a:xfrm>
              <a:custGeom>
                <a:avLst/>
                <a:gdLst>
                  <a:gd name="G0" fmla="+- 91 0 0"/>
                  <a:gd name="G1" fmla="+- 0 0 0"/>
                  <a:gd name="G2" fmla="+- 21600 0 0"/>
                  <a:gd name="T0" fmla="*/ 21691 w 21691"/>
                  <a:gd name="T1" fmla="*/ 0 h 21600"/>
                  <a:gd name="T2" fmla="*/ 0 w 21691"/>
                  <a:gd name="T3" fmla="*/ 21600 h 21600"/>
                  <a:gd name="T4" fmla="*/ 91 w 21691"/>
                  <a:gd name="T5" fmla="*/ 0 h 21600"/>
                </a:gdLst>
                <a:ahLst/>
                <a:cxnLst>
                  <a:cxn ang="0">
                    <a:pos x="T0" y="T1"/>
                  </a:cxn>
                  <a:cxn ang="0">
                    <a:pos x="T2" y="T3"/>
                  </a:cxn>
                  <a:cxn ang="0">
                    <a:pos x="T4" y="T5"/>
                  </a:cxn>
                </a:cxnLst>
                <a:rect l="0" t="0" r="r" b="b"/>
                <a:pathLst>
                  <a:path w="21691" h="21600" fill="none" extrusionOk="0">
                    <a:moveTo>
                      <a:pt x="21691" y="0"/>
                    </a:moveTo>
                    <a:cubicBezTo>
                      <a:pt x="21691" y="11929"/>
                      <a:pt x="12020" y="21600"/>
                      <a:pt x="91" y="21600"/>
                    </a:cubicBezTo>
                    <a:cubicBezTo>
                      <a:pt x="60" y="21600"/>
                      <a:pt x="30" y="21599"/>
                      <a:pt x="0" y="21599"/>
                    </a:cubicBezTo>
                  </a:path>
                  <a:path w="21691" h="21600" stroke="0" extrusionOk="0">
                    <a:moveTo>
                      <a:pt x="21691" y="0"/>
                    </a:moveTo>
                    <a:cubicBezTo>
                      <a:pt x="21691" y="11929"/>
                      <a:pt x="12020" y="21600"/>
                      <a:pt x="91" y="21600"/>
                    </a:cubicBezTo>
                    <a:cubicBezTo>
                      <a:pt x="60" y="21600"/>
                      <a:pt x="30" y="21599"/>
                      <a:pt x="0" y="21599"/>
                    </a:cubicBezTo>
                    <a:lnTo>
                      <a:pt x="91" y="0"/>
                    </a:lnTo>
                    <a:close/>
                  </a:path>
                </a:pathLst>
              </a:custGeom>
              <a:noFill/>
              <a:ln w="12700" cap="rnd">
                <a:solidFill>
                  <a:srgbClr val="FFFFFF"/>
                </a:solidFill>
                <a:round/>
                <a:headEnd/>
                <a:tailEnd/>
              </a:ln>
              <a:effectLst/>
            </p:spPr>
            <p:txBody>
              <a:bodyPr wrap="none" anchor="ctr"/>
              <a:lstStyle/>
              <a:p>
                <a:endParaRPr lang="en-US"/>
              </a:p>
            </p:txBody>
          </p:sp>
          <p:sp>
            <p:nvSpPr>
              <p:cNvPr id="819210" name="Arc 10"/>
              <p:cNvSpPr>
                <a:spLocks/>
              </p:cNvSpPr>
              <p:nvPr/>
            </p:nvSpPr>
            <p:spPr bwMode="auto">
              <a:xfrm rot="13740000">
                <a:off x="2574" y="1414"/>
                <a:ext cx="116" cy="21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FFFFF"/>
                </a:solidFill>
                <a:round/>
                <a:headEnd/>
                <a:tailEnd/>
              </a:ln>
              <a:effectLst/>
            </p:spPr>
            <p:txBody>
              <a:bodyPr wrap="none" anchor="ctr"/>
              <a:lstStyle/>
              <a:p>
                <a:endParaRPr lang="en-US"/>
              </a:p>
            </p:txBody>
          </p:sp>
          <p:sp>
            <p:nvSpPr>
              <p:cNvPr id="819211" name="Arc 11"/>
              <p:cNvSpPr>
                <a:spLocks/>
              </p:cNvSpPr>
              <p:nvPr/>
            </p:nvSpPr>
            <p:spPr bwMode="auto">
              <a:xfrm rot="13860000">
                <a:off x="2067" y="1426"/>
                <a:ext cx="116" cy="214"/>
              </a:xfrm>
              <a:custGeom>
                <a:avLst/>
                <a:gdLst>
                  <a:gd name="G0" fmla="+- 187 0 0"/>
                  <a:gd name="G1" fmla="+- 102 0 0"/>
                  <a:gd name="G2" fmla="+- 21600 0 0"/>
                  <a:gd name="T0" fmla="*/ 21787 w 21787"/>
                  <a:gd name="T1" fmla="*/ 0 h 21702"/>
                  <a:gd name="T2" fmla="*/ 0 w 21787"/>
                  <a:gd name="T3" fmla="*/ 21701 h 21702"/>
                  <a:gd name="T4" fmla="*/ 187 w 21787"/>
                  <a:gd name="T5" fmla="*/ 102 h 21702"/>
                </a:gdLst>
                <a:ahLst/>
                <a:cxnLst>
                  <a:cxn ang="0">
                    <a:pos x="T0" y="T1"/>
                  </a:cxn>
                  <a:cxn ang="0">
                    <a:pos x="T2" y="T3"/>
                  </a:cxn>
                  <a:cxn ang="0">
                    <a:pos x="T4" y="T5"/>
                  </a:cxn>
                </a:cxnLst>
                <a:rect l="0" t="0" r="r" b="b"/>
                <a:pathLst>
                  <a:path w="21787" h="21702" fill="none" extrusionOk="0">
                    <a:moveTo>
                      <a:pt x="21786" y="0"/>
                    </a:moveTo>
                    <a:cubicBezTo>
                      <a:pt x="21786" y="34"/>
                      <a:pt x="21787" y="68"/>
                      <a:pt x="21787" y="102"/>
                    </a:cubicBezTo>
                    <a:cubicBezTo>
                      <a:pt x="21787" y="12031"/>
                      <a:pt x="12116" y="21702"/>
                      <a:pt x="187" y="21702"/>
                    </a:cubicBezTo>
                    <a:cubicBezTo>
                      <a:pt x="124" y="21702"/>
                      <a:pt x="62" y="21701"/>
                      <a:pt x="-1" y="21701"/>
                    </a:cubicBezTo>
                  </a:path>
                  <a:path w="21787" h="21702" stroke="0" extrusionOk="0">
                    <a:moveTo>
                      <a:pt x="21786" y="0"/>
                    </a:moveTo>
                    <a:cubicBezTo>
                      <a:pt x="21786" y="34"/>
                      <a:pt x="21787" y="68"/>
                      <a:pt x="21787" y="102"/>
                    </a:cubicBezTo>
                    <a:cubicBezTo>
                      <a:pt x="21787" y="12031"/>
                      <a:pt x="12116" y="21702"/>
                      <a:pt x="187" y="21702"/>
                    </a:cubicBezTo>
                    <a:cubicBezTo>
                      <a:pt x="124" y="21702"/>
                      <a:pt x="62" y="21701"/>
                      <a:pt x="-1" y="21701"/>
                    </a:cubicBezTo>
                    <a:lnTo>
                      <a:pt x="187" y="102"/>
                    </a:lnTo>
                    <a:close/>
                  </a:path>
                </a:pathLst>
              </a:custGeom>
              <a:noFill/>
              <a:ln w="12700" cap="rnd">
                <a:solidFill>
                  <a:srgbClr val="FFFFFF"/>
                </a:solidFill>
                <a:round/>
                <a:headEnd/>
                <a:tailEnd/>
              </a:ln>
              <a:effectLst/>
            </p:spPr>
            <p:txBody>
              <a:bodyPr wrap="none" anchor="ctr"/>
              <a:lstStyle/>
              <a:p>
                <a:endParaRPr lang="en-US"/>
              </a:p>
            </p:txBody>
          </p:sp>
          <p:sp>
            <p:nvSpPr>
              <p:cNvPr id="819212" name="Arc 12"/>
              <p:cNvSpPr>
                <a:spLocks/>
              </p:cNvSpPr>
              <p:nvPr/>
            </p:nvSpPr>
            <p:spPr bwMode="auto">
              <a:xfrm rot="2700000">
                <a:off x="2775" y="1454"/>
                <a:ext cx="240" cy="149"/>
              </a:xfrm>
              <a:custGeom>
                <a:avLst/>
                <a:gdLst>
                  <a:gd name="G0" fmla="+- 91 0 0"/>
                  <a:gd name="G1" fmla="+- 147 0 0"/>
                  <a:gd name="G2" fmla="+- 21600 0 0"/>
                  <a:gd name="T0" fmla="*/ 21691 w 21691"/>
                  <a:gd name="T1" fmla="*/ 0 h 21747"/>
                  <a:gd name="T2" fmla="*/ 0 w 21691"/>
                  <a:gd name="T3" fmla="*/ 21747 h 21747"/>
                  <a:gd name="T4" fmla="*/ 91 w 21691"/>
                  <a:gd name="T5" fmla="*/ 147 h 21747"/>
                </a:gdLst>
                <a:ahLst/>
                <a:cxnLst>
                  <a:cxn ang="0">
                    <a:pos x="T0" y="T1"/>
                  </a:cxn>
                  <a:cxn ang="0">
                    <a:pos x="T2" y="T3"/>
                  </a:cxn>
                  <a:cxn ang="0">
                    <a:pos x="T4" y="T5"/>
                  </a:cxn>
                </a:cxnLst>
                <a:rect l="0" t="0" r="r" b="b"/>
                <a:pathLst>
                  <a:path w="21691" h="21747" fill="none" extrusionOk="0">
                    <a:moveTo>
                      <a:pt x="21690" y="0"/>
                    </a:moveTo>
                    <a:cubicBezTo>
                      <a:pt x="21690" y="49"/>
                      <a:pt x="21691" y="98"/>
                      <a:pt x="21691" y="147"/>
                    </a:cubicBezTo>
                    <a:cubicBezTo>
                      <a:pt x="21691" y="12076"/>
                      <a:pt x="12020" y="21747"/>
                      <a:pt x="91" y="21747"/>
                    </a:cubicBezTo>
                    <a:cubicBezTo>
                      <a:pt x="60" y="21747"/>
                      <a:pt x="30" y="21746"/>
                      <a:pt x="0" y="21746"/>
                    </a:cubicBezTo>
                  </a:path>
                  <a:path w="21691" h="21747" stroke="0" extrusionOk="0">
                    <a:moveTo>
                      <a:pt x="21690" y="0"/>
                    </a:moveTo>
                    <a:cubicBezTo>
                      <a:pt x="21690" y="49"/>
                      <a:pt x="21691" y="98"/>
                      <a:pt x="21691" y="147"/>
                    </a:cubicBezTo>
                    <a:cubicBezTo>
                      <a:pt x="21691" y="12076"/>
                      <a:pt x="12020" y="21747"/>
                      <a:pt x="91" y="21747"/>
                    </a:cubicBezTo>
                    <a:cubicBezTo>
                      <a:pt x="60" y="21747"/>
                      <a:pt x="30" y="21746"/>
                      <a:pt x="0" y="21746"/>
                    </a:cubicBezTo>
                    <a:lnTo>
                      <a:pt x="91" y="147"/>
                    </a:lnTo>
                    <a:close/>
                  </a:path>
                </a:pathLst>
              </a:custGeom>
              <a:noFill/>
              <a:ln w="12700" cap="rnd">
                <a:solidFill>
                  <a:srgbClr val="FFFFFF"/>
                </a:solidFill>
                <a:round/>
                <a:headEnd/>
                <a:tailEnd/>
              </a:ln>
              <a:effectLst/>
            </p:spPr>
            <p:txBody>
              <a:bodyPr wrap="none" anchor="ctr"/>
              <a:lstStyle/>
              <a:p>
                <a:endParaRPr lang="en-US"/>
              </a:p>
            </p:txBody>
          </p:sp>
          <p:sp>
            <p:nvSpPr>
              <p:cNvPr id="819213" name="Arc 13"/>
              <p:cNvSpPr>
                <a:spLocks/>
              </p:cNvSpPr>
              <p:nvPr/>
            </p:nvSpPr>
            <p:spPr bwMode="auto">
              <a:xfrm rot="14760000">
                <a:off x="3111" y="1434"/>
                <a:ext cx="75" cy="213"/>
              </a:xfrm>
              <a:custGeom>
                <a:avLst/>
                <a:gdLst>
                  <a:gd name="G0" fmla="+- 294 0 0"/>
                  <a:gd name="G1" fmla="+- 0 0 0"/>
                  <a:gd name="G2" fmla="+- 21600 0 0"/>
                  <a:gd name="T0" fmla="*/ 21894 w 21894"/>
                  <a:gd name="T1" fmla="*/ 0 h 21600"/>
                  <a:gd name="T2" fmla="*/ 0 w 21894"/>
                  <a:gd name="T3" fmla="*/ 21598 h 21600"/>
                  <a:gd name="T4" fmla="*/ 294 w 21894"/>
                  <a:gd name="T5" fmla="*/ 0 h 21600"/>
                </a:gdLst>
                <a:ahLst/>
                <a:cxnLst>
                  <a:cxn ang="0">
                    <a:pos x="T0" y="T1"/>
                  </a:cxn>
                  <a:cxn ang="0">
                    <a:pos x="T2" y="T3"/>
                  </a:cxn>
                  <a:cxn ang="0">
                    <a:pos x="T4" y="T5"/>
                  </a:cxn>
                </a:cxnLst>
                <a:rect l="0" t="0" r="r" b="b"/>
                <a:pathLst>
                  <a:path w="21894" h="21600" fill="none" extrusionOk="0">
                    <a:moveTo>
                      <a:pt x="21894" y="0"/>
                    </a:moveTo>
                    <a:cubicBezTo>
                      <a:pt x="21894" y="11929"/>
                      <a:pt x="12223" y="21600"/>
                      <a:pt x="294" y="21600"/>
                    </a:cubicBezTo>
                    <a:cubicBezTo>
                      <a:pt x="195" y="21600"/>
                      <a:pt x="97" y="21599"/>
                      <a:pt x="0" y="21597"/>
                    </a:cubicBezTo>
                  </a:path>
                  <a:path w="21894" h="21600" stroke="0" extrusionOk="0">
                    <a:moveTo>
                      <a:pt x="21894" y="0"/>
                    </a:moveTo>
                    <a:cubicBezTo>
                      <a:pt x="21894" y="11929"/>
                      <a:pt x="12223" y="21600"/>
                      <a:pt x="294" y="21600"/>
                    </a:cubicBezTo>
                    <a:cubicBezTo>
                      <a:pt x="195" y="21600"/>
                      <a:pt x="97" y="21599"/>
                      <a:pt x="0" y="21597"/>
                    </a:cubicBezTo>
                    <a:lnTo>
                      <a:pt x="294" y="0"/>
                    </a:lnTo>
                    <a:close/>
                  </a:path>
                </a:pathLst>
              </a:custGeom>
              <a:noFill/>
              <a:ln w="12700" cap="rnd">
                <a:solidFill>
                  <a:srgbClr val="FFFFFF"/>
                </a:solidFill>
                <a:round/>
                <a:headEnd/>
                <a:tailEnd type="triangle" w="med" len="med"/>
              </a:ln>
              <a:effectLst/>
            </p:spPr>
            <p:txBody>
              <a:bodyPr wrap="none" anchor="ctr"/>
              <a:lstStyle/>
              <a:p>
                <a:endParaRPr lang="en-US"/>
              </a:p>
            </p:txBody>
          </p:sp>
        </p:grpSp>
      </p:grpSp>
      <p:sp>
        <p:nvSpPr>
          <p:cNvPr id="819214" name="Rectangle 14"/>
          <p:cNvSpPr>
            <a:spLocks noGrp="1" noChangeArrowheads="1"/>
          </p:cNvSpPr>
          <p:nvPr>
            <p:ph type="body" idx="1"/>
          </p:nvPr>
        </p:nvSpPr>
        <p:spPr>
          <a:xfrm>
            <a:off x="481013" y="3429000"/>
            <a:ext cx="8662987" cy="3124200"/>
          </a:xfrm>
        </p:spPr>
        <p:txBody>
          <a:bodyPr/>
          <a:lstStyle/>
          <a:p>
            <a:pPr>
              <a:lnSpc>
                <a:spcPct val="90000"/>
              </a:lnSpc>
            </a:pPr>
            <a:r>
              <a:rPr lang="en-US" sz="2800"/>
              <a:t>Electromagnetic (no mass, no charge)</a:t>
            </a:r>
          </a:p>
          <a:p>
            <a:pPr>
              <a:lnSpc>
                <a:spcPct val="90000"/>
              </a:lnSpc>
            </a:pPr>
            <a:r>
              <a:rPr lang="en-US" sz="2800"/>
              <a:t>Photons/x-rays</a:t>
            </a:r>
          </a:p>
          <a:p>
            <a:pPr>
              <a:lnSpc>
                <a:spcPct val="90000"/>
              </a:lnSpc>
            </a:pPr>
            <a:r>
              <a:rPr lang="en-US" sz="2800"/>
              <a:t>Penetrating radiation</a:t>
            </a:r>
          </a:p>
          <a:p>
            <a:pPr>
              <a:lnSpc>
                <a:spcPct val="90000"/>
              </a:lnSpc>
            </a:pPr>
            <a:r>
              <a:rPr lang="en-US" sz="2800"/>
              <a:t>Range: Large (several meters in air)</a:t>
            </a:r>
          </a:p>
          <a:p>
            <a:pPr>
              <a:lnSpc>
                <a:spcPct val="90000"/>
              </a:lnSpc>
            </a:pPr>
            <a:r>
              <a:rPr lang="en-US" sz="2800"/>
              <a:t>LET: Low </a:t>
            </a:r>
          </a:p>
          <a:p>
            <a:pPr>
              <a:lnSpc>
                <a:spcPct val="90000"/>
              </a:lnSpc>
            </a:pPr>
            <a:r>
              <a:rPr lang="en-US" sz="2800"/>
              <a:t>Shielding: Lead, Tungsten, etc.</a:t>
            </a:r>
          </a:p>
          <a:p>
            <a:pPr>
              <a:lnSpc>
                <a:spcPct val="90000"/>
              </a:lnSpc>
            </a:pPr>
            <a:r>
              <a:rPr lang="en-US" sz="2800"/>
              <a:t>Biological hazard: external &amp; internal</a:t>
            </a:r>
            <a:endParaRPr lang="en-US" b="1">
              <a:effectLst/>
            </a:endParaRPr>
          </a:p>
        </p:txBody>
      </p:sp>
      <p:sp>
        <p:nvSpPr>
          <p:cNvPr id="819215" name="Text Box 15"/>
          <p:cNvSpPr txBox="1">
            <a:spLocks noChangeArrowheads="1"/>
          </p:cNvSpPr>
          <p:nvPr/>
        </p:nvSpPr>
        <p:spPr bwMode="auto">
          <a:xfrm>
            <a:off x="5437188" y="2011363"/>
            <a:ext cx="3586162" cy="579437"/>
          </a:xfrm>
          <a:prstGeom prst="rect">
            <a:avLst/>
          </a:prstGeom>
          <a:noFill/>
          <a:ln w="12700">
            <a:noFill/>
            <a:miter lim="800000"/>
            <a:headEnd/>
            <a:tailEnd/>
          </a:ln>
          <a:effectLst/>
        </p:spPr>
        <p:txBody>
          <a:bodyPr wrap="none">
            <a:spAutoFit/>
          </a:bodyPr>
          <a:lstStyle/>
          <a:p>
            <a:r>
              <a:rPr lang="en-US" sz="3200" b="1">
                <a:solidFill>
                  <a:srgbClr val="FFFFFF"/>
                </a:solidFill>
                <a:effectLst>
                  <a:outerShdw blurRad="38100" dist="38100" dir="2700000" algn="tl">
                    <a:srgbClr val="010199"/>
                  </a:outerShdw>
                </a:effectLst>
                <a:latin typeface="AvantGarde Bk BT" pitchFamily="34" charset="0"/>
              </a:rPr>
              <a:t>packet of energy</a:t>
            </a:r>
          </a:p>
        </p:txBody>
      </p:sp>
      <p:sp>
        <p:nvSpPr>
          <p:cNvPr id="819216" name="Oval 16"/>
          <p:cNvSpPr>
            <a:spLocks noChangeArrowheads="1"/>
          </p:cNvSpPr>
          <p:nvPr/>
        </p:nvSpPr>
        <p:spPr bwMode="auto">
          <a:xfrm>
            <a:off x="381000" y="1295400"/>
            <a:ext cx="2071688" cy="1987550"/>
          </a:xfrm>
          <a:prstGeom prst="ellipse">
            <a:avLst/>
          </a:prstGeom>
          <a:noFill/>
          <a:ln w="12700">
            <a:solidFill>
              <a:srgbClr val="FFFFFF"/>
            </a:solidFill>
            <a:prstDash val="lgDash"/>
            <a:round/>
            <a:headEnd/>
            <a:tailEnd/>
          </a:ln>
          <a:effectLst/>
        </p:spPr>
        <p:txBody>
          <a:bodyPr wrap="none" anchor="ctr"/>
          <a:lstStyle/>
          <a:p>
            <a:endParaRPr lang="en-US"/>
          </a:p>
        </p:txBody>
      </p:sp>
      <p:sp>
        <p:nvSpPr>
          <p:cNvPr id="819217" name="Rectangle 17"/>
          <p:cNvSpPr>
            <a:spLocks noChangeArrowheads="1"/>
          </p:cNvSpPr>
          <p:nvPr/>
        </p:nvSpPr>
        <p:spPr bwMode="auto">
          <a:xfrm>
            <a:off x="2058988" y="1441450"/>
            <a:ext cx="504825" cy="454025"/>
          </a:xfrm>
          <a:prstGeom prst="rect">
            <a:avLst/>
          </a:prstGeom>
          <a:noFill/>
          <a:ln w="12700">
            <a:noFill/>
            <a:miter lim="800000"/>
            <a:headEnd/>
            <a:tailEnd/>
          </a:ln>
          <a:effectLst/>
        </p:spPr>
        <p:txBody>
          <a:bodyPr lIns="90488" tIns="44450" rIns="90488" bIns="44450">
            <a:spAutoFit/>
          </a:bodyPr>
          <a:lstStyle/>
          <a:p>
            <a:r>
              <a:rPr lang="en-US" sz="2400" b="1">
                <a:solidFill>
                  <a:srgbClr val="FFFFFF"/>
                </a:solidFill>
                <a:effectLst>
                  <a:outerShdw blurRad="38100" dist="38100" dir="2700000" algn="tl">
                    <a:srgbClr val="010199"/>
                  </a:outerShdw>
                </a:effectLst>
                <a:latin typeface="AvantGarde Bk BT" pitchFamily="34" charset="0"/>
              </a:rPr>
              <a:t>e</a:t>
            </a:r>
            <a:r>
              <a:rPr lang="en-US" sz="2400" b="1" baseline="30000">
                <a:solidFill>
                  <a:srgbClr val="FFFFFF"/>
                </a:solidFill>
                <a:effectLst>
                  <a:outerShdw blurRad="38100" dist="38100" dir="2700000" algn="tl">
                    <a:srgbClr val="010199"/>
                  </a:outerShdw>
                </a:effectLst>
                <a:latin typeface="AvantGarde Bk BT" pitchFamily="34" charset="0"/>
              </a:rPr>
              <a:t>-</a:t>
            </a:r>
          </a:p>
        </p:txBody>
      </p:sp>
      <p:sp>
        <p:nvSpPr>
          <p:cNvPr id="819218" name="Rectangle 18"/>
          <p:cNvSpPr>
            <a:spLocks noChangeArrowheads="1"/>
          </p:cNvSpPr>
          <p:nvPr/>
        </p:nvSpPr>
        <p:spPr bwMode="auto">
          <a:xfrm>
            <a:off x="320675" y="2587625"/>
            <a:ext cx="441325" cy="454025"/>
          </a:xfrm>
          <a:prstGeom prst="rect">
            <a:avLst/>
          </a:prstGeom>
          <a:noFill/>
          <a:ln w="12700">
            <a:noFill/>
            <a:miter lim="800000"/>
            <a:headEnd/>
            <a:tailEnd/>
          </a:ln>
          <a:effectLst/>
        </p:spPr>
        <p:txBody>
          <a:bodyPr wrap="none" lIns="90488" tIns="44450" rIns="90488" bIns="44450">
            <a:spAutoFit/>
          </a:bodyPr>
          <a:lstStyle/>
          <a:p>
            <a:r>
              <a:rPr lang="en-US" sz="2400" b="1">
                <a:solidFill>
                  <a:srgbClr val="FFFFFF"/>
                </a:solidFill>
                <a:effectLst>
                  <a:outerShdw blurRad="38100" dist="38100" dir="2700000" algn="tl">
                    <a:srgbClr val="010199"/>
                  </a:outerShdw>
                </a:effectLst>
                <a:latin typeface="AvantGarde Bk BT" pitchFamily="34" charset="0"/>
              </a:rPr>
              <a:t>e</a:t>
            </a:r>
            <a:r>
              <a:rPr lang="en-US" sz="2400" b="1" baseline="30000">
                <a:solidFill>
                  <a:srgbClr val="FFFFFF"/>
                </a:solidFill>
                <a:effectLst>
                  <a:outerShdw blurRad="38100" dist="38100" dir="2700000" algn="tl">
                    <a:srgbClr val="010199"/>
                  </a:outerShdw>
                </a:effectLst>
                <a:latin typeface="AvantGarde Bk BT" pitchFamily="34" charset="0"/>
              </a:rPr>
              <a:t>-</a:t>
            </a:r>
          </a:p>
        </p:txBody>
      </p:sp>
      <p:sp>
        <p:nvSpPr>
          <p:cNvPr id="819219" name="Oval 19"/>
          <p:cNvSpPr>
            <a:spLocks noChangeArrowheads="1"/>
          </p:cNvSpPr>
          <p:nvPr/>
        </p:nvSpPr>
        <p:spPr bwMode="auto">
          <a:xfrm>
            <a:off x="801688" y="1695450"/>
            <a:ext cx="1250950" cy="1187450"/>
          </a:xfrm>
          <a:prstGeom prst="ellipse">
            <a:avLst/>
          </a:prstGeom>
          <a:noFill/>
          <a:ln w="12700">
            <a:solidFill>
              <a:srgbClr val="FFFFFF"/>
            </a:solidFill>
            <a:round/>
            <a:headEnd/>
            <a:tailEnd/>
          </a:ln>
          <a:effectLst/>
        </p:spPr>
        <p:txBody>
          <a:bodyPr wrap="none" anchor="ctr"/>
          <a:lstStyle/>
          <a:p>
            <a:endParaRPr lang="en-US"/>
          </a:p>
        </p:txBody>
      </p:sp>
      <p:sp>
        <p:nvSpPr>
          <p:cNvPr id="819220" name="Rectangle 20"/>
          <p:cNvSpPr>
            <a:spLocks noChangeArrowheads="1"/>
          </p:cNvSpPr>
          <p:nvPr/>
        </p:nvSpPr>
        <p:spPr bwMode="auto">
          <a:xfrm>
            <a:off x="919163" y="1898650"/>
            <a:ext cx="1058862" cy="819150"/>
          </a:xfrm>
          <a:prstGeom prst="rect">
            <a:avLst/>
          </a:prstGeom>
          <a:noFill/>
          <a:ln w="12700">
            <a:noFill/>
            <a:miter lim="800000"/>
            <a:headEnd/>
            <a:tailEnd/>
          </a:ln>
          <a:effectLst/>
        </p:spPr>
        <p:txBody>
          <a:bodyPr lIns="90488" tIns="44450" rIns="90488" bIns="44450">
            <a:spAutoFit/>
          </a:bodyPr>
          <a:lstStyle/>
          <a:p>
            <a:pPr algn="ctr"/>
            <a:r>
              <a:rPr lang="en-US" sz="2400" b="1">
                <a:solidFill>
                  <a:srgbClr val="FFFFFF"/>
                </a:solidFill>
                <a:effectLst>
                  <a:outerShdw blurRad="38100" dist="38100" dir="2700000" algn="tl">
                    <a:srgbClr val="010199"/>
                  </a:outerShdw>
                </a:effectLst>
                <a:latin typeface="AvantGarde Bk BT" pitchFamily="34" charset="0"/>
              </a:rPr>
              <a:t>p</a:t>
            </a:r>
            <a:r>
              <a:rPr lang="en-US" sz="2400" b="1" baseline="30000">
                <a:solidFill>
                  <a:srgbClr val="FFFFFF"/>
                </a:solidFill>
                <a:effectLst>
                  <a:outerShdw blurRad="38100" dist="38100" dir="2700000" algn="tl">
                    <a:srgbClr val="010199"/>
                  </a:outerShdw>
                </a:effectLst>
                <a:latin typeface="AvantGarde Bk BT" pitchFamily="34" charset="0"/>
              </a:rPr>
              <a:t>+</a:t>
            </a:r>
            <a:r>
              <a:rPr lang="en-US" sz="2400" b="1">
                <a:solidFill>
                  <a:srgbClr val="FFFFFF"/>
                </a:solidFill>
                <a:effectLst>
                  <a:outerShdw blurRad="38100" dist="38100" dir="2700000" algn="tl">
                    <a:srgbClr val="010199"/>
                  </a:outerShdw>
                </a:effectLst>
                <a:latin typeface="AvantGarde Bk BT" pitchFamily="34" charset="0"/>
              </a:rPr>
              <a:t> n</a:t>
            </a:r>
            <a:r>
              <a:rPr lang="en-US" sz="2400" b="1" baseline="30000">
                <a:solidFill>
                  <a:srgbClr val="FFFFFF"/>
                </a:solidFill>
                <a:effectLst>
                  <a:outerShdw blurRad="38100" dist="38100" dir="2700000" algn="tl">
                    <a:srgbClr val="010199"/>
                  </a:outerShdw>
                </a:effectLst>
                <a:latin typeface="AvantGarde Bk BT" pitchFamily="34" charset="0"/>
              </a:rPr>
              <a:t>o</a:t>
            </a:r>
          </a:p>
          <a:p>
            <a:pPr algn="ctr"/>
            <a:r>
              <a:rPr lang="en-US" sz="2400" b="1">
                <a:solidFill>
                  <a:srgbClr val="FFFFFF"/>
                </a:solidFill>
                <a:effectLst>
                  <a:outerShdw blurRad="38100" dist="38100" dir="2700000" algn="tl">
                    <a:srgbClr val="010199"/>
                  </a:outerShdw>
                </a:effectLst>
                <a:latin typeface="AvantGarde Bk BT" pitchFamily="34" charset="0"/>
              </a:rPr>
              <a:t>n</a:t>
            </a:r>
            <a:r>
              <a:rPr lang="en-US" sz="2400" b="1" baseline="30000">
                <a:solidFill>
                  <a:srgbClr val="FFFFFF"/>
                </a:solidFill>
                <a:effectLst>
                  <a:outerShdw blurRad="38100" dist="38100" dir="2700000" algn="tl">
                    <a:srgbClr val="010199"/>
                  </a:outerShdw>
                </a:effectLst>
                <a:latin typeface="AvantGarde Bk BT" pitchFamily="34" charset="0"/>
              </a:rPr>
              <a:t>o</a:t>
            </a:r>
            <a:r>
              <a:rPr lang="en-US" sz="2400" b="1">
                <a:solidFill>
                  <a:srgbClr val="FFFFFF"/>
                </a:solidFill>
                <a:effectLst>
                  <a:outerShdw blurRad="38100" dist="38100" dir="2700000" algn="tl">
                    <a:srgbClr val="010199"/>
                  </a:outerShdw>
                </a:effectLst>
                <a:latin typeface="AvantGarde Bk BT" pitchFamily="34" charset="0"/>
              </a:rPr>
              <a:t> p</a:t>
            </a:r>
            <a:r>
              <a:rPr lang="en-US" sz="2400" b="1" baseline="30000">
                <a:solidFill>
                  <a:srgbClr val="FFFFFF"/>
                </a:solidFill>
                <a:effectLst>
                  <a:outerShdw blurRad="38100" dist="38100" dir="2700000" algn="tl">
                    <a:srgbClr val="010199"/>
                  </a:outerShdw>
                </a:effectLst>
                <a:latin typeface="AvantGarde Bk BT" pitchFamily="34" charset="0"/>
              </a:rPr>
              <a:t>+</a:t>
            </a:r>
            <a:endParaRPr lang="en-US" sz="2800" b="1" baseline="30000">
              <a:solidFill>
                <a:srgbClr val="FFFFFF"/>
              </a:solidFill>
              <a:effectLst>
                <a:outerShdw blurRad="38100" dist="38100" dir="2700000" algn="tl">
                  <a:srgbClr val="010199"/>
                </a:outerShdw>
              </a:effectLst>
              <a:latin typeface="AvantGarde Bk BT"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Line 2"/>
          <p:cNvSpPr>
            <a:spLocks noChangeShapeType="1"/>
          </p:cNvSpPr>
          <p:nvPr/>
        </p:nvSpPr>
        <p:spPr bwMode="auto">
          <a:xfrm flipV="1">
            <a:off x="2085975" y="1600200"/>
            <a:ext cx="3368675" cy="622300"/>
          </a:xfrm>
          <a:prstGeom prst="line">
            <a:avLst/>
          </a:prstGeom>
          <a:noFill/>
          <a:ln w="25400">
            <a:solidFill>
              <a:srgbClr val="FFFFFF"/>
            </a:solidFill>
            <a:round/>
            <a:headEnd/>
            <a:tailEnd type="triangle" w="med" len="med"/>
          </a:ln>
          <a:effectLst/>
        </p:spPr>
        <p:txBody>
          <a:bodyPr wrap="none" anchor="ctr"/>
          <a:lstStyle/>
          <a:p>
            <a:endParaRPr lang="en-US"/>
          </a:p>
        </p:txBody>
      </p:sp>
      <p:sp>
        <p:nvSpPr>
          <p:cNvPr id="823299" name="Rectangle 3"/>
          <p:cNvSpPr>
            <a:spLocks noChangeArrowheads="1"/>
          </p:cNvSpPr>
          <p:nvPr/>
        </p:nvSpPr>
        <p:spPr bwMode="auto">
          <a:xfrm>
            <a:off x="5756275" y="1371600"/>
            <a:ext cx="346075" cy="377825"/>
          </a:xfrm>
          <a:prstGeom prst="rect">
            <a:avLst/>
          </a:prstGeom>
          <a:noFill/>
          <a:ln w="12700">
            <a:noFill/>
            <a:miter lim="800000"/>
            <a:headEnd/>
            <a:tailEnd/>
          </a:ln>
          <a:effectLst/>
        </p:spPr>
        <p:txBody>
          <a:bodyPr wrap="none" lIns="90488" tIns="44450" rIns="90488" bIns="44450">
            <a:spAutoFit/>
          </a:bodyPr>
          <a:lstStyle/>
          <a:p>
            <a:r>
              <a:rPr lang="en-US" sz="2800" baseline="30000">
                <a:solidFill>
                  <a:srgbClr val="FFFFFF"/>
                </a:solidFill>
                <a:latin typeface="AvantGarde Bk BT" pitchFamily="34" charset="0"/>
              </a:rPr>
              <a:t>- </a:t>
            </a:r>
          </a:p>
        </p:txBody>
      </p:sp>
      <p:sp>
        <p:nvSpPr>
          <p:cNvPr id="823300" name="Rectangle 4"/>
          <p:cNvSpPr>
            <a:spLocks noChangeArrowheads="1"/>
          </p:cNvSpPr>
          <p:nvPr/>
        </p:nvSpPr>
        <p:spPr bwMode="auto">
          <a:xfrm>
            <a:off x="481013" y="457200"/>
            <a:ext cx="2365375" cy="454025"/>
          </a:xfrm>
          <a:prstGeom prst="rect">
            <a:avLst/>
          </a:prstGeom>
          <a:noFill/>
          <a:ln w="12700">
            <a:noFill/>
            <a:miter lim="800000"/>
            <a:headEnd/>
            <a:tailEnd/>
          </a:ln>
          <a:effectLst/>
        </p:spPr>
        <p:txBody>
          <a:bodyPr wrap="none" lIns="90488" tIns="44450" rIns="90488" bIns="44450">
            <a:spAutoFit/>
          </a:bodyPr>
          <a:lstStyle/>
          <a:p>
            <a:pPr algn="ctr">
              <a:spcBef>
                <a:spcPct val="20000"/>
              </a:spcBef>
            </a:pPr>
            <a:r>
              <a:rPr lang="en-US" sz="2400" b="1">
                <a:solidFill>
                  <a:srgbClr val="FF00FF"/>
                </a:solidFill>
                <a:effectLst>
                  <a:outerShdw blurRad="38100" dist="38100" dir="2700000" algn="tl">
                    <a:srgbClr val="FFFFFF"/>
                  </a:outerShdw>
                </a:effectLst>
                <a:latin typeface="AvantGarde Bk BT" pitchFamily="34" charset="0"/>
              </a:rPr>
              <a:t>unstable atom</a:t>
            </a:r>
          </a:p>
        </p:txBody>
      </p:sp>
      <p:sp>
        <p:nvSpPr>
          <p:cNvPr id="823301" name="Rectangle 5"/>
          <p:cNvSpPr>
            <a:spLocks noGrp="1" noChangeArrowheads="1"/>
          </p:cNvSpPr>
          <p:nvPr>
            <p:ph type="title"/>
          </p:nvPr>
        </p:nvSpPr>
        <p:spPr>
          <a:xfrm>
            <a:off x="700088" y="320675"/>
            <a:ext cx="7758112" cy="992188"/>
          </a:xfrm>
        </p:spPr>
        <p:txBody>
          <a:bodyPr/>
          <a:lstStyle/>
          <a:p>
            <a:r>
              <a:rPr lang="en-US"/>
              <a:t>BETA (</a:t>
            </a:r>
            <a:r>
              <a:rPr lang="en-US">
                <a:sym typeface="Symbol" pitchFamily="18" charset="2"/>
              </a:rPr>
              <a:t></a:t>
            </a:r>
            <a:r>
              <a:rPr lang="en-US"/>
              <a:t>)</a:t>
            </a:r>
          </a:p>
        </p:txBody>
      </p:sp>
      <p:sp>
        <p:nvSpPr>
          <p:cNvPr id="823302" name="Rectangle 6"/>
          <p:cNvSpPr>
            <a:spLocks noGrp="1" noChangeArrowheads="1"/>
          </p:cNvSpPr>
          <p:nvPr>
            <p:ph type="body" idx="1"/>
          </p:nvPr>
        </p:nvSpPr>
        <p:spPr>
          <a:xfrm>
            <a:off x="481013" y="3124200"/>
            <a:ext cx="8662987" cy="3200400"/>
          </a:xfrm>
        </p:spPr>
        <p:txBody>
          <a:bodyPr/>
          <a:lstStyle/>
          <a:p>
            <a:pPr>
              <a:lnSpc>
                <a:spcPct val="90000"/>
              </a:lnSpc>
              <a:tabLst>
                <a:tab pos="2979738" algn="l"/>
              </a:tabLst>
            </a:pPr>
            <a:r>
              <a:rPr lang="en-US" sz="2800"/>
              <a:t>Small, light particle  </a:t>
            </a:r>
            <a:r>
              <a:rPr lang="en-US" sz="2800">
                <a:sym typeface="Symbol" pitchFamily="18" charset="2"/>
              </a:rPr>
              <a:t>  </a:t>
            </a:r>
            <a:r>
              <a:rPr lang="en-US" sz="2800"/>
              <a:t>e</a:t>
            </a:r>
            <a:r>
              <a:rPr lang="en-US" sz="2800" baseline="30000"/>
              <a:t>-</a:t>
            </a:r>
            <a:r>
              <a:rPr lang="en-US" sz="2800"/>
              <a:t> or e</a:t>
            </a:r>
            <a:r>
              <a:rPr lang="en-US" sz="2800" baseline="30000"/>
              <a:t>+</a:t>
            </a:r>
            <a:endParaRPr lang="en-US" sz="2800"/>
          </a:p>
          <a:p>
            <a:pPr>
              <a:lnSpc>
                <a:spcPct val="90000"/>
              </a:lnSpc>
              <a:tabLst>
                <a:tab pos="2979738" algn="l"/>
              </a:tabLst>
            </a:pPr>
            <a:r>
              <a:rPr lang="en-US" sz="2800"/>
              <a:t>High speed</a:t>
            </a:r>
          </a:p>
          <a:p>
            <a:pPr>
              <a:lnSpc>
                <a:spcPct val="90000"/>
              </a:lnSpc>
              <a:tabLst>
                <a:tab pos="2979738" algn="l"/>
              </a:tabLst>
            </a:pPr>
            <a:r>
              <a:rPr lang="en-US" sz="2800"/>
              <a:t>Can penetrate outer layers of skin: burns</a:t>
            </a:r>
          </a:p>
          <a:p>
            <a:pPr>
              <a:lnSpc>
                <a:spcPct val="90000"/>
              </a:lnSpc>
              <a:tabLst>
                <a:tab pos="2979738" algn="l"/>
              </a:tabLst>
            </a:pPr>
            <a:r>
              <a:rPr lang="en-US" sz="2800"/>
              <a:t>Range: cm to meter range in air</a:t>
            </a:r>
          </a:p>
          <a:p>
            <a:pPr>
              <a:lnSpc>
                <a:spcPct val="90000"/>
              </a:lnSpc>
              <a:tabLst>
                <a:tab pos="2979738" algn="l"/>
              </a:tabLst>
            </a:pPr>
            <a:r>
              <a:rPr lang="en-US" sz="2800"/>
              <a:t>Shielding: </a:t>
            </a:r>
            <a:r>
              <a:rPr lang="en-US" sz="2800">
                <a:sym typeface="Symbol" pitchFamily="18" charset="2"/>
              </a:rPr>
              <a:t>low E - none, high E - plastics/metal</a:t>
            </a:r>
            <a:endParaRPr lang="en-US" sz="2800"/>
          </a:p>
          <a:p>
            <a:pPr>
              <a:lnSpc>
                <a:spcPct val="90000"/>
              </a:lnSpc>
              <a:tabLst>
                <a:tab pos="2979738" algn="l"/>
              </a:tabLst>
            </a:pPr>
            <a:r>
              <a:rPr lang="en-US" sz="2800"/>
              <a:t>Biological hazard:	External - none at low E	 	Internal - low LET</a:t>
            </a:r>
          </a:p>
        </p:txBody>
      </p:sp>
      <p:sp>
        <p:nvSpPr>
          <p:cNvPr id="823303" name="Oval 7"/>
          <p:cNvSpPr>
            <a:spLocks noChangeArrowheads="1"/>
          </p:cNvSpPr>
          <p:nvPr/>
        </p:nvSpPr>
        <p:spPr bwMode="auto">
          <a:xfrm>
            <a:off x="5534025" y="1447800"/>
            <a:ext cx="241300" cy="228600"/>
          </a:xfrm>
          <a:prstGeom prst="ellipse">
            <a:avLst/>
          </a:prstGeom>
          <a:noFill/>
          <a:ln w="12700">
            <a:solidFill>
              <a:srgbClr val="FFFFFF"/>
            </a:solidFill>
            <a:round/>
            <a:headEnd/>
            <a:tailEnd/>
          </a:ln>
          <a:effectLst/>
        </p:spPr>
        <p:txBody>
          <a:bodyPr wrap="none" anchor="ctr"/>
          <a:lstStyle/>
          <a:p>
            <a:endParaRPr lang="en-US"/>
          </a:p>
        </p:txBody>
      </p:sp>
      <p:sp>
        <p:nvSpPr>
          <p:cNvPr id="823304" name="Text Box 8"/>
          <p:cNvSpPr txBox="1">
            <a:spLocks noChangeArrowheads="1"/>
          </p:cNvSpPr>
          <p:nvPr/>
        </p:nvSpPr>
        <p:spPr bwMode="auto">
          <a:xfrm>
            <a:off x="5935663" y="1219200"/>
            <a:ext cx="1071562" cy="579438"/>
          </a:xfrm>
          <a:prstGeom prst="rect">
            <a:avLst/>
          </a:prstGeom>
          <a:noFill/>
          <a:ln w="12700">
            <a:noFill/>
            <a:miter lim="800000"/>
            <a:headEnd/>
            <a:tailEnd/>
          </a:ln>
          <a:effectLst/>
        </p:spPr>
        <p:txBody>
          <a:bodyPr wrap="none">
            <a:spAutoFit/>
          </a:bodyPr>
          <a:lstStyle/>
          <a:p>
            <a:r>
              <a:rPr lang="en-US" sz="3200" b="1">
                <a:solidFill>
                  <a:srgbClr val="FFFFFF"/>
                </a:solidFill>
                <a:effectLst>
                  <a:outerShdw blurRad="38100" dist="38100" dir="2700000" algn="tl">
                    <a:srgbClr val="010199"/>
                  </a:outerShdw>
                </a:effectLst>
                <a:latin typeface="AvantGarde Bk BT" pitchFamily="34" charset="0"/>
              </a:rPr>
              <a:t>beta</a:t>
            </a:r>
          </a:p>
        </p:txBody>
      </p:sp>
      <p:sp>
        <p:nvSpPr>
          <p:cNvPr id="823305" name="Oval 9"/>
          <p:cNvSpPr>
            <a:spLocks noChangeArrowheads="1"/>
          </p:cNvSpPr>
          <p:nvPr/>
        </p:nvSpPr>
        <p:spPr bwMode="auto">
          <a:xfrm>
            <a:off x="384175" y="1143000"/>
            <a:ext cx="2071688" cy="1987550"/>
          </a:xfrm>
          <a:prstGeom prst="ellipse">
            <a:avLst/>
          </a:prstGeom>
          <a:noFill/>
          <a:ln w="12700">
            <a:solidFill>
              <a:srgbClr val="FFFFFF"/>
            </a:solidFill>
            <a:prstDash val="lgDash"/>
            <a:round/>
            <a:headEnd/>
            <a:tailEnd/>
          </a:ln>
          <a:effectLst/>
        </p:spPr>
        <p:txBody>
          <a:bodyPr wrap="none" anchor="ctr"/>
          <a:lstStyle/>
          <a:p>
            <a:endParaRPr lang="en-US"/>
          </a:p>
        </p:txBody>
      </p:sp>
      <p:sp>
        <p:nvSpPr>
          <p:cNvPr id="823306" name="Rectangle 10"/>
          <p:cNvSpPr>
            <a:spLocks noChangeArrowheads="1"/>
          </p:cNvSpPr>
          <p:nvPr/>
        </p:nvSpPr>
        <p:spPr bwMode="auto">
          <a:xfrm>
            <a:off x="2062163" y="1289050"/>
            <a:ext cx="504825" cy="454025"/>
          </a:xfrm>
          <a:prstGeom prst="rect">
            <a:avLst/>
          </a:prstGeom>
          <a:noFill/>
          <a:ln w="12700">
            <a:noFill/>
            <a:miter lim="800000"/>
            <a:headEnd/>
            <a:tailEnd/>
          </a:ln>
          <a:effectLst/>
        </p:spPr>
        <p:txBody>
          <a:bodyPr lIns="90488" tIns="44450" rIns="90488" bIns="44450">
            <a:spAutoFit/>
          </a:bodyPr>
          <a:lstStyle/>
          <a:p>
            <a:r>
              <a:rPr lang="en-US" sz="2400" b="1">
                <a:solidFill>
                  <a:srgbClr val="FFFFFF"/>
                </a:solidFill>
                <a:effectLst>
                  <a:outerShdw blurRad="38100" dist="38100" dir="2700000" algn="tl">
                    <a:srgbClr val="010199"/>
                  </a:outerShdw>
                </a:effectLst>
                <a:latin typeface="AvantGarde Bk BT" pitchFamily="34" charset="0"/>
              </a:rPr>
              <a:t>e</a:t>
            </a:r>
            <a:r>
              <a:rPr lang="en-US" sz="2400" b="1" baseline="30000">
                <a:solidFill>
                  <a:srgbClr val="FFFFFF"/>
                </a:solidFill>
                <a:effectLst>
                  <a:outerShdw blurRad="38100" dist="38100" dir="2700000" algn="tl">
                    <a:srgbClr val="010199"/>
                  </a:outerShdw>
                </a:effectLst>
                <a:latin typeface="AvantGarde Bk BT" pitchFamily="34" charset="0"/>
              </a:rPr>
              <a:t>-</a:t>
            </a:r>
          </a:p>
        </p:txBody>
      </p:sp>
      <p:sp>
        <p:nvSpPr>
          <p:cNvPr id="823307" name="Rectangle 11"/>
          <p:cNvSpPr>
            <a:spLocks noChangeArrowheads="1"/>
          </p:cNvSpPr>
          <p:nvPr/>
        </p:nvSpPr>
        <p:spPr bwMode="auto">
          <a:xfrm>
            <a:off x="323850" y="2435225"/>
            <a:ext cx="441325" cy="454025"/>
          </a:xfrm>
          <a:prstGeom prst="rect">
            <a:avLst/>
          </a:prstGeom>
          <a:noFill/>
          <a:ln w="12700">
            <a:noFill/>
            <a:miter lim="800000"/>
            <a:headEnd/>
            <a:tailEnd/>
          </a:ln>
          <a:effectLst/>
        </p:spPr>
        <p:txBody>
          <a:bodyPr wrap="none" lIns="90488" tIns="44450" rIns="90488" bIns="44450">
            <a:spAutoFit/>
          </a:bodyPr>
          <a:lstStyle/>
          <a:p>
            <a:r>
              <a:rPr lang="en-US" sz="2400" b="1">
                <a:solidFill>
                  <a:srgbClr val="FFFFFF"/>
                </a:solidFill>
                <a:effectLst>
                  <a:outerShdw blurRad="38100" dist="38100" dir="2700000" algn="tl">
                    <a:srgbClr val="010199"/>
                  </a:outerShdw>
                </a:effectLst>
                <a:latin typeface="AvantGarde Bk BT" pitchFamily="34" charset="0"/>
              </a:rPr>
              <a:t>e</a:t>
            </a:r>
            <a:r>
              <a:rPr lang="en-US" sz="2400" b="1" baseline="30000">
                <a:solidFill>
                  <a:srgbClr val="FFFFFF"/>
                </a:solidFill>
                <a:effectLst>
                  <a:outerShdw blurRad="38100" dist="38100" dir="2700000" algn="tl">
                    <a:srgbClr val="010199"/>
                  </a:outerShdw>
                </a:effectLst>
                <a:latin typeface="AvantGarde Bk BT" pitchFamily="34" charset="0"/>
              </a:rPr>
              <a:t>-</a:t>
            </a:r>
          </a:p>
        </p:txBody>
      </p:sp>
      <p:sp>
        <p:nvSpPr>
          <p:cNvPr id="823308" name="Oval 12"/>
          <p:cNvSpPr>
            <a:spLocks noChangeArrowheads="1"/>
          </p:cNvSpPr>
          <p:nvPr/>
        </p:nvSpPr>
        <p:spPr bwMode="auto">
          <a:xfrm>
            <a:off x="804863" y="1543050"/>
            <a:ext cx="1250950" cy="1187450"/>
          </a:xfrm>
          <a:prstGeom prst="ellipse">
            <a:avLst/>
          </a:prstGeom>
          <a:noFill/>
          <a:ln w="12700">
            <a:solidFill>
              <a:srgbClr val="FFFFFF"/>
            </a:solidFill>
            <a:round/>
            <a:headEnd/>
            <a:tailEnd/>
          </a:ln>
          <a:effectLst/>
        </p:spPr>
        <p:txBody>
          <a:bodyPr wrap="none" anchor="ctr"/>
          <a:lstStyle/>
          <a:p>
            <a:endParaRPr lang="en-US"/>
          </a:p>
        </p:txBody>
      </p:sp>
      <p:sp>
        <p:nvSpPr>
          <p:cNvPr id="823309" name="Rectangle 13"/>
          <p:cNvSpPr>
            <a:spLocks noChangeArrowheads="1"/>
          </p:cNvSpPr>
          <p:nvPr/>
        </p:nvSpPr>
        <p:spPr bwMode="auto">
          <a:xfrm>
            <a:off x="922338" y="1746250"/>
            <a:ext cx="1058862" cy="819150"/>
          </a:xfrm>
          <a:prstGeom prst="rect">
            <a:avLst/>
          </a:prstGeom>
          <a:noFill/>
          <a:ln w="12700">
            <a:noFill/>
            <a:miter lim="800000"/>
            <a:headEnd/>
            <a:tailEnd/>
          </a:ln>
          <a:effectLst/>
        </p:spPr>
        <p:txBody>
          <a:bodyPr lIns="90488" tIns="44450" rIns="90488" bIns="44450">
            <a:spAutoFit/>
          </a:bodyPr>
          <a:lstStyle/>
          <a:p>
            <a:pPr algn="ctr"/>
            <a:r>
              <a:rPr lang="en-US" sz="2400" b="1">
                <a:solidFill>
                  <a:srgbClr val="FFFFFF"/>
                </a:solidFill>
                <a:effectLst>
                  <a:outerShdw blurRad="38100" dist="38100" dir="2700000" algn="tl">
                    <a:srgbClr val="010199"/>
                  </a:outerShdw>
                </a:effectLst>
                <a:latin typeface="AvantGarde Bk BT" pitchFamily="34" charset="0"/>
              </a:rPr>
              <a:t>p</a:t>
            </a:r>
            <a:r>
              <a:rPr lang="en-US" sz="2400" b="1" baseline="30000">
                <a:solidFill>
                  <a:srgbClr val="FFFFFF"/>
                </a:solidFill>
                <a:effectLst>
                  <a:outerShdw blurRad="38100" dist="38100" dir="2700000" algn="tl">
                    <a:srgbClr val="010199"/>
                  </a:outerShdw>
                </a:effectLst>
                <a:latin typeface="AvantGarde Bk BT" pitchFamily="34" charset="0"/>
              </a:rPr>
              <a:t>+</a:t>
            </a:r>
            <a:r>
              <a:rPr lang="en-US" sz="2400" b="1">
                <a:solidFill>
                  <a:srgbClr val="FFFFFF"/>
                </a:solidFill>
                <a:effectLst>
                  <a:outerShdw blurRad="38100" dist="38100" dir="2700000" algn="tl">
                    <a:srgbClr val="010199"/>
                  </a:outerShdw>
                </a:effectLst>
                <a:latin typeface="AvantGarde Bk BT" pitchFamily="34" charset="0"/>
              </a:rPr>
              <a:t> n</a:t>
            </a:r>
            <a:r>
              <a:rPr lang="en-US" sz="2400" b="1" baseline="30000">
                <a:solidFill>
                  <a:srgbClr val="FFFFFF"/>
                </a:solidFill>
                <a:effectLst>
                  <a:outerShdw blurRad="38100" dist="38100" dir="2700000" algn="tl">
                    <a:srgbClr val="010199"/>
                  </a:outerShdw>
                </a:effectLst>
                <a:latin typeface="AvantGarde Bk BT" pitchFamily="34" charset="0"/>
              </a:rPr>
              <a:t>o</a:t>
            </a:r>
          </a:p>
          <a:p>
            <a:pPr algn="ctr"/>
            <a:r>
              <a:rPr lang="en-US" sz="2400" b="1">
                <a:solidFill>
                  <a:srgbClr val="FFFFFF"/>
                </a:solidFill>
                <a:effectLst>
                  <a:outerShdw blurRad="38100" dist="38100" dir="2700000" algn="tl">
                    <a:srgbClr val="010199"/>
                  </a:outerShdw>
                </a:effectLst>
                <a:latin typeface="AvantGarde Bk BT" pitchFamily="34" charset="0"/>
              </a:rPr>
              <a:t>n</a:t>
            </a:r>
            <a:r>
              <a:rPr lang="en-US" sz="2400" b="1" baseline="30000">
                <a:solidFill>
                  <a:srgbClr val="FFFFFF"/>
                </a:solidFill>
                <a:effectLst>
                  <a:outerShdw blurRad="38100" dist="38100" dir="2700000" algn="tl">
                    <a:srgbClr val="010199"/>
                  </a:outerShdw>
                </a:effectLst>
                <a:latin typeface="AvantGarde Bk BT" pitchFamily="34" charset="0"/>
              </a:rPr>
              <a:t>o</a:t>
            </a:r>
            <a:r>
              <a:rPr lang="en-US" sz="2400" b="1">
                <a:solidFill>
                  <a:srgbClr val="FFFFFF"/>
                </a:solidFill>
                <a:effectLst>
                  <a:outerShdw blurRad="38100" dist="38100" dir="2700000" algn="tl">
                    <a:srgbClr val="010199"/>
                  </a:outerShdw>
                </a:effectLst>
                <a:latin typeface="AvantGarde Bk BT" pitchFamily="34" charset="0"/>
              </a:rPr>
              <a:t> p</a:t>
            </a:r>
            <a:r>
              <a:rPr lang="en-US" sz="2400" b="1" baseline="30000">
                <a:solidFill>
                  <a:srgbClr val="FFFFFF"/>
                </a:solidFill>
                <a:effectLst>
                  <a:outerShdw blurRad="38100" dist="38100" dir="2700000" algn="tl">
                    <a:srgbClr val="010199"/>
                  </a:outerShdw>
                </a:effectLst>
                <a:latin typeface="AvantGarde Bk BT" pitchFamily="34" charset="0"/>
              </a:rPr>
              <a:t>+</a:t>
            </a:r>
            <a:endParaRPr lang="en-US" sz="2800" b="1" baseline="30000">
              <a:solidFill>
                <a:srgbClr val="FFFFFF"/>
              </a:solidFill>
              <a:effectLst>
                <a:outerShdw blurRad="38100" dist="38100" dir="2700000" algn="tl">
                  <a:srgbClr val="010199"/>
                </a:outerShdw>
              </a:effectLst>
              <a:latin typeface="AvantGarde Bk BT"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Line 2"/>
          <p:cNvSpPr>
            <a:spLocks noChangeShapeType="1"/>
          </p:cNvSpPr>
          <p:nvPr/>
        </p:nvSpPr>
        <p:spPr bwMode="auto">
          <a:xfrm flipV="1">
            <a:off x="2100263" y="1531938"/>
            <a:ext cx="3057525" cy="417512"/>
          </a:xfrm>
          <a:prstGeom prst="line">
            <a:avLst/>
          </a:prstGeom>
          <a:noFill/>
          <a:ln w="25400">
            <a:solidFill>
              <a:srgbClr val="FFFFFF"/>
            </a:solidFill>
            <a:round/>
            <a:headEnd/>
            <a:tailEnd type="triangle" w="med" len="med"/>
          </a:ln>
          <a:effectLst/>
        </p:spPr>
        <p:txBody>
          <a:bodyPr wrap="none" anchor="ctr"/>
          <a:lstStyle/>
          <a:p>
            <a:endParaRPr lang="en-US"/>
          </a:p>
        </p:txBody>
      </p:sp>
      <p:sp>
        <p:nvSpPr>
          <p:cNvPr id="863235" name="Text Box 3"/>
          <p:cNvSpPr txBox="1">
            <a:spLocks noChangeArrowheads="1"/>
          </p:cNvSpPr>
          <p:nvPr/>
        </p:nvSpPr>
        <p:spPr bwMode="auto">
          <a:xfrm>
            <a:off x="6176963" y="1295400"/>
            <a:ext cx="1308100" cy="579438"/>
          </a:xfrm>
          <a:prstGeom prst="rect">
            <a:avLst/>
          </a:prstGeom>
          <a:noFill/>
          <a:ln w="12700">
            <a:noFill/>
            <a:miter lim="800000"/>
            <a:headEnd/>
            <a:tailEnd/>
          </a:ln>
          <a:effectLst/>
        </p:spPr>
        <p:txBody>
          <a:bodyPr wrap="none">
            <a:spAutoFit/>
          </a:bodyPr>
          <a:lstStyle/>
          <a:p>
            <a:r>
              <a:rPr lang="en-US" sz="3200" b="1">
                <a:solidFill>
                  <a:srgbClr val="FFFFFF"/>
                </a:solidFill>
                <a:effectLst>
                  <a:outerShdw blurRad="38100" dist="38100" dir="2700000" algn="tl">
                    <a:srgbClr val="010199"/>
                  </a:outerShdw>
                </a:effectLst>
                <a:latin typeface="AvantGarde Bk BT" pitchFamily="34" charset="0"/>
              </a:rPr>
              <a:t>alpha</a:t>
            </a:r>
            <a:endParaRPr lang="en-US" sz="3200">
              <a:solidFill>
                <a:srgbClr val="FFFFFF"/>
              </a:solidFill>
              <a:latin typeface="AvantGarde Bk BT" pitchFamily="34" charset="0"/>
            </a:endParaRPr>
          </a:p>
        </p:txBody>
      </p:sp>
      <p:sp>
        <p:nvSpPr>
          <p:cNvPr id="863236" name="Rectangle 4"/>
          <p:cNvSpPr>
            <a:spLocks noGrp="1" noChangeArrowheads="1"/>
          </p:cNvSpPr>
          <p:nvPr>
            <p:ph type="title"/>
          </p:nvPr>
        </p:nvSpPr>
        <p:spPr>
          <a:xfrm>
            <a:off x="700088" y="320675"/>
            <a:ext cx="7758112" cy="992188"/>
          </a:xfrm>
        </p:spPr>
        <p:txBody>
          <a:bodyPr/>
          <a:lstStyle/>
          <a:p>
            <a:r>
              <a:rPr lang="en-US"/>
              <a:t>ALPHA (</a:t>
            </a:r>
            <a:r>
              <a:rPr lang="en-US">
                <a:sym typeface="Symbol" pitchFamily="18" charset="2"/>
              </a:rPr>
              <a:t></a:t>
            </a:r>
            <a:r>
              <a:rPr lang="en-US"/>
              <a:t>)</a:t>
            </a:r>
          </a:p>
        </p:txBody>
      </p:sp>
      <p:sp>
        <p:nvSpPr>
          <p:cNvPr id="863237" name="Rectangle 5"/>
          <p:cNvSpPr>
            <a:spLocks noGrp="1" noChangeArrowheads="1"/>
          </p:cNvSpPr>
          <p:nvPr>
            <p:ph type="body" idx="1"/>
          </p:nvPr>
        </p:nvSpPr>
        <p:spPr>
          <a:xfrm>
            <a:off x="641350" y="3581400"/>
            <a:ext cx="8335963" cy="3124200"/>
          </a:xfrm>
          <a:noFill/>
          <a:ln/>
        </p:spPr>
        <p:txBody>
          <a:bodyPr/>
          <a:lstStyle/>
          <a:p>
            <a:pPr>
              <a:lnSpc>
                <a:spcPct val="90000"/>
              </a:lnSpc>
              <a:tabLst>
                <a:tab pos="3141663" algn="l"/>
              </a:tabLst>
            </a:pPr>
            <a:r>
              <a:rPr lang="en-US" sz="2800"/>
              <a:t>Large, heavy particle  </a:t>
            </a:r>
            <a:r>
              <a:rPr lang="en-US" sz="2800">
                <a:sym typeface="Symbol" pitchFamily="18" charset="2"/>
              </a:rPr>
              <a:t></a:t>
            </a:r>
            <a:r>
              <a:rPr lang="en-US" sz="2800"/>
              <a:t>  2p</a:t>
            </a:r>
            <a:r>
              <a:rPr lang="en-US" sz="2800" baseline="30000"/>
              <a:t>+</a:t>
            </a:r>
            <a:r>
              <a:rPr lang="en-US" sz="2800"/>
              <a:t> + 2n</a:t>
            </a:r>
            <a:r>
              <a:rPr lang="en-US" sz="2800" baseline="30000"/>
              <a:t>o</a:t>
            </a:r>
            <a:endParaRPr lang="en-US" sz="2800"/>
          </a:p>
          <a:p>
            <a:pPr>
              <a:lnSpc>
                <a:spcPct val="90000"/>
              </a:lnSpc>
              <a:tabLst>
                <a:tab pos="3141663" algn="l"/>
              </a:tabLst>
            </a:pPr>
            <a:r>
              <a:rPr lang="en-US" sz="2800"/>
              <a:t>Low speed</a:t>
            </a:r>
          </a:p>
          <a:p>
            <a:pPr>
              <a:lnSpc>
                <a:spcPct val="90000"/>
              </a:lnSpc>
              <a:tabLst>
                <a:tab pos="3141663" algn="l"/>
              </a:tabLst>
            </a:pPr>
            <a:r>
              <a:rPr lang="en-US" sz="2800"/>
              <a:t>Non penetrating</a:t>
            </a:r>
          </a:p>
          <a:p>
            <a:pPr>
              <a:lnSpc>
                <a:spcPct val="90000"/>
              </a:lnSpc>
              <a:tabLst>
                <a:tab pos="3141663" algn="l"/>
              </a:tabLst>
            </a:pPr>
            <a:r>
              <a:rPr lang="en-US" sz="2800"/>
              <a:t>Range: Short (mm in air)</a:t>
            </a:r>
          </a:p>
          <a:p>
            <a:pPr>
              <a:lnSpc>
                <a:spcPct val="90000"/>
              </a:lnSpc>
              <a:tabLst>
                <a:tab pos="3141663" algn="l"/>
              </a:tabLst>
            </a:pPr>
            <a:r>
              <a:rPr lang="en-US" sz="2800"/>
              <a:t>Shielding: Paper will stop</a:t>
            </a:r>
          </a:p>
          <a:p>
            <a:pPr>
              <a:lnSpc>
                <a:spcPct val="90000"/>
              </a:lnSpc>
              <a:tabLst>
                <a:tab pos="3141663" algn="l"/>
              </a:tabLst>
            </a:pPr>
            <a:r>
              <a:rPr lang="en-US" sz="2800"/>
              <a:t>Biological hazard:	External - none</a:t>
            </a:r>
            <a:br>
              <a:rPr lang="en-US" sz="2800"/>
            </a:br>
            <a:r>
              <a:rPr lang="en-US" sz="2800"/>
              <a:t>		Internal - high LET</a:t>
            </a:r>
            <a:endParaRPr lang="en-US">
              <a:effectLst/>
            </a:endParaRPr>
          </a:p>
        </p:txBody>
      </p:sp>
      <p:sp>
        <p:nvSpPr>
          <p:cNvPr id="863238" name="Text Box 6"/>
          <p:cNvSpPr txBox="1">
            <a:spLocks noChangeArrowheads="1"/>
          </p:cNvSpPr>
          <p:nvPr/>
        </p:nvSpPr>
        <p:spPr bwMode="auto">
          <a:xfrm>
            <a:off x="512763" y="3048000"/>
            <a:ext cx="2368550" cy="457200"/>
          </a:xfrm>
          <a:prstGeom prst="rect">
            <a:avLst/>
          </a:prstGeom>
          <a:noFill/>
          <a:ln w="12700">
            <a:noFill/>
            <a:miter lim="800000"/>
            <a:headEnd/>
            <a:tailEnd/>
          </a:ln>
          <a:effectLst/>
        </p:spPr>
        <p:txBody>
          <a:bodyPr wrap="none">
            <a:spAutoFit/>
          </a:bodyPr>
          <a:lstStyle/>
          <a:p>
            <a:r>
              <a:rPr lang="en-US" sz="2400" b="1">
                <a:solidFill>
                  <a:srgbClr val="FF00FF"/>
                </a:solidFill>
                <a:effectLst>
                  <a:outerShdw blurRad="38100" dist="38100" dir="2700000" algn="tl">
                    <a:srgbClr val="FFFFFF"/>
                  </a:outerShdw>
                </a:effectLst>
                <a:latin typeface="AvantGarde Bk BT" pitchFamily="34" charset="0"/>
              </a:rPr>
              <a:t>unstable atom</a:t>
            </a:r>
            <a:endParaRPr lang="en-US" sz="2400">
              <a:solidFill>
                <a:srgbClr val="FF00FF"/>
              </a:solidFill>
              <a:latin typeface="AvantGarde Bk BT" pitchFamily="34" charset="0"/>
            </a:endParaRPr>
          </a:p>
        </p:txBody>
      </p:sp>
      <p:grpSp>
        <p:nvGrpSpPr>
          <p:cNvPr id="863239" name="Group 7"/>
          <p:cNvGrpSpPr>
            <a:grpSpLocks/>
          </p:cNvGrpSpPr>
          <p:nvPr/>
        </p:nvGrpSpPr>
        <p:grpSpPr bwMode="auto">
          <a:xfrm>
            <a:off x="5111750" y="1371600"/>
            <a:ext cx="839788" cy="515938"/>
            <a:chOff x="3255" y="848"/>
            <a:chExt cx="503" cy="325"/>
          </a:xfrm>
        </p:grpSpPr>
        <p:sp>
          <p:nvSpPr>
            <p:cNvPr id="863240" name="Oval 8"/>
            <p:cNvSpPr>
              <a:spLocks noChangeArrowheads="1"/>
            </p:cNvSpPr>
            <p:nvPr/>
          </p:nvSpPr>
          <p:spPr bwMode="auto">
            <a:xfrm>
              <a:off x="3484" y="868"/>
              <a:ext cx="76" cy="76"/>
            </a:xfrm>
            <a:prstGeom prst="ellipse">
              <a:avLst/>
            </a:prstGeom>
            <a:noFill/>
            <a:ln w="12700">
              <a:solidFill>
                <a:srgbClr val="FFFFFF"/>
              </a:solidFill>
              <a:round/>
              <a:headEnd/>
              <a:tailEnd/>
            </a:ln>
            <a:effectLst/>
          </p:spPr>
          <p:txBody>
            <a:bodyPr wrap="none" anchor="ctr"/>
            <a:lstStyle/>
            <a:p>
              <a:endParaRPr lang="en-US"/>
            </a:p>
          </p:txBody>
        </p:sp>
        <p:sp>
          <p:nvSpPr>
            <p:cNvPr id="863241" name="Oval 9"/>
            <p:cNvSpPr>
              <a:spLocks noChangeArrowheads="1"/>
            </p:cNvSpPr>
            <p:nvPr/>
          </p:nvSpPr>
          <p:spPr bwMode="auto">
            <a:xfrm>
              <a:off x="3532" y="928"/>
              <a:ext cx="76" cy="76"/>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863242" name="Oval 10"/>
            <p:cNvSpPr>
              <a:spLocks noChangeArrowheads="1"/>
            </p:cNvSpPr>
            <p:nvPr/>
          </p:nvSpPr>
          <p:spPr bwMode="auto">
            <a:xfrm>
              <a:off x="3448" y="940"/>
              <a:ext cx="76" cy="76"/>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863243" name="Oval 11"/>
            <p:cNvSpPr>
              <a:spLocks noChangeArrowheads="1"/>
            </p:cNvSpPr>
            <p:nvPr/>
          </p:nvSpPr>
          <p:spPr bwMode="auto">
            <a:xfrm>
              <a:off x="3496" y="1012"/>
              <a:ext cx="76" cy="76"/>
            </a:xfrm>
            <a:prstGeom prst="ellipse">
              <a:avLst/>
            </a:prstGeom>
            <a:noFill/>
            <a:ln w="12700">
              <a:solidFill>
                <a:srgbClr val="FFFFFF"/>
              </a:solidFill>
              <a:round/>
              <a:headEnd/>
              <a:tailEnd/>
            </a:ln>
            <a:effectLst/>
          </p:spPr>
          <p:txBody>
            <a:bodyPr wrap="none" anchor="ctr"/>
            <a:lstStyle/>
            <a:p>
              <a:endParaRPr lang="en-US"/>
            </a:p>
          </p:txBody>
        </p:sp>
        <p:sp>
          <p:nvSpPr>
            <p:cNvPr id="863244" name="Rectangle 12"/>
            <p:cNvSpPr>
              <a:spLocks noChangeArrowheads="1"/>
            </p:cNvSpPr>
            <p:nvPr/>
          </p:nvSpPr>
          <p:spPr bwMode="auto">
            <a:xfrm>
              <a:off x="3255" y="848"/>
              <a:ext cx="203" cy="325"/>
            </a:xfrm>
            <a:prstGeom prst="rect">
              <a:avLst/>
            </a:prstGeom>
            <a:noFill/>
            <a:ln w="12700">
              <a:noFill/>
              <a:miter lim="800000"/>
              <a:headEnd/>
              <a:tailEnd/>
            </a:ln>
            <a:effectLst/>
          </p:spPr>
          <p:txBody>
            <a:bodyPr wrap="none" lIns="90488" tIns="44450" rIns="90488" bIns="44450">
              <a:spAutoFit/>
            </a:bodyPr>
            <a:lstStyle/>
            <a:p>
              <a:r>
                <a:rPr lang="en-US" sz="2800" baseline="30000">
                  <a:solidFill>
                    <a:srgbClr val="FFFFFF"/>
                  </a:solidFill>
                  <a:latin typeface="AvantGarde Bk BT" pitchFamily="34" charset="0"/>
                </a:rPr>
                <a:t>+</a:t>
              </a:r>
              <a:endParaRPr lang="en-US" sz="2800">
                <a:solidFill>
                  <a:srgbClr val="FFFFFF"/>
                </a:solidFill>
                <a:latin typeface="AvantGarde Bk BT" pitchFamily="34" charset="0"/>
              </a:endParaRPr>
            </a:p>
          </p:txBody>
        </p:sp>
        <p:sp>
          <p:nvSpPr>
            <p:cNvPr id="863245" name="Rectangle 13"/>
            <p:cNvSpPr>
              <a:spLocks noChangeArrowheads="1"/>
            </p:cNvSpPr>
            <p:nvPr/>
          </p:nvSpPr>
          <p:spPr bwMode="auto">
            <a:xfrm>
              <a:off x="3555" y="848"/>
              <a:ext cx="203" cy="325"/>
            </a:xfrm>
            <a:prstGeom prst="rect">
              <a:avLst/>
            </a:prstGeom>
            <a:noFill/>
            <a:ln w="12700">
              <a:noFill/>
              <a:miter lim="800000"/>
              <a:headEnd/>
              <a:tailEnd/>
            </a:ln>
            <a:effectLst/>
          </p:spPr>
          <p:txBody>
            <a:bodyPr wrap="none" lIns="90488" tIns="44450" rIns="90488" bIns="44450">
              <a:spAutoFit/>
            </a:bodyPr>
            <a:lstStyle/>
            <a:p>
              <a:r>
                <a:rPr lang="en-US" sz="2800" baseline="30000">
                  <a:solidFill>
                    <a:srgbClr val="FFFFFF"/>
                  </a:solidFill>
                  <a:latin typeface="AvantGarde Bk BT" pitchFamily="34" charset="0"/>
                </a:rPr>
                <a:t>+</a:t>
              </a:r>
              <a:endParaRPr lang="en-US" sz="2800">
                <a:solidFill>
                  <a:srgbClr val="FFFFFF"/>
                </a:solidFill>
                <a:latin typeface="AvantGarde Bk BT" pitchFamily="34" charset="0"/>
              </a:endParaRPr>
            </a:p>
          </p:txBody>
        </p:sp>
      </p:grpSp>
      <p:sp>
        <p:nvSpPr>
          <p:cNvPr id="863246" name="Oval 14"/>
          <p:cNvSpPr>
            <a:spLocks noChangeArrowheads="1"/>
          </p:cNvSpPr>
          <p:nvPr/>
        </p:nvSpPr>
        <p:spPr bwMode="auto">
          <a:xfrm>
            <a:off x="461963" y="1066800"/>
            <a:ext cx="2071687" cy="1987550"/>
          </a:xfrm>
          <a:prstGeom prst="ellipse">
            <a:avLst/>
          </a:prstGeom>
          <a:noFill/>
          <a:ln w="12700">
            <a:solidFill>
              <a:srgbClr val="FFFFFF"/>
            </a:solidFill>
            <a:prstDash val="lgDash"/>
            <a:round/>
            <a:headEnd/>
            <a:tailEnd/>
          </a:ln>
          <a:effectLst/>
        </p:spPr>
        <p:txBody>
          <a:bodyPr wrap="none" anchor="ctr"/>
          <a:lstStyle/>
          <a:p>
            <a:endParaRPr lang="en-US"/>
          </a:p>
        </p:txBody>
      </p:sp>
      <p:sp>
        <p:nvSpPr>
          <p:cNvPr id="863247" name="Rectangle 15"/>
          <p:cNvSpPr>
            <a:spLocks noChangeArrowheads="1"/>
          </p:cNvSpPr>
          <p:nvPr/>
        </p:nvSpPr>
        <p:spPr bwMode="auto">
          <a:xfrm>
            <a:off x="2138363" y="1212850"/>
            <a:ext cx="504825" cy="454025"/>
          </a:xfrm>
          <a:prstGeom prst="rect">
            <a:avLst/>
          </a:prstGeom>
          <a:noFill/>
          <a:ln w="12700">
            <a:noFill/>
            <a:miter lim="800000"/>
            <a:headEnd/>
            <a:tailEnd/>
          </a:ln>
          <a:effectLst/>
        </p:spPr>
        <p:txBody>
          <a:bodyPr lIns="90488" tIns="44450" rIns="90488" bIns="44450">
            <a:spAutoFit/>
          </a:bodyPr>
          <a:lstStyle/>
          <a:p>
            <a:r>
              <a:rPr lang="en-US" sz="2400" b="1">
                <a:solidFill>
                  <a:srgbClr val="FFFFFF"/>
                </a:solidFill>
                <a:effectLst>
                  <a:outerShdw blurRad="38100" dist="38100" dir="2700000" algn="tl">
                    <a:srgbClr val="010199"/>
                  </a:outerShdw>
                </a:effectLst>
                <a:latin typeface="AvantGarde Bk BT" pitchFamily="34" charset="0"/>
              </a:rPr>
              <a:t>e</a:t>
            </a:r>
            <a:r>
              <a:rPr lang="en-US" sz="2400" b="1" baseline="30000">
                <a:solidFill>
                  <a:srgbClr val="FFFFFF"/>
                </a:solidFill>
                <a:effectLst>
                  <a:outerShdw blurRad="38100" dist="38100" dir="2700000" algn="tl">
                    <a:srgbClr val="010199"/>
                  </a:outerShdw>
                </a:effectLst>
                <a:latin typeface="AvantGarde Bk BT" pitchFamily="34" charset="0"/>
              </a:rPr>
              <a:t>-</a:t>
            </a:r>
          </a:p>
        </p:txBody>
      </p:sp>
      <p:sp>
        <p:nvSpPr>
          <p:cNvPr id="863248" name="Rectangle 16"/>
          <p:cNvSpPr>
            <a:spLocks noChangeArrowheads="1"/>
          </p:cNvSpPr>
          <p:nvPr/>
        </p:nvSpPr>
        <p:spPr bwMode="auto">
          <a:xfrm>
            <a:off x="401638" y="2359025"/>
            <a:ext cx="441325" cy="454025"/>
          </a:xfrm>
          <a:prstGeom prst="rect">
            <a:avLst/>
          </a:prstGeom>
          <a:noFill/>
          <a:ln w="12700">
            <a:noFill/>
            <a:miter lim="800000"/>
            <a:headEnd/>
            <a:tailEnd/>
          </a:ln>
          <a:effectLst/>
        </p:spPr>
        <p:txBody>
          <a:bodyPr wrap="none" lIns="90488" tIns="44450" rIns="90488" bIns="44450">
            <a:spAutoFit/>
          </a:bodyPr>
          <a:lstStyle/>
          <a:p>
            <a:r>
              <a:rPr lang="en-US" sz="2400" b="1">
                <a:solidFill>
                  <a:srgbClr val="FFFFFF"/>
                </a:solidFill>
                <a:effectLst>
                  <a:outerShdw blurRad="38100" dist="38100" dir="2700000" algn="tl">
                    <a:srgbClr val="010199"/>
                  </a:outerShdw>
                </a:effectLst>
                <a:latin typeface="AvantGarde Bk BT" pitchFamily="34" charset="0"/>
              </a:rPr>
              <a:t>e</a:t>
            </a:r>
            <a:r>
              <a:rPr lang="en-US" sz="2400" b="1" baseline="30000">
                <a:solidFill>
                  <a:srgbClr val="FFFFFF"/>
                </a:solidFill>
                <a:effectLst>
                  <a:outerShdw blurRad="38100" dist="38100" dir="2700000" algn="tl">
                    <a:srgbClr val="010199"/>
                  </a:outerShdw>
                </a:effectLst>
                <a:latin typeface="AvantGarde Bk BT" pitchFamily="34" charset="0"/>
              </a:rPr>
              <a:t>-</a:t>
            </a:r>
          </a:p>
        </p:txBody>
      </p:sp>
      <p:sp>
        <p:nvSpPr>
          <p:cNvPr id="863249" name="Oval 17"/>
          <p:cNvSpPr>
            <a:spLocks noChangeArrowheads="1"/>
          </p:cNvSpPr>
          <p:nvPr/>
        </p:nvSpPr>
        <p:spPr bwMode="auto">
          <a:xfrm>
            <a:off x="882650" y="1466850"/>
            <a:ext cx="1249363" cy="1187450"/>
          </a:xfrm>
          <a:prstGeom prst="ellipse">
            <a:avLst/>
          </a:prstGeom>
          <a:noFill/>
          <a:ln w="12700">
            <a:solidFill>
              <a:srgbClr val="FFFFFF"/>
            </a:solidFill>
            <a:round/>
            <a:headEnd/>
            <a:tailEnd/>
          </a:ln>
          <a:effectLst/>
        </p:spPr>
        <p:txBody>
          <a:bodyPr wrap="none" anchor="ctr"/>
          <a:lstStyle/>
          <a:p>
            <a:endParaRPr lang="en-US"/>
          </a:p>
        </p:txBody>
      </p:sp>
      <p:sp>
        <p:nvSpPr>
          <p:cNvPr id="863250" name="Rectangle 18"/>
          <p:cNvSpPr>
            <a:spLocks noChangeArrowheads="1"/>
          </p:cNvSpPr>
          <p:nvPr/>
        </p:nvSpPr>
        <p:spPr bwMode="auto">
          <a:xfrm>
            <a:off x="998538" y="1670050"/>
            <a:ext cx="1060450" cy="819150"/>
          </a:xfrm>
          <a:prstGeom prst="rect">
            <a:avLst/>
          </a:prstGeom>
          <a:noFill/>
          <a:ln w="12700">
            <a:noFill/>
            <a:miter lim="800000"/>
            <a:headEnd/>
            <a:tailEnd/>
          </a:ln>
          <a:effectLst/>
        </p:spPr>
        <p:txBody>
          <a:bodyPr lIns="90488" tIns="44450" rIns="90488" bIns="44450">
            <a:spAutoFit/>
          </a:bodyPr>
          <a:lstStyle/>
          <a:p>
            <a:pPr algn="ctr"/>
            <a:r>
              <a:rPr lang="en-US" sz="2400" b="1">
                <a:solidFill>
                  <a:srgbClr val="FFFFFF"/>
                </a:solidFill>
                <a:effectLst>
                  <a:outerShdw blurRad="38100" dist="38100" dir="2700000" algn="tl">
                    <a:srgbClr val="010199"/>
                  </a:outerShdw>
                </a:effectLst>
                <a:latin typeface="AvantGarde Bk BT" pitchFamily="34" charset="0"/>
              </a:rPr>
              <a:t>p</a:t>
            </a:r>
            <a:r>
              <a:rPr lang="en-US" sz="2400" b="1" baseline="30000">
                <a:solidFill>
                  <a:srgbClr val="FFFFFF"/>
                </a:solidFill>
                <a:effectLst>
                  <a:outerShdw blurRad="38100" dist="38100" dir="2700000" algn="tl">
                    <a:srgbClr val="010199"/>
                  </a:outerShdw>
                </a:effectLst>
                <a:latin typeface="AvantGarde Bk BT" pitchFamily="34" charset="0"/>
              </a:rPr>
              <a:t>+</a:t>
            </a:r>
            <a:r>
              <a:rPr lang="en-US" sz="2400" b="1">
                <a:solidFill>
                  <a:srgbClr val="FFFFFF"/>
                </a:solidFill>
                <a:effectLst>
                  <a:outerShdw blurRad="38100" dist="38100" dir="2700000" algn="tl">
                    <a:srgbClr val="010199"/>
                  </a:outerShdw>
                </a:effectLst>
                <a:latin typeface="AvantGarde Bk BT" pitchFamily="34" charset="0"/>
              </a:rPr>
              <a:t> n</a:t>
            </a:r>
            <a:r>
              <a:rPr lang="en-US" sz="2400" b="1" baseline="30000">
                <a:solidFill>
                  <a:srgbClr val="FFFFFF"/>
                </a:solidFill>
                <a:effectLst>
                  <a:outerShdw blurRad="38100" dist="38100" dir="2700000" algn="tl">
                    <a:srgbClr val="010199"/>
                  </a:outerShdw>
                </a:effectLst>
                <a:latin typeface="AvantGarde Bk BT" pitchFamily="34" charset="0"/>
              </a:rPr>
              <a:t>o</a:t>
            </a:r>
          </a:p>
          <a:p>
            <a:pPr algn="ctr"/>
            <a:r>
              <a:rPr lang="en-US" sz="2400" b="1">
                <a:solidFill>
                  <a:srgbClr val="FFFFFF"/>
                </a:solidFill>
                <a:effectLst>
                  <a:outerShdw blurRad="38100" dist="38100" dir="2700000" algn="tl">
                    <a:srgbClr val="010199"/>
                  </a:outerShdw>
                </a:effectLst>
                <a:latin typeface="AvantGarde Bk BT" pitchFamily="34" charset="0"/>
              </a:rPr>
              <a:t>n</a:t>
            </a:r>
            <a:r>
              <a:rPr lang="en-US" sz="2400" b="1" baseline="30000">
                <a:solidFill>
                  <a:srgbClr val="FFFFFF"/>
                </a:solidFill>
                <a:effectLst>
                  <a:outerShdw blurRad="38100" dist="38100" dir="2700000" algn="tl">
                    <a:srgbClr val="010199"/>
                  </a:outerShdw>
                </a:effectLst>
                <a:latin typeface="AvantGarde Bk BT" pitchFamily="34" charset="0"/>
              </a:rPr>
              <a:t>o</a:t>
            </a:r>
            <a:r>
              <a:rPr lang="en-US" sz="2400" b="1">
                <a:solidFill>
                  <a:srgbClr val="FFFFFF"/>
                </a:solidFill>
                <a:effectLst>
                  <a:outerShdw blurRad="38100" dist="38100" dir="2700000" algn="tl">
                    <a:srgbClr val="010199"/>
                  </a:outerShdw>
                </a:effectLst>
                <a:latin typeface="AvantGarde Bk BT" pitchFamily="34" charset="0"/>
              </a:rPr>
              <a:t> p</a:t>
            </a:r>
            <a:r>
              <a:rPr lang="en-US" sz="2400" b="1" baseline="30000">
                <a:solidFill>
                  <a:srgbClr val="FFFFFF"/>
                </a:solidFill>
                <a:effectLst>
                  <a:outerShdw blurRad="38100" dist="38100" dir="2700000" algn="tl">
                    <a:srgbClr val="010199"/>
                  </a:outerShdw>
                </a:effectLst>
                <a:latin typeface="AvantGarde Bk BT" pitchFamily="34" charset="0"/>
              </a:rPr>
              <a:t>+</a:t>
            </a:r>
            <a:endParaRPr lang="en-US" sz="2800" b="1" baseline="30000">
              <a:solidFill>
                <a:srgbClr val="FFFFFF"/>
              </a:solidFill>
              <a:effectLst>
                <a:outerShdw blurRad="38100" dist="38100" dir="2700000" algn="tl">
                  <a:srgbClr val="010199"/>
                </a:outerShdw>
              </a:effectLst>
              <a:latin typeface="AvantGarde Bk BT"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r>
              <a:rPr lang="en-US"/>
              <a:t>Neutrons (n</a:t>
            </a:r>
            <a:r>
              <a:rPr lang="en-US" baseline="30000"/>
              <a:t>o</a:t>
            </a:r>
            <a:r>
              <a:rPr lang="en-US"/>
              <a:t>)</a:t>
            </a:r>
          </a:p>
        </p:txBody>
      </p:sp>
      <p:sp>
        <p:nvSpPr>
          <p:cNvPr id="865283" name="Rectangle 3"/>
          <p:cNvSpPr>
            <a:spLocks noGrp="1" noChangeArrowheads="1"/>
          </p:cNvSpPr>
          <p:nvPr>
            <p:ph type="body" idx="1"/>
          </p:nvPr>
        </p:nvSpPr>
        <p:spPr>
          <a:xfrm>
            <a:off x="3529013" y="2819400"/>
            <a:ext cx="5386387" cy="4114800"/>
          </a:xfrm>
        </p:spPr>
        <p:txBody>
          <a:bodyPr/>
          <a:lstStyle/>
          <a:p>
            <a:r>
              <a:rPr lang="en-US" sz="2800"/>
              <a:t>Medium size</a:t>
            </a:r>
          </a:p>
          <a:p>
            <a:r>
              <a:rPr lang="en-US" sz="2800"/>
              <a:t>High speed</a:t>
            </a:r>
          </a:p>
          <a:p>
            <a:r>
              <a:rPr lang="en-US" sz="2800"/>
              <a:t>Penetrating radiation</a:t>
            </a:r>
          </a:p>
          <a:p>
            <a:r>
              <a:rPr lang="en-US" sz="2800"/>
              <a:t>Shielding:  Paraffin, H</a:t>
            </a:r>
            <a:r>
              <a:rPr lang="en-US" sz="2800" baseline="-25000"/>
              <a:t>2</a:t>
            </a:r>
            <a:r>
              <a:rPr lang="en-US" sz="2800"/>
              <a:t>O</a:t>
            </a:r>
          </a:p>
        </p:txBody>
      </p:sp>
      <p:sp>
        <p:nvSpPr>
          <p:cNvPr id="865284" name="AutoShape 4"/>
          <p:cNvSpPr>
            <a:spLocks noChangeArrowheads="1"/>
          </p:cNvSpPr>
          <p:nvPr/>
        </p:nvSpPr>
        <p:spPr bwMode="auto">
          <a:xfrm>
            <a:off x="762000" y="1981200"/>
            <a:ext cx="1981200" cy="1905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12700">
            <a:solidFill>
              <a:schemeClr val="tx1"/>
            </a:solidFill>
            <a:round/>
            <a:headEnd/>
            <a:tailEnd/>
          </a:ln>
          <a:effectLst/>
        </p:spPr>
        <p:txBody>
          <a:bodyPr wrap="none" lIns="90488" tIns="44450" rIns="90488" bIns="44450" anchor="ctr"/>
          <a:lstStyle/>
          <a:p>
            <a:pPr algn="ctr"/>
            <a:endParaRPr lang="en-US" sz="3200">
              <a:latin typeface="Book Antiqua" pitchFamily="18" charset="0"/>
              <a:cs typeface="Arial" charset="0"/>
            </a:endParaRPr>
          </a:p>
        </p:txBody>
      </p:sp>
      <p:sp>
        <p:nvSpPr>
          <p:cNvPr id="865285" name="Text Box 5"/>
          <p:cNvSpPr txBox="1">
            <a:spLocks noChangeArrowheads="1"/>
          </p:cNvSpPr>
          <p:nvPr/>
        </p:nvSpPr>
        <p:spPr bwMode="auto">
          <a:xfrm>
            <a:off x="1371600" y="2819400"/>
            <a:ext cx="790575" cy="576263"/>
          </a:xfrm>
          <a:prstGeom prst="rect">
            <a:avLst/>
          </a:prstGeom>
          <a:noFill/>
          <a:ln w="12700">
            <a:noFill/>
            <a:miter lim="800000"/>
            <a:headEnd/>
            <a:tailEnd/>
          </a:ln>
          <a:effectLst/>
        </p:spPr>
        <p:txBody>
          <a:bodyPr lIns="90488" tIns="44450" rIns="90488" bIns="44450">
            <a:spAutoFit/>
          </a:bodyPr>
          <a:lstStyle/>
          <a:p>
            <a:r>
              <a:rPr lang="en-US" sz="3200">
                <a:latin typeface="Book Antiqua" pitchFamily="18" charset="0"/>
                <a:cs typeface="Arial" charset="0"/>
              </a:rPr>
              <a:t>np</a:t>
            </a:r>
            <a:endParaRPr lang="en-US" sz="3200">
              <a:solidFill>
                <a:schemeClr val="bg2"/>
              </a:solidFill>
              <a:latin typeface="Book Antiqua" pitchFamily="18" charset="0"/>
              <a:cs typeface="Arial" charset="0"/>
            </a:endParaRPr>
          </a:p>
        </p:txBody>
      </p:sp>
      <p:sp>
        <p:nvSpPr>
          <p:cNvPr id="865286" name="Text Box 6"/>
          <p:cNvSpPr txBox="1">
            <a:spLocks noChangeArrowheads="1"/>
          </p:cNvSpPr>
          <p:nvPr/>
        </p:nvSpPr>
        <p:spPr bwMode="auto">
          <a:xfrm>
            <a:off x="1371600" y="2514600"/>
            <a:ext cx="790575" cy="576263"/>
          </a:xfrm>
          <a:prstGeom prst="rect">
            <a:avLst/>
          </a:prstGeom>
          <a:noFill/>
          <a:ln w="12700">
            <a:noFill/>
            <a:miter lim="800000"/>
            <a:headEnd/>
            <a:tailEnd/>
          </a:ln>
          <a:effectLst/>
        </p:spPr>
        <p:txBody>
          <a:bodyPr wrap="none" lIns="90488" tIns="44450" rIns="90488" bIns="44450">
            <a:spAutoFit/>
          </a:bodyPr>
          <a:lstStyle/>
          <a:p>
            <a:r>
              <a:rPr lang="en-US" sz="3200">
                <a:latin typeface="Book Antiqua" pitchFamily="18" charset="0"/>
                <a:cs typeface="Arial" charset="0"/>
              </a:rPr>
              <a:t>p  n</a:t>
            </a:r>
            <a:endParaRPr lang="en-US" sz="3200">
              <a:solidFill>
                <a:schemeClr val="bg2"/>
              </a:solidFill>
              <a:latin typeface="Book Antiqua" pitchFamily="18" charset="0"/>
              <a:cs typeface="Arial" charset="0"/>
            </a:endParaRPr>
          </a:p>
        </p:txBody>
      </p:sp>
      <p:sp>
        <p:nvSpPr>
          <p:cNvPr id="865287" name="Text Box 7"/>
          <p:cNvSpPr txBox="1">
            <a:spLocks noChangeArrowheads="1"/>
          </p:cNvSpPr>
          <p:nvPr/>
        </p:nvSpPr>
        <p:spPr bwMode="auto">
          <a:xfrm>
            <a:off x="381000" y="2743200"/>
            <a:ext cx="450850" cy="576263"/>
          </a:xfrm>
          <a:prstGeom prst="rect">
            <a:avLst/>
          </a:prstGeom>
          <a:noFill/>
          <a:ln w="12700">
            <a:noFill/>
            <a:miter lim="800000"/>
            <a:headEnd/>
            <a:tailEnd/>
          </a:ln>
          <a:effectLst/>
        </p:spPr>
        <p:txBody>
          <a:bodyPr wrap="none" lIns="90488" tIns="44450" rIns="90488" bIns="44450">
            <a:spAutoFit/>
          </a:bodyPr>
          <a:lstStyle/>
          <a:p>
            <a:r>
              <a:rPr lang="en-US" sz="3200">
                <a:solidFill>
                  <a:schemeClr val="hlink"/>
                </a:solidFill>
                <a:latin typeface="Book Antiqua" pitchFamily="18" charset="0"/>
                <a:cs typeface="Arial" charset="0"/>
              </a:rPr>
              <a:t>e</a:t>
            </a:r>
            <a:r>
              <a:rPr lang="en-US" sz="3200" baseline="30000">
                <a:solidFill>
                  <a:schemeClr val="hlink"/>
                </a:solidFill>
                <a:latin typeface="Book Antiqua" pitchFamily="18" charset="0"/>
                <a:cs typeface="Arial" charset="0"/>
              </a:rPr>
              <a:t>-</a:t>
            </a:r>
            <a:endParaRPr lang="en-US" sz="3200">
              <a:solidFill>
                <a:schemeClr val="bg2"/>
              </a:solidFill>
              <a:latin typeface="Book Antiqua" pitchFamily="18" charset="0"/>
              <a:cs typeface="Arial" charset="0"/>
            </a:endParaRPr>
          </a:p>
        </p:txBody>
      </p:sp>
      <p:sp>
        <p:nvSpPr>
          <p:cNvPr id="865288" name="Text Box 8"/>
          <p:cNvSpPr txBox="1">
            <a:spLocks noChangeArrowheads="1"/>
          </p:cNvSpPr>
          <p:nvPr/>
        </p:nvSpPr>
        <p:spPr bwMode="auto">
          <a:xfrm>
            <a:off x="2743200" y="2590800"/>
            <a:ext cx="450850" cy="576263"/>
          </a:xfrm>
          <a:prstGeom prst="rect">
            <a:avLst/>
          </a:prstGeom>
          <a:noFill/>
          <a:ln w="12700">
            <a:noFill/>
            <a:miter lim="800000"/>
            <a:headEnd/>
            <a:tailEnd/>
          </a:ln>
          <a:effectLst/>
        </p:spPr>
        <p:txBody>
          <a:bodyPr wrap="none" lIns="90488" tIns="44450" rIns="90488" bIns="44450">
            <a:spAutoFit/>
          </a:bodyPr>
          <a:lstStyle/>
          <a:p>
            <a:r>
              <a:rPr lang="en-US" sz="3200">
                <a:solidFill>
                  <a:schemeClr val="hlink"/>
                </a:solidFill>
                <a:latin typeface="Book Antiqua" pitchFamily="18" charset="0"/>
                <a:cs typeface="Arial" charset="0"/>
              </a:rPr>
              <a:t>e</a:t>
            </a:r>
            <a:r>
              <a:rPr lang="en-US" sz="3200" baseline="30000">
                <a:solidFill>
                  <a:schemeClr val="hlink"/>
                </a:solidFill>
                <a:latin typeface="Book Antiqua" pitchFamily="18" charset="0"/>
                <a:cs typeface="Arial" charset="0"/>
              </a:rPr>
              <a:t>-</a:t>
            </a:r>
            <a:endParaRPr lang="en-US" sz="3200">
              <a:solidFill>
                <a:schemeClr val="bg2"/>
              </a:solidFill>
              <a:latin typeface="Book Antiqua" pitchFamily="18" charset="0"/>
              <a:cs typeface="Arial" charset="0"/>
            </a:endParaRPr>
          </a:p>
        </p:txBody>
      </p:sp>
      <p:sp>
        <p:nvSpPr>
          <p:cNvPr id="865289" name="Text Box 9"/>
          <p:cNvSpPr txBox="1">
            <a:spLocks noChangeArrowheads="1"/>
          </p:cNvSpPr>
          <p:nvPr/>
        </p:nvSpPr>
        <p:spPr bwMode="auto">
          <a:xfrm>
            <a:off x="401638" y="4114800"/>
            <a:ext cx="2873375" cy="576263"/>
          </a:xfrm>
          <a:prstGeom prst="rect">
            <a:avLst/>
          </a:prstGeom>
          <a:noFill/>
          <a:ln w="12700">
            <a:noFill/>
            <a:miter lim="800000"/>
            <a:headEnd/>
            <a:tailEnd/>
          </a:ln>
          <a:effectLst/>
        </p:spPr>
        <p:txBody>
          <a:bodyPr wrap="none" lIns="90488" tIns="44450" rIns="90488" bIns="44450">
            <a:spAutoFit/>
          </a:bodyPr>
          <a:lstStyle/>
          <a:p>
            <a:r>
              <a:rPr lang="en-US" sz="3200">
                <a:solidFill>
                  <a:srgbClr val="FF00FF"/>
                </a:solidFill>
                <a:latin typeface="Book Antiqua" pitchFamily="18" charset="0"/>
                <a:cs typeface="Arial" charset="0"/>
              </a:rPr>
              <a:t>unstable atom</a:t>
            </a:r>
            <a:endParaRPr lang="en-US" sz="3200">
              <a:solidFill>
                <a:schemeClr val="bg2"/>
              </a:solidFill>
              <a:latin typeface="Book Antiqua" pitchFamily="18" charset="0"/>
              <a:cs typeface="Arial" charset="0"/>
            </a:endParaRPr>
          </a:p>
        </p:txBody>
      </p:sp>
      <p:sp>
        <p:nvSpPr>
          <p:cNvPr id="865290" name="Line 10"/>
          <p:cNvSpPr>
            <a:spLocks noChangeShapeType="1"/>
          </p:cNvSpPr>
          <p:nvPr/>
        </p:nvSpPr>
        <p:spPr bwMode="auto">
          <a:xfrm flipV="1">
            <a:off x="1828800" y="2057400"/>
            <a:ext cx="4114800" cy="609600"/>
          </a:xfrm>
          <a:prstGeom prst="line">
            <a:avLst/>
          </a:prstGeom>
          <a:noFill/>
          <a:ln w="12700">
            <a:solidFill>
              <a:schemeClr val="tx1"/>
            </a:solidFill>
            <a:round/>
            <a:headEnd/>
            <a:tailEnd type="triangle" w="med" len="med"/>
          </a:ln>
          <a:effectLst/>
        </p:spPr>
        <p:txBody>
          <a:bodyPr wrap="none" lIns="90488" tIns="44450" rIns="90488" bIns="44450" anchor="ctr"/>
          <a:lstStyle/>
          <a:p>
            <a:endParaRPr lang="en-US"/>
          </a:p>
        </p:txBody>
      </p:sp>
      <p:sp>
        <p:nvSpPr>
          <p:cNvPr id="865291" name="Text Box 11"/>
          <p:cNvSpPr txBox="1">
            <a:spLocks noChangeArrowheads="1"/>
          </p:cNvSpPr>
          <p:nvPr/>
        </p:nvSpPr>
        <p:spPr bwMode="auto">
          <a:xfrm>
            <a:off x="6477000" y="1905000"/>
            <a:ext cx="1422400" cy="576263"/>
          </a:xfrm>
          <a:prstGeom prst="rect">
            <a:avLst/>
          </a:prstGeom>
          <a:noFill/>
          <a:ln w="12700">
            <a:noFill/>
            <a:miter lim="800000"/>
            <a:headEnd/>
            <a:tailEnd/>
          </a:ln>
          <a:effectLst/>
        </p:spPr>
        <p:txBody>
          <a:bodyPr wrap="none" lIns="90488" tIns="44450" rIns="90488" bIns="44450" anchor="ctr">
            <a:spAutoFit/>
          </a:bodyPr>
          <a:lstStyle/>
          <a:p>
            <a:pPr algn="ctr"/>
            <a:r>
              <a:rPr lang="en-US" sz="3200">
                <a:latin typeface="Book Antiqua" pitchFamily="18" charset="0"/>
                <a:cs typeface="Arial" charset="0"/>
              </a:rPr>
              <a:t>neutron</a:t>
            </a:r>
            <a:endParaRPr lang="en-US" sz="3200">
              <a:solidFill>
                <a:schemeClr val="bg2"/>
              </a:solidFill>
              <a:latin typeface="Book Antiqua" pitchFamily="18" charset="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idx="4294967295"/>
          </p:nvPr>
        </p:nvSpPr>
        <p:spPr/>
        <p:txBody>
          <a:bodyPr anchorCtr="0">
            <a:normAutofit/>
          </a:bodyPr>
          <a:lstStyle/>
          <a:p>
            <a:r>
              <a:rPr lang="en-US" sz="4000"/>
              <a:t>Summary of Types of Radiation</a:t>
            </a:r>
          </a:p>
        </p:txBody>
      </p:sp>
      <p:sp>
        <p:nvSpPr>
          <p:cNvPr id="35843" name="Rectangle 3"/>
          <p:cNvSpPr>
            <a:spLocks noGrp="1" noChangeArrowheads="1"/>
          </p:cNvSpPr>
          <p:nvPr>
            <p:ph idx="4294967295"/>
          </p:nvPr>
        </p:nvSpPr>
        <p:spPr>
          <a:xfrm>
            <a:off x="457200" y="1481138"/>
            <a:ext cx="8229600" cy="4919662"/>
          </a:xfrm>
        </p:spPr>
        <p:txBody>
          <a:bodyPr>
            <a:normAutofit/>
          </a:bodyPr>
          <a:lstStyle/>
          <a:p>
            <a:pPr>
              <a:lnSpc>
                <a:spcPct val="80000"/>
              </a:lnSpc>
            </a:pPr>
            <a:r>
              <a:rPr lang="en-US" sz="2700"/>
              <a:t>Alpha particles 			</a:t>
            </a:r>
            <a:endParaRPr lang="en-US" sz="2000">
              <a:solidFill>
                <a:srgbClr val="FF0000"/>
              </a:solidFill>
              <a:effectLst>
                <a:outerShdw blurRad="38100" dist="38100" dir="2700000" algn="tl">
                  <a:srgbClr val="FFFFFF"/>
                </a:outerShdw>
              </a:effectLst>
            </a:endParaRPr>
          </a:p>
          <a:p>
            <a:pPr lvl="1">
              <a:lnSpc>
                <a:spcPct val="80000"/>
              </a:lnSpc>
            </a:pPr>
            <a:r>
              <a:rPr lang="en-US" sz="2400"/>
              <a:t>Stopped with paper</a:t>
            </a:r>
          </a:p>
          <a:p>
            <a:pPr lvl="1">
              <a:lnSpc>
                <a:spcPct val="80000"/>
              </a:lnSpc>
            </a:pPr>
            <a:r>
              <a:rPr lang="en-US" sz="2400"/>
              <a:t>Only a danger if internalized</a:t>
            </a:r>
          </a:p>
          <a:p>
            <a:pPr>
              <a:lnSpc>
                <a:spcPct val="80000"/>
              </a:lnSpc>
            </a:pPr>
            <a:r>
              <a:rPr lang="en-US" sz="2700"/>
              <a:t>Beta particles 			</a:t>
            </a:r>
            <a:endParaRPr lang="en-US" sz="2000">
              <a:solidFill>
                <a:srgbClr val="FF0000"/>
              </a:solidFill>
              <a:effectLst>
                <a:outerShdw blurRad="38100" dist="38100" dir="2700000" algn="tl">
                  <a:srgbClr val="FFFFFF"/>
                </a:outerShdw>
              </a:effectLst>
            </a:endParaRPr>
          </a:p>
          <a:p>
            <a:pPr lvl="1">
              <a:lnSpc>
                <a:spcPct val="80000"/>
              </a:lnSpc>
            </a:pPr>
            <a:r>
              <a:rPr lang="en-US" sz="2400"/>
              <a:t>Stopped with cardboard or Plexiglas</a:t>
            </a:r>
          </a:p>
          <a:p>
            <a:pPr lvl="1">
              <a:lnSpc>
                <a:spcPct val="80000"/>
              </a:lnSpc>
            </a:pPr>
            <a:r>
              <a:rPr lang="en-US" sz="2400"/>
              <a:t>Can be a danger to skin or if internalized</a:t>
            </a:r>
          </a:p>
          <a:p>
            <a:pPr>
              <a:lnSpc>
                <a:spcPct val="80000"/>
              </a:lnSpc>
            </a:pPr>
            <a:r>
              <a:rPr lang="en-US" sz="2700"/>
              <a:t>Gamma rays 			</a:t>
            </a:r>
            <a:endParaRPr lang="en-US" sz="2000">
              <a:solidFill>
                <a:srgbClr val="FF0000"/>
              </a:solidFill>
              <a:effectLst>
                <a:outerShdw blurRad="38100" dist="38100" dir="2700000" algn="tl">
                  <a:srgbClr val="FFFFFF"/>
                </a:outerShdw>
              </a:effectLst>
            </a:endParaRPr>
          </a:p>
          <a:p>
            <a:pPr lvl="1">
              <a:lnSpc>
                <a:spcPct val="80000"/>
              </a:lnSpc>
            </a:pPr>
            <a:r>
              <a:rPr lang="en-US" sz="2400"/>
              <a:t>Stopped with increasingly dense material</a:t>
            </a:r>
          </a:p>
          <a:p>
            <a:pPr lvl="1">
              <a:lnSpc>
                <a:spcPct val="80000"/>
              </a:lnSpc>
            </a:pPr>
            <a:r>
              <a:rPr lang="en-US" sz="2400"/>
              <a:t>Mostly an irradiation hazard</a:t>
            </a:r>
          </a:p>
          <a:p>
            <a:pPr>
              <a:lnSpc>
                <a:spcPct val="80000"/>
              </a:lnSpc>
            </a:pPr>
            <a:r>
              <a:rPr lang="en-US" sz="2700"/>
              <a:t>Neutrons 				</a:t>
            </a:r>
            <a:endParaRPr lang="en-US" sz="2000">
              <a:solidFill>
                <a:srgbClr val="FF0000"/>
              </a:solidFill>
              <a:effectLst>
                <a:outerShdw blurRad="38100" dist="38100" dir="2700000" algn="tl">
                  <a:srgbClr val="FFFFFF"/>
                </a:outerShdw>
              </a:effectLst>
            </a:endParaRPr>
          </a:p>
          <a:p>
            <a:pPr lvl="1">
              <a:lnSpc>
                <a:spcPct val="80000"/>
              </a:lnSpc>
            </a:pPr>
            <a:r>
              <a:rPr lang="en-US" sz="2400"/>
              <a:t>Stopped by water</a:t>
            </a:r>
          </a:p>
          <a:p>
            <a:pPr lvl="1">
              <a:lnSpc>
                <a:spcPct val="80000"/>
              </a:lnSpc>
            </a:pPr>
            <a:r>
              <a:rPr lang="en-US" sz="2400"/>
              <a:t>Irradiation and activation hazard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725488" y="781050"/>
            <a:ext cx="7773987" cy="1143000"/>
          </a:xfrm>
          <a:noFill/>
          <a:ln/>
        </p:spPr>
        <p:txBody>
          <a:bodyPr lIns="90488" tIns="44450" rIns="90488" bIns="44450" anchorCtr="0"/>
          <a:lstStyle/>
          <a:p>
            <a:r>
              <a:rPr lang="en-US" sz="4000"/>
              <a:t>EXPOSURE AND DOSE</a:t>
            </a:r>
            <a:br>
              <a:rPr lang="en-US" sz="4000"/>
            </a:br>
            <a:r>
              <a:rPr lang="en-US" sz="4000"/>
              <a:t>MEASUREMENTS</a:t>
            </a:r>
          </a:p>
        </p:txBody>
      </p:sp>
      <p:sp>
        <p:nvSpPr>
          <p:cNvPr id="821251" name="Rectangle 3"/>
          <p:cNvSpPr>
            <a:spLocks noGrp="1" noChangeArrowheads="1"/>
          </p:cNvSpPr>
          <p:nvPr>
            <p:ph type="body" idx="1"/>
          </p:nvPr>
        </p:nvSpPr>
        <p:spPr>
          <a:xfrm>
            <a:off x="674688" y="2730500"/>
            <a:ext cx="7773987" cy="4114800"/>
          </a:xfrm>
          <a:noFill/>
          <a:ln/>
        </p:spPr>
        <p:txBody>
          <a:bodyPr lIns="90488" tIns="44450" rIns="90488" bIns="44450"/>
          <a:lstStyle/>
          <a:p>
            <a:pPr algn="ctr">
              <a:buFont typeface="Wingdings" pitchFamily="2" charset="2"/>
              <a:buNone/>
            </a:pPr>
            <a:r>
              <a:rPr lang="en-US" sz="4400"/>
              <a:t>ROENTGEN</a:t>
            </a:r>
          </a:p>
          <a:p>
            <a:pPr algn="ctr">
              <a:buFont typeface="Wingdings" pitchFamily="2" charset="2"/>
              <a:buNone/>
            </a:pPr>
            <a:endParaRPr lang="en-US" sz="4400"/>
          </a:p>
          <a:p>
            <a:pPr algn="ctr">
              <a:buFont typeface="Wingdings" pitchFamily="2" charset="2"/>
              <a:buNone/>
            </a:pPr>
            <a:r>
              <a:rPr lang="en-US" sz="4400"/>
              <a:t>RAD</a:t>
            </a:r>
          </a:p>
          <a:p>
            <a:pPr algn="ctr">
              <a:buFont typeface="Wingdings" pitchFamily="2" charset="2"/>
              <a:buNone/>
            </a:pPr>
            <a:endParaRPr lang="en-US" sz="4400"/>
          </a:p>
          <a:p>
            <a:pPr algn="ctr">
              <a:buFont typeface="Wingdings" pitchFamily="2" charset="2"/>
              <a:buNone/>
            </a:pPr>
            <a:r>
              <a:rPr lang="en-US" sz="4400"/>
              <a:t>REM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a:xfrm>
            <a:off x="457200" y="280988"/>
            <a:ext cx="8229600" cy="1139825"/>
          </a:xfrm>
        </p:spPr>
        <p:txBody>
          <a:bodyPr anchorCtr="0">
            <a:normAutofit/>
          </a:bodyPr>
          <a:lstStyle/>
          <a:p>
            <a:r>
              <a:rPr lang="en-US" sz="4000"/>
              <a:t>Exposure and Dose Measurements</a:t>
            </a:r>
          </a:p>
        </p:txBody>
      </p:sp>
      <p:graphicFrame>
        <p:nvGraphicFramePr>
          <p:cNvPr id="896003" name="Object 2"/>
          <p:cNvGraphicFramePr>
            <a:graphicFrameLocks noChangeAspect="1"/>
          </p:cNvGraphicFramePr>
          <p:nvPr>
            <p:ph type="tbl" idx="4294967295"/>
          </p:nvPr>
        </p:nvGraphicFramePr>
        <p:xfrm>
          <a:off x="133350" y="4267200"/>
          <a:ext cx="1060450" cy="1060450"/>
        </p:xfrm>
        <a:graphic>
          <a:graphicData uri="http://schemas.openxmlformats.org/presentationml/2006/ole">
            <p:oleObj spid="_x0000_s896003" name="Clip" r:id="rId5" imgW="3238200" imgH="3238200" progId="">
              <p:embed/>
            </p:oleObj>
          </a:graphicData>
        </a:graphic>
      </p:graphicFrame>
      <p:sp>
        <p:nvSpPr>
          <p:cNvPr id="896004" name="Rectangle 3"/>
          <p:cNvSpPr>
            <a:spLocks noGrp="1" noChangeArrowheads="1"/>
          </p:cNvSpPr>
          <p:nvPr>
            <p:ph type="body" sz="half" idx="4294967295"/>
          </p:nvPr>
        </p:nvSpPr>
        <p:spPr>
          <a:xfrm>
            <a:off x="533400" y="1295400"/>
            <a:ext cx="8610600" cy="4114800"/>
          </a:xfrm>
        </p:spPr>
        <p:txBody>
          <a:bodyPr/>
          <a:lstStyle/>
          <a:p>
            <a:r>
              <a:rPr lang="en-US"/>
              <a:t>Roentgen (R) Measures exposure from X-rays or gamma rays in air</a:t>
            </a:r>
          </a:p>
          <a:p>
            <a:pPr lvl="1"/>
            <a:r>
              <a:rPr lang="en-US"/>
              <a:t>What a Geiger Mueller (GM) counter will read</a:t>
            </a:r>
          </a:p>
          <a:p>
            <a:pPr lvl="1"/>
            <a:r>
              <a:rPr lang="en-US"/>
              <a:t>Usually in mRoentgens/Hr (mR/hr)</a:t>
            </a:r>
          </a:p>
        </p:txBody>
      </p:sp>
      <p:sp>
        <p:nvSpPr>
          <p:cNvPr id="896005" name="Text Box 4"/>
          <p:cNvSpPr txBox="1">
            <a:spLocks noChangeArrowheads="1"/>
          </p:cNvSpPr>
          <p:nvPr/>
        </p:nvSpPr>
        <p:spPr bwMode="auto">
          <a:xfrm>
            <a:off x="1143000" y="3962400"/>
            <a:ext cx="1154113" cy="454025"/>
          </a:xfrm>
          <a:prstGeom prst="rect">
            <a:avLst/>
          </a:prstGeom>
          <a:noFill/>
          <a:ln w="12700">
            <a:noFill/>
            <a:miter lim="800000"/>
            <a:headEnd/>
            <a:tailEnd/>
          </a:ln>
        </p:spPr>
        <p:txBody>
          <a:bodyPr wrap="none" lIns="90488" tIns="44450" rIns="90488" bIns="44450">
            <a:spAutoFit/>
          </a:bodyPr>
          <a:lstStyle/>
          <a:p>
            <a:r>
              <a:rPr lang="en-US" sz="2400">
                <a:solidFill>
                  <a:schemeClr val="hlink"/>
                </a:solidFill>
                <a:latin typeface="Book Antiqua" pitchFamily="18" charset="0"/>
              </a:rPr>
              <a:t>Photon</a:t>
            </a:r>
            <a:endParaRPr lang="en-US" sz="2400">
              <a:solidFill>
                <a:schemeClr val="bg2"/>
              </a:solidFill>
              <a:latin typeface="Book Antiqua" pitchFamily="18" charset="0"/>
            </a:endParaRPr>
          </a:p>
        </p:txBody>
      </p:sp>
      <p:sp>
        <p:nvSpPr>
          <p:cNvPr id="896006" name="AutoShape 5"/>
          <p:cNvSpPr>
            <a:spLocks noChangeArrowheads="1"/>
          </p:cNvSpPr>
          <p:nvPr/>
        </p:nvSpPr>
        <p:spPr bwMode="auto">
          <a:xfrm>
            <a:off x="4876800" y="3962400"/>
            <a:ext cx="228600" cy="1295400"/>
          </a:xfrm>
          <a:prstGeom prst="can">
            <a:avLst>
              <a:gd name="adj" fmla="val 141667"/>
            </a:avLst>
          </a:prstGeom>
          <a:solidFill>
            <a:srgbClr val="777777"/>
          </a:solidFill>
          <a:ln w="12700">
            <a:solidFill>
              <a:schemeClr val="tx1"/>
            </a:solidFill>
            <a:round/>
            <a:headEnd/>
            <a:tailEnd/>
          </a:ln>
        </p:spPr>
        <p:txBody>
          <a:bodyPr wrap="none" lIns="90488" tIns="44450" rIns="90488" bIns="44450" anchor="ctr"/>
          <a:lstStyle/>
          <a:p>
            <a:endParaRPr lang="en-US"/>
          </a:p>
        </p:txBody>
      </p:sp>
      <p:sp>
        <p:nvSpPr>
          <p:cNvPr id="896007" name="Freeform 6"/>
          <p:cNvSpPr>
            <a:spLocks/>
          </p:cNvSpPr>
          <p:nvPr/>
        </p:nvSpPr>
        <p:spPr bwMode="auto">
          <a:xfrm>
            <a:off x="4953000" y="5029200"/>
            <a:ext cx="2159000" cy="673100"/>
          </a:xfrm>
          <a:custGeom>
            <a:avLst/>
            <a:gdLst>
              <a:gd name="T0" fmla="*/ 2147483647 w 1360"/>
              <a:gd name="T1" fmla="*/ 2147483647 h 424"/>
              <a:gd name="T2" fmla="*/ 2147483647 w 1360"/>
              <a:gd name="T3" fmla="*/ 2147483647 h 424"/>
              <a:gd name="T4" fmla="*/ 2147483647 w 1360"/>
              <a:gd name="T5" fmla="*/ 2147483647 h 424"/>
              <a:gd name="T6" fmla="*/ 2147483647 w 1360"/>
              <a:gd name="T7" fmla="*/ 2147483647 h 424"/>
              <a:gd name="T8" fmla="*/ 2147483647 w 1360"/>
              <a:gd name="T9" fmla="*/ 2147483647 h 424"/>
              <a:gd name="T10" fmla="*/ 2147483647 w 1360"/>
              <a:gd name="T11" fmla="*/ 2147483647 h 424"/>
              <a:gd name="T12" fmla="*/ 2147483647 w 1360"/>
              <a:gd name="T13" fmla="*/ 2147483647 h 424"/>
              <a:gd name="T14" fmla="*/ 2147483647 w 1360"/>
              <a:gd name="T15" fmla="*/ 2147483647 h 424"/>
              <a:gd name="T16" fmla="*/ 2147483647 w 1360"/>
              <a:gd name="T17" fmla="*/ 2147483647 h 424"/>
              <a:gd name="T18" fmla="*/ 2147483647 w 1360"/>
              <a:gd name="T19" fmla="*/ 2147483647 h 424"/>
              <a:gd name="T20" fmla="*/ 2147483647 w 1360"/>
              <a:gd name="T21" fmla="*/ 2147483647 h 424"/>
              <a:gd name="T22" fmla="*/ 2147483647 w 1360"/>
              <a:gd name="T23" fmla="*/ 2147483647 h 424"/>
              <a:gd name="T24" fmla="*/ 2147483647 w 1360"/>
              <a:gd name="T25" fmla="*/ 2147483647 h 424"/>
              <a:gd name="T26" fmla="*/ 2147483647 w 1360"/>
              <a:gd name="T27" fmla="*/ 2147483647 h 424"/>
              <a:gd name="T28" fmla="*/ 2147483647 w 1360"/>
              <a:gd name="T29" fmla="*/ 2147483647 h 424"/>
              <a:gd name="T30" fmla="*/ 2147483647 w 1360"/>
              <a:gd name="T31" fmla="*/ 2147483647 h 424"/>
              <a:gd name="T32" fmla="*/ 2147483647 w 1360"/>
              <a:gd name="T33" fmla="*/ 2147483647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0"/>
              <a:gd name="T52" fmla="*/ 0 h 424"/>
              <a:gd name="T53" fmla="*/ 1360 w 1360"/>
              <a:gd name="T54" fmla="*/ 424 h 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0" h="424">
                <a:moveTo>
                  <a:pt x="16" y="160"/>
                </a:moveTo>
                <a:cubicBezTo>
                  <a:pt x="8" y="220"/>
                  <a:pt x="0" y="280"/>
                  <a:pt x="16" y="304"/>
                </a:cubicBezTo>
                <a:cubicBezTo>
                  <a:pt x="32" y="328"/>
                  <a:pt x="80" y="288"/>
                  <a:pt x="112" y="304"/>
                </a:cubicBezTo>
                <a:cubicBezTo>
                  <a:pt x="144" y="320"/>
                  <a:pt x="184" y="400"/>
                  <a:pt x="208" y="400"/>
                </a:cubicBezTo>
                <a:cubicBezTo>
                  <a:pt x="232" y="400"/>
                  <a:pt x="232" y="328"/>
                  <a:pt x="256" y="304"/>
                </a:cubicBezTo>
                <a:cubicBezTo>
                  <a:pt x="280" y="280"/>
                  <a:pt x="328" y="248"/>
                  <a:pt x="352" y="256"/>
                </a:cubicBezTo>
                <a:cubicBezTo>
                  <a:pt x="376" y="264"/>
                  <a:pt x="360" y="336"/>
                  <a:pt x="400" y="352"/>
                </a:cubicBezTo>
                <a:cubicBezTo>
                  <a:pt x="440" y="368"/>
                  <a:pt x="536" y="376"/>
                  <a:pt x="592" y="352"/>
                </a:cubicBezTo>
                <a:cubicBezTo>
                  <a:pt x="648" y="328"/>
                  <a:pt x="688" y="224"/>
                  <a:pt x="736" y="208"/>
                </a:cubicBezTo>
                <a:cubicBezTo>
                  <a:pt x="784" y="192"/>
                  <a:pt x="832" y="224"/>
                  <a:pt x="880" y="256"/>
                </a:cubicBezTo>
                <a:cubicBezTo>
                  <a:pt x="928" y="288"/>
                  <a:pt x="984" y="376"/>
                  <a:pt x="1024" y="400"/>
                </a:cubicBezTo>
                <a:cubicBezTo>
                  <a:pt x="1064" y="424"/>
                  <a:pt x="1088" y="424"/>
                  <a:pt x="1120" y="400"/>
                </a:cubicBezTo>
                <a:cubicBezTo>
                  <a:pt x="1152" y="376"/>
                  <a:pt x="1216" y="304"/>
                  <a:pt x="1216" y="256"/>
                </a:cubicBezTo>
                <a:cubicBezTo>
                  <a:pt x="1216" y="208"/>
                  <a:pt x="1136" y="152"/>
                  <a:pt x="1120" y="112"/>
                </a:cubicBezTo>
                <a:cubicBezTo>
                  <a:pt x="1104" y="72"/>
                  <a:pt x="1096" y="32"/>
                  <a:pt x="1120" y="16"/>
                </a:cubicBezTo>
                <a:cubicBezTo>
                  <a:pt x="1144" y="0"/>
                  <a:pt x="1224" y="16"/>
                  <a:pt x="1264" y="16"/>
                </a:cubicBezTo>
                <a:cubicBezTo>
                  <a:pt x="1304" y="16"/>
                  <a:pt x="1332" y="16"/>
                  <a:pt x="1360" y="16"/>
                </a:cubicBezTo>
              </a:path>
            </a:pathLst>
          </a:custGeom>
          <a:noFill/>
          <a:ln w="12700">
            <a:solidFill>
              <a:schemeClr val="tx1"/>
            </a:solidFill>
            <a:round/>
            <a:headEnd/>
            <a:tailEnd/>
          </a:ln>
        </p:spPr>
        <p:txBody>
          <a:bodyPr wrap="none" lIns="90488" tIns="44450" rIns="90488" bIns="44450" anchor="ctr"/>
          <a:lstStyle/>
          <a:p>
            <a:endParaRPr lang="en-US"/>
          </a:p>
        </p:txBody>
      </p:sp>
      <p:sp>
        <p:nvSpPr>
          <p:cNvPr id="3080" name="Rectangle 7"/>
          <p:cNvSpPr>
            <a:spLocks noChangeArrowheads="1"/>
          </p:cNvSpPr>
          <p:nvPr/>
        </p:nvSpPr>
        <p:spPr bwMode="auto">
          <a:xfrm>
            <a:off x="7086600" y="4343400"/>
            <a:ext cx="914400" cy="1524000"/>
          </a:xfrm>
          <a:prstGeom prst="rect">
            <a:avLst/>
          </a:prstGeom>
          <a:solidFill>
            <a:schemeClr val="bg1">
              <a:lumMod val="95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90488" tIns="44450" rIns="90488" bIns="44450" anchor="ctr">
            <a:flatTx/>
          </a:bodyPr>
          <a:lstStyle/>
          <a:p>
            <a:pPr>
              <a:defRPr/>
            </a:pPr>
            <a:endParaRPr lang="en-US">
              <a:latin typeface="Arial" pitchFamily="34" charset="0"/>
            </a:endParaRPr>
          </a:p>
        </p:txBody>
      </p:sp>
      <p:sp>
        <p:nvSpPr>
          <p:cNvPr id="3081" name="Rectangle 8"/>
          <p:cNvSpPr>
            <a:spLocks noChangeArrowheads="1"/>
          </p:cNvSpPr>
          <p:nvPr/>
        </p:nvSpPr>
        <p:spPr bwMode="auto">
          <a:xfrm>
            <a:off x="7239000" y="4648200"/>
            <a:ext cx="609600" cy="381000"/>
          </a:xfrm>
          <a:prstGeom prst="rect">
            <a:avLst/>
          </a:prstGeom>
          <a:solidFill>
            <a:schemeClr val="bg1">
              <a:lumMod val="95000"/>
            </a:schemeClr>
          </a:solidFill>
          <a:ln w="12700">
            <a:solidFill>
              <a:srgbClr val="000000"/>
            </a:solidFill>
            <a:miter lim="800000"/>
            <a:headEnd/>
            <a:tailEnd/>
          </a:ln>
        </p:spPr>
        <p:txBody>
          <a:bodyPr wrap="none" lIns="90488" tIns="44450" rIns="90488" bIns="44450" anchor="ctr"/>
          <a:lstStyle/>
          <a:p>
            <a:pPr>
              <a:defRPr/>
            </a:pPr>
            <a:endParaRPr lang="en-US">
              <a:latin typeface="Arial" pitchFamily="34" charset="0"/>
            </a:endParaRPr>
          </a:p>
        </p:txBody>
      </p:sp>
      <p:sp>
        <p:nvSpPr>
          <p:cNvPr id="3082" name="Rectangle 9"/>
          <p:cNvSpPr>
            <a:spLocks noChangeArrowheads="1"/>
          </p:cNvSpPr>
          <p:nvPr/>
        </p:nvSpPr>
        <p:spPr bwMode="auto">
          <a:xfrm>
            <a:off x="7543800" y="5105400"/>
            <a:ext cx="76200" cy="685800"/>
          </a:xfrm>
          <a:prstGeom prst="rect">
            <a:avLst/>
          </a:prstGeom>
          <a:solidFill>
            <a:schemeClr val="bg1">
              <a:lumMod val="95000"/>
            </a:schemeClr>
          </a:solidFill>
          <a:ln w="12700">
            <a:noFill/>
            <a:miter lim="800000"/>
            <a:headEnd/>
            <a:tailEnd/>
          </a:ln>
        </p:spPr>
        <p:txBody>
          <a:bodyPr wrap="none" lIns="90488" tIns="44450" rIns="90488" bIns="44450" anchor="ctr"/>
          <a:lstStyle/>
          <a:p>
            <a:pPr>
              <a:defRPr/>
            </a:pPr>
            <a:endParaRPr lang="en-US">
              <a:latin typeface="Arial" pitchFamily="34" charset="0"/>
            </a:endParaRPr>
          </a:p>
        </p:txBody>
      </p:sp>
      <p:sp>
        <p:nvSpPr>
          <p:cNvPr id="365578" name="AutoShape 10"/>
          <p:cNvSpPr>
            <a:spLocks noChangeArrowheads="1"/>
          </p:cNvSpPr>
          <p:nvPr/>
        </p:nvSpPr>
        <p:spPr bwMode="auto">
          <a:xfrm>
            <a:off x="1219200" y="4724400"/>
            <a:ext cx="228600" cy="15240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sp>
        <p:nvSpPr>
          <p:cNvPr id="365581" name="Line 13"/>
          <p:cNvSpPr>
            <a:spLocks noChangeShapeType="1"/>
          </p:cNvSpPr>
          <p:nvPr/>
        </p:nvSpPr>
        <p:spPr bwMode="auto">
          <a:xfrm flipV="1">
            <a:off x="7391400" y="4724400"/>
            <a:ext cx="0" cy="304800"/>
          </a:xfrm>
          <a:prstGeom prst="line">
            <a:avLst/>
          </a:prstGeom>
          <a:noFill/>
          <a:ln w="9525">
            <a:solidFill>
              <a:srgbClr val="000000"/>
            </a:solidFill>
            <a:round/>
            <a:headEnd/>
            <a:tailEnd/>
          </a:ln>
        </p:spPr>
        <p:txBody>
          <a:bodyPr/>
          <a:lstStyle/>
          <a:p>
            <a:endParaRPr lang="en-US"/>
          </a:p>
        </p:txBody>
      </p:sp>
      <p:sp>
        <p:nvSpPr>
          <p:cNvPr id="365582" name="AutoShape 14"/>
          <p:cNvSpPr>
            <a:spLocks noChangeArrowheads="1"/>
          </p:cNvSpPr>
          <p:nvPr/>
        </p:nvSpPr>
        <p:spPr bwMode="auto">
          <a:xfrm>
            <a:off x="609600" y="4267200"/>
            <a:ext cx="228600" cy="15240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sp>
        <p:nvSpPr>
          <p:cNvPr id="365583" name="AutoShape 15"/>
          <p:cNvSpPr>
            <a:spLocks noChangeArrowheads="1"/>
          </p:cNvSpPr>
          <p:nvPr/>
        </p:nvSpPr>
        <p:spPr bwMode="auto">
          <a:xfrm>
            <a:off x="685800" y="5181600"/>
            <a:ext cx="228600" cy="15240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afterEffect">
                                  <p:stCondLst>
                                    <p:cond delay="0"/>
                                  </p:stCondLst>
                                  <p:childTnLst>
                                    <p:animMotion origin="layout" path="M 3.33333E-6 -3.33333E-6 C 0.00972 -0.00463 0.01962 -0.00903 0.02813 -0.00833 C 0.03663 -0.00764 0.03958 0.00324 0.05156 0.00417 C 0.06354 0.00509 0.08906 -0.00162 0.1 -0.00208 C 0.11094 -0.00255 0.10608 0.00301 0.11719 0.00208 C 0.1283 0.00116 0.15295 -0.00903 0.16719 -0.00833 C 0.18142 -0.00764 0.18889 0.00648 0.20313 0.00625 C 0.21736 0.00602 0.23854 -0.01111 0.25313 -0.01042 C 0.26771 -0.00972 0.28003 0.00833 0.29063 0.01042 C 0.30122 0.0125 0.30625 0.00347 0.31719 0.00208 C 0.32813 0.00069 0.34844 -0.00093 0.35625 0.00208 C 0.36406 0.00509 0.35868 0.02014 0.36406 0.02083 C 0.36944 0.02153 0.38438 -0.00208 0.38906 0.00625 " pathEditMode="relative" ptsTypes="aaaaaaaaaaaaA">
                                      <p:cBhvr>
                                        <p:cTn id="6" dur="1000" fill="hold"/>
                                        <p:tgtEl>
                                          <p:spTgt spid="365578"/>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365578"/>
                                        </p:tgtEl>
                                        <p:attrNameLst>
                                          <p:attrName>style.visibility</p:attrName>
                                        </p:attrNameLst>
                                      </p:cBhvr>
                                      <p:to>
                                        <p:strVal val="hidden"/>
                                      </p:to>
                                    </p:set>
                                  </p:subTnLst>
                                </p:cTn>
                              </p:par>
                            </p:childTnLst>
                          </p:cTn>
                        </p:par>
                        <p:par>
                          <p:cTn id="7" fill="hold">
                            <p:stCondLst>
                              <p:cond delay="1000"/>
                            </p:stCondLst>
                            <p:childTnLst>
                              <p:par>
                                <p:cTn id="8" presetID="0" presetClass="path" presetSubtype="0" repeatCount="10000" accel="50000" decel="50000" fill="remove" grpId="0" nodeType="afterEffect">
                                  <p:stCondLst>
                                    <p:cond delay="0"/>
                                  </p:stCondLst>
                                  <p:childTnLst>
                                    <p:animMotion origin="layout" path="M -3.33333E-6 -1.11111E-6 L 0.00834 -1.11111E-6 " pathEditMode="relative" ptsTypes="AA">
                                      <p:cBhvr>
                                        <p:cTn id="9" dur="3000" fill="hold"/>
                                        <p:tgtEl>
                                          <p:spTgt spid="365581"/>
                                        </p:tgtEl>
                                        <p:attrNameLst>
                                          <p:attrName>ppt_x</p:attrName>
                                          <p:attrName>ppt_y</p:attrName>
                                        </p:attrNameLst>
                                      </p:cBhvr>
                                    </p:animMotion>
                                  </p:childTnLst>
                                  <p:subTnLst>
                                    <p:audio>
                                      <p:cMediaNode vol="22000">
                                        <p:cTn display="0" masterRel="sameClick">
                                          <p:stCondLst>
                                            <p:cond evt="begin" delay="0">
                                              <p:tn val="8"/>
                                            </p:cond>
                                          </p:stCondLst>
                                          <p:endCondLst>
                                            <p:cond evt="onStopAudio" delay="0">
                                              <p:tgtEl>
                                                <p:sldTgt/>
                                              </p:tgtEl>
                                            </p:cond>
                                          </p:endCondLst>
                                        </p:cTn>
                                        <p:tgtEl>
                                          <p:sndTgt r:embed="rId4" name="click.wav"/>
                                        </p:tgtEl>
                                      </p:cMediaNode>
                                    </p:audio>
                                  </p:subTnLst>
                                </p:cTn>
                              </p:par>
                              <p:par>
                                <p:cTn id="10" presetID="0" presetClass="path" presetSubtype="0" repeatCount="indefinite" accel="50000" decel="50000" fill="hold" grpId="0" nodeType="withEffect">
                                  <p:stCondLst>
                                    <p:cond delay="0"/>
                                  </p:stCondLst>
                                  <p:childTnLst>
                                    <p:animMotion origin="layout" path="M -0.00104 -0.01458 C 0.00364 -0.02037 0.0085 -0.02615 0.00833 -0.03125 C 0.00816 -0.03634 -0.00261 -0.03935 -0.00261 -0.04583 C -0.00261 -0.05231 0.00885 -0.06296 0.00833 -0.07083 C 0.00781 -0.0787 -0.00591 -0.08588 -0.00573 -0.09375 C -0.00556 -0.10162 0.01007 -0.10972 0.00989 -0.11875 C 0.00972 -0.12777 -0.00729 -0.13935 -0.00729 -0.14791 C -0.00729 -0.15648 0.00711 -0.16666 0.00989 -0.17083 " pathEditMode="relative" ptsTypes="aaaaaaaA">
                                      <p:cBhvr>
                                        <p:cTn id="11" dur="1000" fill="hold"/>
                                        <p:tgtEl>
                                          <p:spTgt spid="365582"/>
                                        </p:tgtEl>
                                        <p:attrNameLst>
                                          <p:attrName>ppt_x</p:attrName>
                                          <p:attrName>ppt_y</p:attrName>
                                        </p:attrNameLst>
                                      </p:cBhvr>
                                    </p:animMotion>
                                  </p:childTnLst>
                                  <p:subTnLst>
                                    <p:set>
                                      <p:cBhvr override="childStyle">
                                        <p:cTn dur="1" fill="hold" display="0" masterRel="sameClick" afterEffect="1">
                                          <p:stCondLst>
                                            <p:cond evt="end" delay="0">
                                              <p:tn val="10"/>
                                            </p:cond>
                                          </p:stCondLst>
                                        </p:cTn>
                                        <p:tgtEl>
                                          <p:spTgt spid="365582"/>
                                        </p:tgtEl>
                                        <p:attrNameLst>
                                          <p:attrName>style.visibility</p:attrName>
                                        </p:attrNameLst>
                                      </p:cBhvr>
                                      <p:to>
                                        <p:strVal val="hidden"/>
                                      </p:to>
                                    </p:set>
                                  </p:subTnLst>
                                </p:cTn>
                              </p:par>
                              <p:par>
                                <p:cTn id="12" presetID="0" presetClass="path" presetSubtype="0" repeatCount="indefinite" accel="50000" decel="50000" fill="hold" grpId="0" nodeType="withEffect">
                                  <p:stCondLst>
                                    <p:cond delay="0"/>
                                  </p:stCondLst>
                                  <p:childTnLst>
                                    <p:animMotion origin="layout" path="M 1.38778E-17 0.01458 C -0.00295 0.01551 -0.00573 0.01666 -0.00781 0.02083 C -0.0099 0.025 -0.01424 0.03518 -0.0125 0.03958 C -0.01076 0.04398 0.00191 0.04375 0.00313 0.04791 C 0.00434 0.05208 -0.00521 0.05902 -0.00469 0.06458 C -0.00417 0.07014 0.00642 0.07546 0.00625 0.08125 C 0.00608 0.08703 -0.00625 0.09213 -0.00625 0.1 C -0.00625 0.10787 0.00677 0.1199 0.00625 0.12916 C 0.00573 0.13842 -0.00191 0.14722 -0.00937 0.15625 " pathEditMode="relative" ptsTypes="aaaaaaaaA">
                                      <p:cBhvr>
                                        <p:cTn id="13" dur="1000" fill="hold"/>
                                        <p:tgtEl>
                                          <p:spTgt spid="365583"/>
                                        </p:tgtEl>
                                        <p:attrNameLst>
                                          <p:attrName>ppt_x</p:attrName>
                                          <p:attrName>ppt_y</p:attrName>
                                        </p:attrNameLst>
                                      </p:cBhvr>
                                    </p:animMotion>
                                  </p:childTnLst>
                                  <p:subTnLst>
                                    <p:set>
                                      <p:cBhvr override="childStyle">
                                        <p:cTn dur="1" fill="hold" display="0" masterRel="sameClick" afterEffect="1">
                                          <p:stCondLst>
                                            <p:cond evt="end" delay="0">
                                              <p:tn val="12"/>
                                            </p:cond>
                                          </p:stCondLst>
                                        </p:cTn>
                                        <p:tgtEl>
                                          <p:spTgt spid="3655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8" grpId="0" animBg="1"/>
      <p:bldP spid="365581" grpId="0" animBg="1"/>
      <p:bldP spid="365582" grpId="0" animBg="1"/>
      <p:bldP spid="3655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a:xfrm>
            <a:off x="457200" y="277813"/>
            <a:ext cx="8229600" cy="4979987"/>
          </a:xfrm>
        </p:spPr>
        <p:txBody>
          <a:bodyPr/>
          <a:lstStyle/>
          <a:p>
            <a:r>
              <a:rPr lang="en-US"/>
              <a:t>If the news reported that a “radioactive source” had been found in your child’s school, what would be your first reaction?</a:t>
            </a:r>
          </a:p>
        </p:txBody>
      </p:sp>
      <p:sp>
        <p:nvSpPr>
          <p:cNvPr id="1080323" name="Rectangle 3"/>
          <p:cNvSpPr>
            <a:spLocks noGrp="1" noChangeArrowheads="1"/>
          </p:cNvSpPr>
          <p:nvPr>
            <p:ph type="body" idx="1"/>
          </p:nvPr>
        </p:nvSpPr>
        <p:spPr>
          <a:xfrm>
            <a:off x="457200" y="5486400"/>
            <a:ext cx="8229600" cy="644525"/>
          </a:xfrm>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a:xfrm>
            <a:off x="457200" y="280988"/>
            <a:ext cx="8229600" cy="1139825"/>
          </a:xfrm>
        </p:spPr>
        <p:txBody>
          <a:bodyPr anchorCtr="0">
            <a:normAutofit fontScale="90000"/>
          </a:bodyPr>
          <a:lstStyle/>
          <a:p>
            <a:r>
              <a:rPr lang="en-US" sz="4000"/>
              <a:t>Exposure and Dose Measurements (cont.)</a:t>
            </a:r>
          </a:p>
        </p:txBody>
      </p:sp>
      <p:graphicFrame>
        <p:nvGraphicFramePr>
          <p:cNvPr id="898051" name="Object 2"/>
          <p:cNvGraphicFramePr>
            <a:graphicFrameLocks noChangeAspect="1"/>
          </p:cNvGraphicFramePr>
          <p:nvPr>
            <p:ph type="tbl" idx="4294967295"/>
          </p:nvPr>
        </p:nvGraphicFramePr>
        <p:xfrm>
          <a:off x="685800" y="4879975"/>
          <a:ext cx="1047750" cy="1049338"/>
        </p:xfrm>
        <a:graphic>
          <a:graphicData uri="http://schemas.openxmlformats.org/presentationml/2006/ole">
            <p:oleObj spid="_x0000_s898051" name="Clip" r:id="rId4" imgW="3238200" imgH="3238200" progId="">
              <p:embed/>
            </p:oleObj>
          </a:graphicData>
        </a:graphic>
      </p:graphicFrame>
      <p:sp>
        <p:nvSpPr>
          <p:cNvPr id="898052" name="Rectangle 3"/>
          <p:cNvSpPr>
            <a:spLocks noGrp="1" noChangeArrowheads="1"/>
          </p:cNvSpPr>
          <p:nvPr>
            <p:ph type="body" sz="half" idx="4294967295"/>
          </p:nvPr>
        </p:nvSpPr>
        <p:spPr>
          <a:xfrm>
            <a:off x="0" y="1371600"/>
            <a:ext cx="8686800" cy="4530725"/>
          </a:xfrm>
        </p:spPr>
        <p:txBody>
          <a:bodyPr/>
          <a:lstStyle/>
          <a:p>
            <a:r>
              <a:rPr lang="en-US"/>
              <a:t>rad (Radiation Absorbed Dose)</a:t>
            </a:r>
          </a:p>
          <a:p>
            <a:pPr lvl="1"/>
            <a:r>
              <a:rPr lang="en-US"/>
              <a:t>A measure of the energy transferred to the medium</a:t>
            </a:r>
          </a:p>
          <a:p>
            <a:pPr lvl="1"/>
            <a:r>
              <a:rPr lang="en-US"/>
              <a:t>Not a unit you have to know</a:t>
            </a:r>
          </a:p>
        </p:txBody>
      </p:sp>
      <p:sp>
        <p:nvSpPr>
          <p:cNvPr id="898053" name="Text Box 5"/>
          <p:cNvSpPr txBox="1">
            <a:spLocks noChangeArrowheads="1"/>
          </p:cNvSpPr>
          <p:nvPr/>
        </p:nvSpPr>
        <p:spPr bwMode="auto">
          <a:xfrm>
            <a:off x="2971800" y="6038850"/>
            <a:ext cx="1414463" cy="819150"/>
          </a:xfrm>
          <a:prstGeom prst="rect">
            <a:avLst/>
          </a:prstGeom>
          <a:noFill/>
          <a:ln w="12700">
            <a:noFill/>
            <a:miter lim="800000"/>
            <a:headEnd/>
            <a:tailEnd/>
          </a:ln>
        </p:spPr>
        <p:txBody>
          <a:bodyPr wrap="none" lIns="90488" tIns="44450" rIns="90488" bIns="44450">
            <a:spAutoFit/>
          </a:bodyPr>
          <a:lstStyle/>
          <a:p>
            <a:r>
              <a:rPr lang="en-US" sz="2400">
                <a:solidFill>
                  <a:schemeClr val="hlink"/>
                </a:solidFill>
                <a:latin typeface="Book Antiqua" pitchFamily="18" charset="0"/>
              </a:rPr>
              <a:t>Incident </a:t>
            </a:r>
          </a:p>
          <a:p>
            <a:r>
              <a:rPr lang="en-US" sz="2400">
                <a:solidFill>
                  <a:schemeClr val="hlink"/>
                </a:solidFill>
                <a:latin typeface="Book Antiqua" pitchFamily="18" charset="0"/>
              </a:rPr>
              <a:t>radiation</a:t>
            </a:r>
          </a:p>
        </p:txBody>
      </p:sp>
      <p:sp>
        <p:nvSpPr>
          <p:cNvPr id="366599" name="AutoShape 7"/>
          <p:cNvSpPr>
            <a:spLocks noChangeArrowheads="1"/>
          </p:cNvSpPr>
          <p:nvPr/>
        </p:nvSpPr>
        <p:spPr bwMode="auto">
          <a:xfrm>
            <a:off x="1981200" y="5181600"/>
            <a:ext cx="381000" cy="38100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pic>
        <p:nvPicPr>
          <p:cNvPr id="898055" name="Picture 7" descr="MMj03364700000[1]"/>
          <p:cNvPicPr>
            <a:picLocks noChangeAspect="1" noChangeArrowheads="1" noCrop="1"/>
          </p:cNvPicPr>
          <p:nvPr/>
        </p:nvPicPr>
        <p:blipFill>
          <a:blip r:embed="rId5"/>
          <a:srcRect/>
          <a:stretch>
            <a:fillRect/>
          </a:stretch>
        </p:blipFill>
        <p:spPr bwMode="auto">
          <a:xfrm>
            <a:off x="5791200" y="4554538"/>
            <a:ext cx="2590800" cy="2303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25 5.55556E-6 L 0.44166 0.06667 " pathEditMode="relative" ptsTypes="AA">
                                      <p:cBhvr>
                                        <p:cTn id="6" dur="2000" fill="hold"/>
                                        <p:tgtEl>
                                          <p:spTgt spid="36659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457200" y="280988"/>
            <a:ext cx="8229600" cy="1139825"/>
          </a:xfrm>
        </p:spPr>
        <p:txBody>
          <a:bodyPr anchorCtr="0">
            <a:normAutofit fontScale="90000"/>
          </a:bodyPr>
          <a:lstStyle/>
          <a:p>
            <a:r>
              <a:rPr lang="en-US" sz="4000"/>
              <a:t>Exposure and Dose Measurements (cont.)</a:t>
            </a:r>
          </a:p>
        </p:txBody>
      </p:sp>
      <p:graphicFrame>
        <p:nvGraphicFramePr>
          <p:cNvPr id="900099" name="Object 3"/>
          <p:cNvGraphicFramePr>
            <a:graphicFrameLocks noChangeAspect="1"/>
          </p:cNvGraphicFramePr>
          <p:nvPr>
            <p:ph type="tbl" idx="4294967295"/>
          </p:nvPr>
        </p:nvGraphicFramePr>
        <p:xfrm>
          <a:off x="228600" y="4343400"/>
          <a:ext cx="1066800" cy="1066800"/>
        </p:xfrm>
        <a:graphic>
          <a:graphicData uri="http://schemas.openxmlformats.org/presentationml/2006/ole">
            <p:oleObj spid="_x0000_s900099" name="Clip" r:id="rId4" imgW="3238200" imgH="3238200" progId="">
              <p:embed/>
            </p:oleObj>
          </a:graphicData>
        </a:graphic>
      </p:graphicFrame>
      <p:sp>
        <p:nvSpPr>
          <p:cNvPr id="900100" name="Rectangle 3"/>
          <p:cNvSpPr>
            <a:spLocks noGrp="1" noChangeArrowheads="1"/>
          </p:cNvSpPr>
          <p:nvPr>
            <p:ph type="body" sz="half" idx="4294967295"/>
          </p:nvPr>
        </p:nvSpPr>
        <p:spPr>
          <a:xfrm>
            <a:off x="0" y="1600200"/>
            <a:ext cx="8839200" cy="4530725"/>
          </a:xfrm>
        </p:spPr>
        <p:txBody>
          <a:bodyPr/>
          <a:lstStyle/>
          <a:p>
            <a:r>
              <a:rPr lang="en-US"/>
              <a:t>rem (Roentgen Equivalent Man)</a:t>
            </a:r>
          </a:p>
          <a:p>
            <a:pPr lvl="1"/>
            <a:r>
              <a:rPr lang="en-US"/>
              <a:t>Measurement of energy absorbed into the body</a:t>
            </a:r>
          </a:p>
          <a:p>
            <a:pPr lvl="1"/>
            <a:r>
              <a:rPr lang="en-US"/>
              <a:t>Measured using a dosimeter </a:t>
            </a:r>
          </a:p>
          <a:p>
            <a:pPr lvl="1"/>
            <a:r>
              <a:rPr lang="en-US"/>
              <a:t>The unit that your dose limit is in </a:t>
            </a:r>
          </a:p>
          <a:p>
            <a:pPr lvl="1">
              <a:buFont typeface="Verdana" pitchFamily="34" charset="0"/>
              <a:buNone/>
            </a:pPr>
            <a:endParaRPr lang="en-US">
              <a:solidFill>
                <a:srgbClr val="FFFF00"/>
              </a:solidFill>
              <a:effectLst>
                <a:outerShdw blurRad="38100" dist="38100" dir="2700000" algn="tl">
                  <a:srgbClr val="FFFFFF"/>
                </a:outerShdw>
              </a:effectLst>
              <a:latin typeface="Book Antiqua" pitchFamily="18" charset="0"/>
            </a:endParaRPr>
          </a:p>
        </p:txBody>
      </p:sp>
      <p:graphicFrame>
        <p:nvGraphicFramePr>
          <p:cNvPr id="367620" name="Object 2"/>
          <p:cNvGraphicFramePr>
            <a:graphicFrameLocks noChangeAspect="1"/>
          </p:cNvGraphicFramePr>
          <p:nvPr/>
        </p:nvGraphicFramePr>
        <p:xfrm>
          <a:off x="6248400" y="4611688"/>
          <a:ext cx="1019175" cy="1917700"/>
        </p:xfrm>
        <a:graphic>
          <a:graphicData uri="http://schemas.openxmlformats.org/presentationml/2006/ole">
            <p:oleObj spid="_x0000_s900101" name="Clip" r:id="rId5" imgW="1728720" imgH="3252600" progId="">
              <p:embed/>
            </p:oleObj>
          </a:graphicData>
        </a:graphic>
      </p:graphicFrame>
      <p:sp>
        <p:nvSpPr>
          <p:cNvPr id="900102" name="Text Box 5"/>
          <p:cNvSpPr txBox="1">
            <a:spLocks noChangeArrowheads="1"/>
          </p:cNvSpPr>
          <p:nvPr/>
        </p:nvSpPr>
        <p:spPr bwMode="auto">
          <a:xfrm>
            <a:off x="457200" y="5334000"/>
            <a:ext cx="1414463" cy="819150"/>
          </a:xfrm>
          <a:prstGeom prst="rect">
            <a:avLst/>
          </a:prstGeom>
          <a:noFill/>
          <a:ln w="12700">
            <a:noFill/>
            <a:miter lim="800000"/>
            <a:headEnd/>
            <a:tailEnd/>
          </a:ln>
        </p:spPr>
        <p:txBody>
          <a:bodyPr wrap="none" lIns="90488" tIns="44450" rIns="90488" bIns="44450">
            <a:spAutoFit/>
          </a:bodyPr>
          <a:lstStyle/>
          <a:p>
            <a:r>
              <a:rPr lang="en-US" sz="2400">
                <a:solidFill>
                  <a:schemeClr val="hlink"/>
                </a:solidFill>
                <a:latin typeface="Book Antiqua" pitchFamily="18" charset="0"/>
              </a:rPr>
              <a:t>Incident </a:t>
            </a:r>
          </a:p>
          <a:p>
            <a:r>
              <a:rPr lang="en-US" sz="2400">
                <a:solidFill>
                  <a:schemeClr val="hlink"/>
                </a:solidFill>
                <a:latin typeface="Book Antiqua" pitchFamily="18" charset="0"/>
              </a:rPr>
              <a:t>radiation</a:t>
            </a:r>
          </a:p>
        </p:txBody>
      </p:sp>
      <p:sp>
        <p:nvSpPr>
          <p:cNvPr id="367622" name="AutoShape 6"/>
          <p:cNvSpPr>
            <a:spLocks noChangeArrowheads="1"/>
          </p:cNvSpPr>
          <p:nvPr/>
        </p:nvSpPr>
        <p:spPr bwMode="auto">
          <a:xfrm>
            <a:off x="990600" y="4572000"/>
            <a:ext cx="381000" cy="381000"/>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remove" grpId="0" nodeType="afterEffect">
                                  <p:stCondLst>
                                    <p:cond delay="2000"/>
                                  </p:stCondLst>
                                  <p:childTnLst>
                                    <p:animMotion origin="layout" path="M 0.02552 -0.00486 C 0.03316 -0.02245 0.04097 -0.03981 0.05052 -0.03402 C 0.06007 -0.02824 0.07066 0.02894 0.08333 0.03056 C 0.096 0.03218 0.11302 -0.02222 0.12708 -0.02361 C 0.14114 -0.025 0.15086 0.01991 0.16771 0.02223 C 0.18455 0.02454 0.20937 -0.00925 0.22864 -0.00902 C 0.24791 -0.00879 0.26336 0.025 0.28333 0.02431 C 0.3033 0.02362 0.33073 -0.01088 0.34896 -0.01319 C 0.36718 -0.0155 0.37552 0.00973 0.39271 0.00973 C 0.40989 0.00973 0.43472 -0.01342 0.45208 -0.01319 C 0.46944 -0.01296 0.48211 0.01204 0.49739 0.01181 C 0.51267 0.01158 0.53211 -0.01319 0.54427 -0.01527 C 0.55642 -0.01736 0.5651 -0.00601 0.57083 -0.00069 " pathEditMode="relative" ptsTypes="aaaaaaaaaaaaA">
                                      <p:cBhvr>
                                        <p:cTn id="6" dur="2000" fill="hold"/>
                                        <p:tgtEl>
                                          <p:spTgt spid="367622"/>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367622"/>
                                        </p:tgtEl>
                                        <p:attrNameLst>
                                          <p:attrName>style.visibility</p:attrName>
                                        </p:attrNameLst>
                                      </p:cBhvr>
                                      <p:to>
                                        <p:strVal val="hidden"/>
                                      </p:to>
                                    </p:set>
                                  </p:subTnLst>
                                </p:cTn>
                              </p:par>
                            </p:childTnLst>
                          </p:cTn>
                        </p:par>
                        <p:par>
                          <p:cTn id="7" fill="hold">
                            <p:stCondLst>
                              <p:cond delay="4000"/>
                            </p:stCondLst>
                            <p:childTnLst>
                              <p:par>
                                <p:cTn id="8" presetID="26" presetClass="emph" presetSubtype="0" repeatCount="indefinite" fill="hold" nodeType="afterEffect">
                                  <p:stCondLst>
                                    <p:cond delay="0"/>
                                  </p:stCondLst>
                                  <p:childTnLst>
                                    <p:animEffect transition="out" filter="fade">
                                      <p:cBhvr>
                                        <p:cTn id="9" dur="2000" tmFilter="0, 0; .2, .5; .8, .5; 1, 0"/>
                                        <p:tgtEl>
                                          <p:spTgt spid="367620"/>
                                        </p:tgtEl>
                                      </p:cBhvr>
                                    </p:animEffect>
                                    <p:animScale>
                                      <p:cBhvr>
                                        <p:cTn id="10" dur="1000" autoRev="1" fill="hold"/>
                                        <p:tgtEl>
                                          <p:spTgt spid="3676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08013" y="317500"/>
            <a:ext cx="7956550" cy="982663"/>
          </a:xfrm>
        </p:spPr>
        <p:txBody>
          <a:bodyPr anchorCtr="0">
            <a:normAutofit/>
          </a:bodyPr>
          <a:lstStyle/>
          <a:p>
            <a:r>
              <a:rPr lang="en-US" sz="4000"/>
              <a:t>Comparison of dose units</a:t>
            </a:r>
          </a:p>
        </p:txBody>
      </p:sp>
      <p:sp>
        <p:nvSpPr>
          <p:cNvPr id="902147" name="Rectangle 3"/>
          <p:cNvSpPr>
            <a:spLocks noGrp="1" noChangeArrowheads="1"/>
          </p:cNvSpPr>
          <p:nvPr>
            <p:ph idx="4294967295"/>
          </p:nvPr>
        </p:nvSpPr>
        <p:spPr>
          <a:xfrm>
            <a:off x="0" y="1600200"/>
            <a:ext cx="8229600" cy="4708525"/>
          </a:xfrm>
        </p:spPr>
        <p:txBody>
          <a:bodyPr/>
          <a:lstStyle/>
          <a:p>
            <a:pPr>
              <a:lnSpc>
                <a:spcPct val="90000"/>
              </a:lnSpc>
            </a:pPr>
            <a:r>
              <a:rPr lang="en-US"/>
              <a:t>Gamma Rays: Units of Roentgen, rad and rem can be used interchangably	</a:t>
            </a:r>
          </a:p>
          <a:p>
            <a:pPr>
              <a:lnSpc>
                <a:spcPct val="90000"/>
              </a:lnSpc>
            </a:pPr>
            <a:r>
              <a:rPr lang="en-US"/>
              <a:t>Beta Radiation: Biggest dose to the deep layers of the skin.</a:t>
            </a:r>
          </a:p>
          <a:p>
            <a:pPr>
              <a:lnSpc>
                <a:spcPct val="90000"/>
              </a:lnSpc>
            </a:pPr>
            <a:r>
              <a:rPr lang="en-US"/>
              <a:t>Neutron Radiation: Biggest dose is internal</a:t>
            </a:r>
          </a:p>
          <a:p>
            <a:pPr>
              <a:lnSpc>
                <a:spcPct val="90000"/>
              </a:lnSpc>
            </a:pPr>
            <a:r>
              <a:rPr lang="en-US"/>
              <a:t>Alpha Radiation: Biggest dose is internal</a:t>
            </a:r>
          </a:p>
          <a:p>
            <a:pPr>
              <a:lnSpc>
                <a:spcPct val="90000"/>
              </a:lnSpc>
            </a:pPr>
            <a:endParaRPr lang="en-US">
              <a:latin typeface="Book Antiqua" pitchFamily="18" charset="0"/>
            </a:endParaRPr>
          </a:p>
          <a:p>
            <a:pPr>
              <a:lnSpc>
                <a:spcPct val="90000"/>
              </a:lnSpc>
              <a:buFont typeface="Wingdings" pitchFamily="2" charset="2"/>
              <a:buNone/>
            </a:pPr>
            <a:endParaRPr lang="en-US">
              <a:latin typeface="Book Antiqua" pitchFamily="18" charset="0"/>
            </a:endParaRPr>
          </a:p>
          <a:p>
            <a:pPr>
              <a:lnSpc>
                <a:spcPct val="90000"/>
              </a:lnSpc>
            </a:pPr>
            <a:endParaRPr lang="en-US">
              <a:latin typeface="Book Antiq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4" name="Rectangle 4"/>
          <p:cNvSpPr>
            <a:spLocks noGrp="1" noChangeArrowheads="1"/>
          </p:cNvSpPr>
          <p:nvPr>
            <p:ph type="title"/>
          </p:nvPr>
        </p:nvSpPr>
        <p:spPr/>
        <p:txBody>
          <a:bodyPr/>
          <a:lstStyle/>
          <a:p>
            <a:r>
              <a:rPr lang="en-US" sz="4000"/>
              <a:t>Exposures To Radiation We See Every Day</a:t>
            </a:r>
          </a:p>
        </p:txBody>
      </p:sp>
      <p:sp>
        <p:nvSpPr>
          <p:cNvPr id="1034245" name="Rectangle 5"/>
          <p:cNvSpPr>
            <a:spLocks noGrp="1" noChangeArrowheads="1"/>
          </p:cNvSpPr>
          <p:nvPr>
            <p:ph type="body" idx="1"/>
          </p:nvPr>
        </p:nvSpPr>
        <p:spPr/>
        <p:txBody>
          <a:bodyPr/>
          <a:lstStyle/>
          <a:p>
            <a:r>
              <a:rPr lang="en-US"/>
              <a:t>Natural Occurring</a:t>
            </a:r>
          </a:p>
          <a:p>
            <a:r>
              <a:rPr lang="en-US"/>
              <a:t>Man made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476250"/>
            <a:ext cx="8153400" cy="1276350"/>
          </a:xfrm>
        </p:spPr>
        <p:txBody>
          <a:bodyPr anchorCtr="0">
            <a:normAutofit fontScale="90000"/>
          </a:bodyPr>
          <a:lstStyle/>
          <a:p>
            <a:r>
              <a:rPr lang="en-US" sz="4000"/>
              <a:t>Radiation Sources and Background</a:t>
            </a:r>
          </a:p>
        </p:txBody>
      </p:sp>
      <p:pic>
        <p:nvPicPr>
          <p:cNvPr id="910339" name="Picture 3"/>
          <p:cNvPicPr>
            <a:picLocks noGrp="1" noChangeAspect="1" noChangeArrowheads="1"/>
          </p:cNvPicPr>
          <p:nvPr>
            <p:ph type="subTitle" idx="4294967295"/>
          </p:nvPr>
        </p:nvPicPr>
        <p:blipFill>
          <a:blip r:embed="rId3"/>
          <a:srcRect/>
          <a:stretch>
            <a:fillRect/>
          </a:stretch>
        </p:blipFill>
        <p:spPr>
          <a:xfrm>
            <a:off x="0" y="4419600"/>
            <a:ext cx="4622800" cy="2189163"/>
          </a:xfrm>
        </p:spPr>
      </p:pic>
      <p:pic>
        <p:nvPicPr>
          <p:cNvPr id="910340" name="Picture 9"/>
          <p:cNvPicPr>
            <a:picLocks noChangeAspect="1" noChangeArrowheads="1"/>
          </p:cNvPicPr>
          <p:nvPr/>
        </p:nvPicPr>
        <p:blipFill>
          <a:blip r:embed="rId4"/>
          <a:srcRect/>
          <a:stretch>
            <a:fillRect/>
          </a:stretch>
        </p:blipFill>
        <p:spPr bwMode="auto">
          <a:xfrm>
            <a:off x="5205413" y="4495800"/>
            <a:ext cx="3467100" cy="2071688"/>
          </a:xfrm>
          <a:prstGeom prst="rect">
            <a:avLst/>
          </a:prstGeom>
          <a:noFill/>
          <a:ln w="9525">
            <a:noFill/>
            <a:miter lim="800000"/>
            <a:headEnd/>
            <a:tailEnd/>
          </a:ln>
        </p:spPr>
      </p:pic>
      <p:pic>
        <p:nvPicPr>
          <p:cNvPr id="910341" name="Picture 14"/>
          <p:cNvPicPr>
            <a:picLocks noChangeAspect="1" noChangeArrowheads="1"/>
          </p:cNvPicPr>
          <p:nvPr/>
        </p:nvPicPr>
        <p:blipFill>
          <a:blip r:embed="rId5"/>
          <a:srcRect/>
          <a:stretch>
            <a:fillRect/>
          </a:stretch>
        </p:blipFill>
        <p:spPr bwMode="auto">
          <a:xfrm>
            <a:off x="5943600" y="1828800"/>
            <a:ext cx="2552700" cy="2038350"/>
          </a:xfrm>
          <a:prstGeom prst="rect">
            <a:avLst/>
          </a:prstGeom>
          <a:noFill/>
          <a:ln w="9525">
            <a:noFill/>
            <a:miter lim="800000"/>
            <a:headEnd/>
            <a:tailEnd/>
          </a:ln>
        </p:spPr>
      </p:pic>
      <p:pic>
        <p:nvPicPr>
          <p:cNvPr id="910342" name="Picture 15"/>
          <p:cNvPicPr>
            <a:picLocks noChangeAspect="1" noChangeArrowheads="1"/>
          </p:cNvPicPr>
          <p:nvPr/>
        </p:nvPicPr>
        <p:blipFill>
          <a:blip r:embed="rId6"/>
          <a:srcRect/>
          <a:stretch>
            <a:fillRect/>
          </a:stretch>
        </p:blipFill>
        <p:spPr bwMode="auto">
          <a:xfrm>
            <a:off x="533400" y="1371600"/>
            <a:ext cx="21336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4"/>
          <p:cNvSpPr>
            <a:spLocks noGrp="1" noChangeArrowheads="1"/>
          </p:cNvSpPr>
          <p:nvPr>
            <p:ph type="title" idx="4294967295"/>
          </p:nvPr>
        </p:nvSpPr>
        <p:spPr/>
        <p:txBody>
          <a:bodyPr anchorCtr="0"/>
          <a:lstStyle/>
          <a:p>
            <a:r>
              <a:rPr lang="en-US"/>
              <a:t>Radiation Sources</a:t>
            </a:r>
          </a:p>
        </p:txBody>
      </p:sp>
      <p:sp>
        <p:nvSpPr>
          <p:cNvPr id="5" name="Content Placeholder 4"/>
          <p:cNvSpPr>
            <a:spLocks noGrp="1"/>
          </p:cNvSpPr>
          <p:nvPr>
            <p:ph idx="4294967295"/>
          </p:nvPr>
        </p:nvSpPr>
        <p:spPr/>
        <p:txBody>
          <a:bodyPr>
            <a:normAutofit/>
          </a:bodyPr>
          <a:lstStyle/>
          <a:p>
            <a:pPr marL="230188" indent="-230188">
              <a:lnSpc>
                <a:spcPct val="70000"/>
              </a:lnSpc>
              <a:buClr>
                <a:srgbClr val="000000"/>
              </a:buClr>
              <a:buFont typeface="Wingdings 2" pitchFamily="18" charset="2"/>
              <a:buChar char=""/>
            </a:pPr>
            <a:r>
              <a:rPr lang="en-US" sz="3000"/>
              <a:t>Natural background</a:t>
            </a:r>
          </a:p>
          <a:p>
            <a:pPr marL="635000" lvl="1" indent="-290513">
              <a:lnSpc>
                <a:spcPct val="70000"/>
              </a:lnSpc>
              <a:buFont typeface="Wingdings 2" pitchFamily="18" charset="2"/>
              <a:buChar char=""/>
            </a:pPr>
            <a:r>
              <a:rPr lang="en-US" sz="2600"/>
              <a:t>Air</a:t>
            </a:r>
          </a:p>
          <a:p>
            <a:pPr marL="635000" lvl="1" indent="-290513">
              <a:lnSpc>
                <a:spcPct val="70000"/>
              </a:lnSpc>
              <a:buFont typeface="Wingdings 2" pitchFamily="18" charset="2"/>
              <a:buChar char=""/>
            </a:pPr>
            <a:r>
              <a:rPr lang="en-US" sz="2600"/>
              <a:t>Water				</a:t>
            </a:r>
          </a:p>
          <a:p>
            <a:pPr marL="635000" lvl="1" indent="-290513">
              <a:lnSpc>
                <a:spcPct val="70000"/>
              </a:lnSpc>
              <a:buFont typeface="Wingdings 2" pitchFamily="18" charset="2"/>
              <a:buChar char=""/>
            </a:pPr>
            <a:r>
              <a:rPr lang="en-US" sz="2600"/>
              <a:t>Ground Minerals</a:t>
            </a:r>
          </a:p>
          <a:p>
            <a:pPr marL="635000" lvl="1" indent="-290513">
              <a:lnSpc>
                <a:spcPct val="70000"/>
              </a:lnSpc>
              <a:buFont typeface="Wingdings 2" pitchFamily="18" charset="2"/>
              <a:buChar char=""/>
            </a:pPr>
            <a:r>
              <a:rPr lang="en-US" sz="2600"/>
              <a:t>Cosmic</a:t>
            </a:r>
          </a:p>
          <a:p>
            <a:pPr marL="635000" lvl="1" indent="-290513">
              <a:lnSpc>
                <a:spcPct val="70000"/>
              </a:lnSpc>
              <a:buFont typeface="Wingdings 2" pitchFamily="18" charset="2"/>
              <a:buChar char=""/>
            </a:pPr>
            <a:r>
              <a:rPr lang="en-US" sz="2600"/>
              <a:t>Internal (body tissues – ingested </a:t>
            </a:r>
            <a:br>
              <a:rPr lang="en-US" sz="2600"/>
            </a:br>
            <a:r>
              <a:rPr lang="en-US" sz="2600"/>
              <a:t>food/tobacco)</a:t>
            </a:r>
            <a:br>
              <a:rPr lang="en-US" sz="2600"/>
            </a:br>
            <a:endParaRPr lang="en-US" sz="2600"/>
          </a:p>
          <a:p>
            <a:pPr marL="230188" indent="-230188">
              <a:lnSpc>
                <a:spcPct val="70000"/>
              </a:lnSpc>
              <a:buClr>
                <a:srgbClr val="000000"/>
              </a:buClr>
              <a:buFont typeface="Wingdings 2" pitchFamily="18" charset="2"/>
              <a:buChar char=""/>
            </a:pPr>
            <a:r>
              <a:rPr lang="en-US" sz="3000"/>
              <a:t>Man made</a:t>
            </a:r>
          </a:p>
          <a:p>
            <a:pPr marL="635000" lvl="1" indent="-290513">
              <a:lnSpc>
                <a:spcPct val="70000"/>
              </a:lnSpc>
              <a:buFont typeface="Wingdings 2" pitchFamily="18" charset="2"/>
              <a:buChar char=""/>
            </a:pPr>
            <a:r>
              <a:rPr lang="en-US" sz="2600"/>
              <a:t>Medical</a:t>
            </a:r>
          </a:p>
          <a:p>
            <a:pPr marL="635000" lvl="1" indent="-290513">
              <a:lnSpc>
                <a:spcPct val="70000"/>
              </a:lnSpc>
              <a:buFont typeface="Wingdings 2" pitchFamily="18" charset="2"/>
              <a:buChar char=""/>
            </a:pPr>
            <a:r>
              <a:rPr lang="en-US" sz="2600"/>
              <a:t>Consumer Products</a:t>
            </a:r>
          </a:p>
          <a:p>
            <a:pPr marL="635000" lvl="1" indent="-290513">
              <a:lnSpc>
                <a:spcPct val="70000"/>
              </a:lnSpc>
              <a:buFont typeface="Wingdings 2" pitchFamily="18" charset="2"/>
              <a:buChar char=""/>
            </a:pPr>
            <a:r>
              <a:rPr lang="en-US" sz="2600"/>
              <a:t>Weapons</a:t>
            </a:r>
          </a:p>
          <a:p>
            <a:pPr marL="230188" indent="-230188">
              <a:lnSpc>
                <a:spcPct val="80000"/>
              </a:lnSpc>
            </a:pPr>
            <a:endParaRPr lang="en-US" sz="3000"/>
          </a:p>
        </p:txBody>
      </p:sp>
      <p:pic>
        <p:nvPicPr>
          <p:cNvPr id="932868" name="Picture 11"/>
          <p:cNvPicPr>
            <a:picLocks noChangeAspect="1" noChangeArrowheads="1"/>
          </p:cNvPicPr>
          <p:nvPr/>
        </p:nvPicPr>
        <p:blipFill>
          <a:blip r:embed="rId3"/>
          <a:srcRect/>
          <a:stretch>
            <a:fillRect/>
          </a:stretch>
        </p:blipFill>
        <p:spPr bwMode="auto">
          <a:xfrm>
            <a:off x="6324600" y="3962400"/>
            <a:ext cx="2209800" cy="2378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idx="4294967295"/>
          </p:nvPr>
        </p:nvSpPr>
        <p:spPr>
          <a:xfrm>
            <a:off x="463550" y="292100"/>
            <a:ext cx="8216900" cy="928688"/>
          </a:xfrm>
        </p:spPr>
        <p:txBody>
          <a:bodyPr anchorCtr="0"/>
          <a:lstStyle/>
          <a:p>
            <a:r>
              <a:rPr lang="en-US"/>
              <a:t>Cosmic Radiation</a:t>
            </a:r>
          </a:p>
        </p:txBody>
      </p:sp>
      <p:pic>
        <p:nvPicPr>
          <p:cNvPr id="922627" name="Picture 5"/>
          <p:cNvPicPr>
            <a:picLocks noGrp="1" noChangeAspect="1" noChangeArrowheads="1"/>
          </p:cNvPicPr>
          <p:nvPr>
            <p:ph type="tbl" idx="4294967295"/>
          </p:nvPr>
        </p:nvPicPr>
        <p:blipFill>
          <a:blip r:embed="rId3"/>
          <a:srcRect/>
          <a:stretch>
            <a:fillRect/>
          </a:stretch>
        </p:blipFill>
        <p:spPr>
          <a:xfrm>
            <a:off x="6477000" y="4256088"/>
            <a:ext cx="2190750" cy="2211387"/>
          </a:xfrm>
          <a:noFill/>
        </p:spPr>
      </p:pic>
      <p:sp>
        <p:nvSpPr>
          <p:cNvPr id="922628" name="Rectangle 4"/>
          <p:cNvSpPr>
            <a:spLocks noGrp="1" noChangeArrowheads="1"/>
          </p:cNvSpPr>
          <p:nvPr>
            <p:ph type="body" sz="half" idx="4294967295"/>
          </p:nvPr>
        </p:nvSpPr>
        <p:spPr>
          <a:xfrm>
            <a:off x="0" y="1066800"/>
            <a:ext cx="8382000" cy="4530725"/>
          </a:xfrm>
        </p:spPr>
        <p:txBody>
          <a:bodyPr/>
          <a:lstStyle/>
          <a:p>
            <a:r>
              <a:rPr lang="en-US"/>
              <a:t>Exposure changes with elevation</a:t>
            </a:r>
          </a:p>
          <a:p>
            <a:r>
              <a:rPr lang="en-US"/>
              <a:t>Average:  			~30 mrem/yr				</a:t>
            </a:r>
          </a:p>
          <a:p>
            <a:r>
              <a:rPr lang="en-US"/>
              <a:t>Sources of exposure</a:t>
            </a:r>
          </a:p>
          <a:p>
            <a:pPr lvl="1"/>
            <a:r>
              <a:rPr lang="en-US"/>
              <a:t>protons, neutrons, betas, gammas, x-rays, etc.</a:t>
            </a:r>
          </a:p>
          <a:p>
            <a:pPr lvl="1"/>
            <a:r>
              <a:rPr lang="en-US"/>
              <a:t>Cosmogenic radionuclides</a:t>
            </a:r>
          </a:p>
        </p:txBody>
      </p:sp>
      <p:pic>
        <p:nvPicPr>
          <p:cNvPr id="922629" name="Picture 7"/>
          <p:cNvPicPr>
            <a:picLocks noGrp="1" noChangeAspect="1" noChangeArrowheads="1"/>
          </p:cNvPicPr>
          <p:nvPr>
            <p:ph sz="quarter" idx="4294967295"/>
          </p:nvPr>
        </p:nvPicPr>
        <p:blipFill>
          <a:blip r:embed="rId4"/>
          <a:srcRect/>
          <a:stretch>
            <a:fillRect/>
          </a:stretch>
        </p:blipFill>
        <p:spPr>
          <a:xfrm>
            <a:off x="381000" y="4637088"/>
            <a:ext cx="2438400" cy="1839912"/>
          </a:xfrm>
          <a:noFill/>
        </p:spPr>
      </p:pic>
      <p:pic>
        <p:nvPicPr>
          <p:cNvPr id="922630" name="Picture 30" descr="j0178714"/>
          <p:cNvPicPr>
            <a:picLocks noChangeAspect="1" noChangeArrowheads="1"/>
          </p:cNvPicPr>
          <p:nvPr/>
        </p:nvPicPr>
        <p:blipFill>
          <a:blip r:embed="rId5"/>
          <a:srcRect/>
          <a:stretch>
            <a:fillRect/>
          </a:stretch>
        </p:blipFill>
        <p:spPr bwMode="auto">
          <a:xfrm>
            <a:off x="7696200" y="1752600"/>
            <a:ext cx="106521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pPr algn="l"/>
            <a:r>
              <a:rPr lang="en-US"/>
              <a:t>Background Radiation (cont.)</a:t>
            </a:r>
          </a:p>
        </p:txBody>
      </p:sp>
      <p:grpSp>
        <p:nvGrpSpPr>
          <p:cNvPr id="827395" name="Group 3"/>
          <p:cNvGrpSpPr>
            <a:grpSpLocks/>
          </p:cNvGrpSpPr>
          <p:nvPr/>
        </p:nvGrpSpPr>
        <p:grpSpPr bwMode="auto">
          <a:xfrm>
            <a:off x="5334000" y="2743200"/>
            <a:ext cx="3352800" cy="2671763"/>
            <a:chOff x="3360" y="1728"/>
            <a:chExt cx="2112" cy="1683"/>
          </a:xfrm>
        </p:grpSpPr>
        <p:sp>
          <p:nvSpPr>
            <p:cNvPr id="827396" name="Text Box 4"/>
            <p:cNvSpPr txBox="1">
              <a:spLocks noChangeArrowheads="1"/>
            </p:cNvSpPr>
            <p:nvPr/>
          </p:nvSpPr>
          <p:spPr bwMode="auto">
            <a:xfrm>
              <a:off x="3360" y="1728"/>
              <a:ext cx="2112" cy="518"/>
            </a:xfrm>
            <a:prstGeom prst="rect">
              <a:avLst/>
            </a:prstGeom>
            <a:noFill/>
            <a:ln w="9525">
              <a:noFill/>
              <a:miter lim="800000"/>
              <a:headEnd/>
              <a:tailEnd/>
            </a:ln>
            <a:effectLst/>
          </p:spPr>
          <p:txBody>
            <a:bodyPr>
              <a:spAutoFit/>
            </a:bodyPr>
            <a:lstStyle/>
            <a:p>
              <a:pPr algn="r">
                <a:spcBef>
                  <a:spcPct val="50000"/>
                </a:spcBef>
              </a:pPr>
              <a:r>
                <a:rPr lang="en-US" sz="2400">
                  <a:solidFill>
                    <a:srgbClr val="000099"/>
                  </a:solidFill>
                  <a:latin typeface="Optima" pitchFamily="2" charset="0"/>
                </a:rPr>
                <a:t>Affects of Cosmic Radiation</a:t>
              </a:r>
            </a:p>
          </p:txBody>
        </p:sp>
        <p:pic>
          <p:nvPicPr>
            <p:cNvPr id="827397" name="Picture 5" descr="j0178707"/>
            <p:cNvPicPr>
              <a:picLocks noChangeAspect="1" noChangeArrowheads="1"/>
            </p:cNvPicPr>
            <p:nvPr/>
          </p:nvPicPr>
          <p:blipFill>
            <a:blip r:embed="rId3"/>
            <a:srcRect/>
            <a:stretch>
              <a:fillRect/>
            </a:stretch>
          </p:blipFill>
          <p:spPr bwMode="auto">
            <a:xfrm>
              <a:off x="3744" y="2256"/>
              <a:ext cx="1728" cy="1155"/>
            </a:xfrm>
            <a:prstGeom prst="rect">
              <a:avLst/>
            </a:prstGeom>
            <a:noFill/>
          </p:spPr>
        </p:pic>
      </p:grpSp>
      <p:grpSp>
        <p:nvGrpSpPr>
          <p:cNvPr id="827398" name="Group 6"/>
          <p:cNvGrpSpPr>
            <a:grpSpLocks/>
          </p:cNvGrpSpPr>
          <p:nvPr/>
        </p:nvGrpSpPr>
        <p:grpSpPr bwMode="auto">
          <a:xfrm>
            <a:off x="685800" y="1295400"/>
            <a:ext cx="5334000" cy="4267200"/>
            <a:chOff x="432" y="816"/>
            <a:chExt cx="3360" cy="2688"/>
          </a:xfrm>
        </p:grpSpPr>
        <p:sp>
          <p:nvSpPr>
            <p:cNvPr id="827399" name="Oval 7"/>
            <p:cNvSpPr>
              <a:spLocks noChangeArrowheads="1"/>
            </p:cNvSpPr>
            <p:nvPr/>
          </p:nvSpPr>
          <p:spPr bwMode="auto">
            <a:xfrm>
              <a:off x="432" y="331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7400" name="Oval 8"/>
            <p:cNvSpPr>
              <a:spLocks noChangeArrowheads="1"/>
            </p:cNvSpPr>
            <p:nvPr/>
          </p:nvSpPr>
          <p:spPr bwMode="auto">
            <a:xfrm>
              <a:off x="1344" y="278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7401" name="Oval 9"/>
            <p:cNvSpPr>
              <a:spLocks noChangeArrowheads="1"/>
            </p:cNvSpPr>
            <p:nvPr/>
          </p:nvSpPr>
          <p:spPr bwMode="auto">
            <a:xfrm>
              <a:off x="2208" y="211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7402" name="Oval 10"/>
            <p:cNvSpPr>
              <a:spLocks noChangeArrowheads="1"/>
            </p:cNvSpPr>
            <p:nvPr/>
          </p:nvSpPr>
          <p:spPr bwMode="auto">
            <a:xfrm>
              <a:off x="2928" y="144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7403" name="Oval 11"/>
            <p:cNvSpPr>
              <a:spLocks noChangeArrowheads="1"/>
            </p:cNvSpPr>
            <p:nvPr/>
          </p:nvSpPr>
          <p:spPr bwMode="auto">
            <a:xfrm>
              <a:off x="3600" y="81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7404" name="Text Box 12"/>
          <p:cNvSpPr txBox="1">
            <a:spLocks noChangeArrowheads="1"/>
          </p:cNvSpPr>
          <p:nvPr/>
        </p:nvSpPr>
        <p:spPr bwMode="auto">
          <a:xfrm>
            <a:off x="0" y="4800600"/>
            <a:ext cx="1524000" cy="517525"/>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Los Angeles</a:t>
            </a:r>
            <a:br>
              <a:rPr lang="en-US" sz="1400" b="1">
                <a:latin typeface="Optima" pitchFamily="2" charset="0"/>
              </a:rPr>
            </a:br>
            <a:r>
              <a:rPr lang="en-US" sz="1400" b="1">
                <a:latin typeface="Optima" pitchFamily="2" charset="0"/>
              </a:rPr>
              <a:t>33-37 mr/yr</a:t>
            </a:r>
          </a:p>
        </p:txBody>
      </p:sp>
      <p:grpSp>
        <p:nvGrpSpPr>
          <p:cNvPr id="827405" name="Group 13"/>
          <p:cNvGrpSpPr>
            <a:grpSpLocks/>
          </p:cNvGrpSpPr>
          <p:nvPr/>
        </p:nvGrpSpPr>
        <p:grpSpPr bwMode="auto">
          <a:xfrm>
            <a:off x="0" y="5257800"/>
            <a:ext cx="9144000" cy="914400"/>
            <a:chOff x="0" y="3312"/>
            <a:chExt cx="5760" cy="576"/>
          </a:xfrm>
        </p:grpSpPr>
        <p:pic>
          <p:nvPicPr>
            <p:cNvPr id="827406" name="Picture 14" descr="j0201696"/>
            <p:cNvPicPr>
              <a:picLocks noChangeAspect="1" noChangeArrowheads="1"/>
            </p:cNvPicPr>
            <p:nvPr/>
          </p:nvPicPr>
          <p:blipFill>
            <a:blip r:embed="rId4"/>
            <a:srcRect/>
            <a:stretch>
              <a:fillRect/>
            </a:stretch>
          </p:blipFill>
          <p:spPr bwMode="auto">
            <a:xfrm>
              <a:off x="0" y="3504"/>
              <a:ext cx="5760" cy="384"/>
            </a:xfrm>
            <a:prstGeom prst="rect">
              <a:avLst/>
            </a:prstGeom>
            <a:noFill/>
          </p:spPr>
        </p:pic>
        <p:sp>
          <p:nvSpPr>
            <p:cNvPr id="827407" name="Text Box 15"/>
            <p:cNvSpPr txBox="1">
              <a:spLocks noChangeArrowheads="1"/>
            </p:cNvSpPr>
            <p:nvPr/>
          </p:nvSpPr>
          <p:spPr bwMode="auto">
            <a:xfrm>
              <a:off x="768" y="3312"/>
              <a:ext cx="624" cy="192"/>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Sea Level</a:t>
              </a:r>
            </a:p>
          </p:txBody>
        </p:sp>
      </p:grpSp>
      <p:grpSp>
        <p:nvGrpSpPr>
          <p:cNvPr id="827408" name="Group 16"/>
          <p:cNvGrpSpPr>
            <a:grpSpLocks/>
          </p:cNvGrpSpPr>
          <p:nvPr/>
        </p:nvGrpSpPr>
        <p:grpSpPr bwMode="auto">
          <a:xfrm>
            <a:off x="990600" y="4495800"/>
            <a:ext cx="2438400" cy="838200"/>
            <a:chOff x="624" y="2832"/>
            <a:chExt cx="1536" cy="528"/>
          </a:xfrm>
        </p:grpSpPr>
        <p:sp>
          <p:nvSpPr>
            <p:cNvPr id="827409" name="Line 17"/>
            <p:cNvSpPr>
              <a:spLocks noChangeShapeType="1"/>
            </p:cNvSpPr>
            <p:nvPr/>
          </p:nvSpPr>
          <p:spPr bwMode="auto">
            <a:xfrm flipV="1">
              <a:off x="624" y="2880"/>
              <a:ext cx="816" cy="480"/>
            </a:xfrm>
            <a:prstGeom prst="line">
              <a:avLst/>
            </a:prstGeom>
            <a:noFill/>
            <a:ln w="38100">
              <a:solidFill>
                <a:schemeClr val="accent2"/>
              </a:solidFill>
              <a:round/>
              <a:headEnd/>
              <a:tailEnd/>
            </a:ln>
            <a:effectLst/>
          </p:spPr>
          <p:txBody>
            <a:bodyPr/>
            <a:lstStyle/>
            <a:p>
              <a:endParaRPr lang="en-US"/>
            </a:p>
          </p:txBody>
        </p:sp>
        <p:sp>
          <p:nvSpPr>
            <p:cNvPr id="827410" name="Text Box 18"/>
            <p:cNvSpPr txBox="1">
              <a:spLocks noChangeArrowheads="1"/>
            </p:cNvSpPr>
            <p:nvPr/>
          </p:nvSpPr>
          <p:spPr bwMode="auto">
            <a:xfrm>
              <a:off x="1632" y="2832"/>
              <a:ext cx="528" cy="192"/>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5,000 ft</a:t>
              </a:r>
            </a:p>
          </p:txBody>
        </p:sp>
      </p:grpSp>
      <p:grpSp>
        <p:nvGrpSpPr>
          <p:cNvPr id="827411" name="Group 19"/>
          <p:cNvGrpSpPr>
            <a:grpSpLocks/>
          </p:cNvGrpSpPr>
          <p:nvPr/>
        </p:nvGrpSpPr>
        <p:grpSpPr bwMode="auto">
          <a:xfrm>
            <a:off x="2286000" y="3429000"/>
            <a:ext cx="2743200" cy="1143000"/>
            <a:chOff x="1440" y="2160"/>
            <a:chExt cx="1728" cy="720"/>
          </a:xfrm>
        </p:grpSpPr>
        <p:sp>
          <p:nvSpPr>
            <p:cNvPr id="827412" name="Line 20"/>
            <p:cNvSpPr>
              <a:spLocks noChangeShapeType="1"/>
            </p:cNvSpPr>
            <p:nvPr/>
          </p:nvSpPr>
          <p:spPr bwMode="auto">
            <a:xfrm flipV="1">
              <a:off x="1440" y="2208"/>
              <a:ext cx="864" cy="672"/>
            </a:xfrm>
            <a:prstGeom prst="line">
              <a:avLst/>
            </a:prstGeom>
            <a:noFill/>
            <a:ln w="28575">
              <a:solidFill>
                <a:schemeClr val="accent2"/>
              </a:solidFill>
              <a:round/>
              <a:headEnd/>
              <a:tailEnd/>
            </a:ln>
            <a:effectLst/>
          </p:spPr>
          <p:txBody>
            <a:bodyPr/>
            <a:lstStyle/>
            <a:p>
              <a:endParaRPr lang="en-US"/>
            </a:p>
          </p:txBody>
        </p:sp>
        <p:sp>
          <p:nvSpPr>
            <p:cNvPr id="827413" name="Text Box 21"/>
            <p:cNvSpPr txBox="1">
              <a:spLocks noChangeArrowheads="1"/>
            </p:cNvSpPr>
            <p:nvPr/>
          </p:nvSpPr>
          <p:spPr bwMode="auto">
            <a:xfrm>
              <a:off x="2544" y="2160"/>
              <a:ext cx="624" cy="192"/>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10,000 ft</a:t>
              </a:r>
            </a:p>
          </p:txBody>
        </p:sp>
      </p:grpSp>
      <p:grpSp>
        <p:nvGrpSpPr>
          <p:cNvPr id="827414" name="Group 22"/>
          <p:cNvGrpSpPr>
            <a:grpSpLocks/>
          </p:cNvGrpSpPr>
          <p:nvPr/>
        </p:nvGrpSpPr>
        <p:grpSpPr bwMode="auto">
          <a:xfrm>
            <a:off x="3657600" y="2438400"/>
            <a:ext cx="2438400" cy="1066800"/>
            <a:chOff x="2304" y="1536"/>
            <a:chExt cx="1536" cy="672"/>
          </a:xfrm>
        </p:grpSpPr>
        <p:sp>
          <p:nvSpPr>
            <p:cNvPr id="827415" name="Line 23"/>
            <p:cNvSpPr>
              <a:spLocks noChangeShapeType="1"/>
            </p:cNvSpPr>
            <p:nvPr/>
          </p:nvSpPr>
          <p:spPr bwMode="auto">
            <a:xfrm flipV="1">
              <a:off x="2304" y="1536"/>
              <a:ext cx="720" cy="672"/>
            </a:xfrm>
            <a:prstGeom prst="line">
              <a:avLst/>
            </a:prstGeom>
            <a:noFill/>
            <a:ln w="28575">
              <a:solidFill>
                <a:schemeClr val="accent2"/>
              </a:solidFill>
              <a:round/>
              <a:headEnd/>
              <a:tailEnd/>
            </a:ln>
            <a:effectLst/>
          </p:spPr>
          <p:txBody>
            <a:bodyPr/>
            <a:lstStyle/>
            <a:p>
              <a:endParaRPr lang="en-US"/>
            </a:p>
          </p:txBody>
        </p:sp>
        <p:sp>
          <p:nvSpPr>
            <p:cNvPr id="827416" name="Text Box 24"/>
            <p:cNvSpPr txBox="1">
              <a:spLocks noChangeArrowheads="1"/>
            </p:cNvSpPr>
            <p:nvPr/>
          </p:nvSpPr>
          <p:spPr bwMode="auto">
            <a:xfrm>
              <a:off x="3168" y="1536"/>
              <a:ext cx="672" cy="192"/>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15,000 ft</a:t>
              </a:r>
            </a:p>
          </p:txBody>
        </p:sp>
      </p:grpSp>
      <p:sp>
        <p:nvSpPr>
          <p:cNvPr id="827417" name="Text Box 25"/>
          <p:cNvSpPr txBox="1">
            <a:spLocks noChangeArrowheads="1"/>
          </p:cNvSpPr>
          <p:nvPr/>
        </p:nvSpPr>
        <p:spPr bwMode="auto">
          <a:xfrm>
            <a:off x="1066800" y="4114800"/>
            <a:ext cx="1143000" cy="517525"/>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Denver</a:t>
            </a:r>
            <a:br>
              <a:rPr lang="en-US" sz="1400" b="1">
                <a:latin typeface="Optima" pitchFamily="2" charset="0"/>
              </a:rPr>
            </a:br>
            <a:r>
              <a:rPr lang="en-US" sz="1400" b="1">
                <a:latin typeface="Optima" pitchFamily="2" charset="0"/>
              </a:rPr>
              <a:t>100 mr/yr</a:t>
            </a:r>
          </a:p>
        </p:txBody>
      </p:sp>
      <p:sp>
        <p:nvSpPr>
          <p:cNvPr id="827418" name="Text Box 26"/>
          <p:cNvSpPr txBox="1">
            <a:spLocks noChangeArrowheads="1"/>
          </p:cNvSpPr>
          <p:nvPr/>
        </p:nvSpPr>
        <p:spPr bwMode="auto">
          <a:xfrm>
            <a:off x="2362200" y="3276600"/>
            <a:ext cx="1219200" cy="304800"/>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120 mr/yr</a:t>
            </a:r>
          </a:p>
        </p:txBody>
      </p:sp>
      <p:sp>
        <p:nvSpPr>
          <p:cNvPr id="827419" name="Text Box 27"/>
          <p:cNvSpPr txBox="1">
            <a:spLocks noChangeArrowheads="1"/>
          </p:cNvSpPr>
          <p:nvPr/>
        </p:nvSpPr>
        <p:spPr bwMode="auto">
          <a:xfrm>
            <a:off x="3352800" y="2286000"/>
            <a:ext cx="1295400" cy="304800"/>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160-240 mr/yr</a:t>
            </a:r>
          </a:p>
        </p:txBody>
      </p:sp>
      <p:sp>
        <p:nvSpPr>
          <p:cNvPr id="827420" name="Text Box 28"/>
          <p:cNvSpPr txBox="1">
            <a:spLocks noChangeArrowheads="1"/>
          </p:cNvSpPr>
          <p:nvPr/>
        </p:nvSpPr>
        <p:spPr bwMode="auto">
          <a:xfrm>
            <a:off x="4419600" y="1295400"/>
            <a:ext cx="1371600" cy="304800"/>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300-450 mr/yr</a:t>
            </a:r>
          </a:p>
        </p:txBody>
      </p:sp>
      <p:grpSp>
        <p:nvGrpSpPr>
          <p:cNvPr id="827421" name="Group 29"/>
          <p:cNvGrpSpPr>
            <a:grpSpLocks/>
          </p:cNvGrpSpPr>
          <p:nvPr/>
        </p:nvGrpSpPr>
        <p:grpSpPr bwMode="auto">
          <a:xfrm>
            <a:off x="5791200" y="228600"/>
            <a:ext cx="2970213" cy="1371600"/>
            <a:chOff x="3648" y="144"/>
            <a:chExt cx="1871" cy="864"/>
          </a:xfrm>
        </p:grpSpPr>
        <p:pic>
          <p:nvPicPr>
            <p:cNvPr id="827422" name="Picture 30" descr="j0178714"/>
            <p:cNvPicPr>
              <a:picLocks noChangeAspect="1" noChangeArrowheads="1"/>
            </p:cNvPicPr>
            <p:nvPr/>
          </p:nvPicPr>
          <p:blipFill>
            <a:blip r:embed="rId5" cstate="print"/>
            <a:srcRect/>
            <a:stretch>
              <a:fillRect/>
            </a:stretch>
          </p:blipFill>
          <p:spPr bwMode="auto">
            <a:xfrm>
              <a:off x="4848" y="144"/>
              <a:ext cx="671" cy="864"/>
            </a:xfrm>
            <a:prstGeom prst="rect">
              <a:avLst/>
            </a:prstGeom>
            <a:noFill/>
          </p:spPr>
        </p:pic>
        <p:sp>
          <p:nvSpPr>
            <p:cNvPr id="827423" name="Line 31"/>
            <p:cNvSpPr>
              <a:spLocks noChangeShapeType="1"/>
            </p:cNvSpPr>
            <p:nvPr/>
          </p:nvSpPr>
          <p:spPr bwMode="auto">
            <a:xfrm flipV="1">
              <a:off x="3648" y="336"/>
              <a:ext cx="1200" cy="624"/>
            </a:xfrm>
            <a:prstGeom prst="line">
              <a:avLst/>
            </a:prstGeom>
            <a:noFill/>
            <a:ln w="28575">
              <a:solidFill>
                <a:schemeClr val="accent2"/>
              </a:solidFill>
              <a:round/>
              <a:headEnd/>
              <a:tailEnd type="triangle" w="med" len="med"/>
            </a:ln>
            <a:effectLst/>
          </p:spPr>
          <p:txBody>
            <a:bodyPr/>
            <a:lstStyle/>
            <a:p>
              <a:endParaRPr lang="en-US"/>
            </a:p>
          </p:txBody>
        </p:sp>
      </p:grpSp>
      <p:sp>
        <p:nvSpPr>
          <p:cNvPr id="827424" name="Text Box 32"/>
          <p:cNvSpPr txBox="1">
            <a:spLocks noChangeArrowheads="1"/>
          </p:cNvSpPr>
          <p:nvPr/>
        </p:nvSpPr>
        <p:spPr bwMode="auto">
          <a:xfrm>
            <a:off x="7239000" y="1524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Optima" pitchFamily="2" charset="0"/>
              </a:rPr>
              <a:t>?</a:t>
            </a:r>
          </a:p>
        </p:txBody>
      </p:sp>
      <p:grpSp>
        <p:nvGrpSpPr>
          <p:cNvPr id="827425" name="Group 33"/>
          <p:cNvGrpSpPr>
            <a:grpSpLocks/>
          </p:cNvGrpSpPr>
          <p:nvPr/>
        </p:nvGrpSpPr>
        <p:grpSpPr bwMode="auto">
          <a:xfrm>
            <a:off x="4800600" y="1295400"/>
            <a:ext cx="2362200" cy="1143000"/>
            <a:chOff x="3024" y="816"/>
            <a:chExt cx="1488" cy="720"/>
          </a:xfrm>
        </p:grpSpPr>
        <p:sp>
          <p:nvSpPr>
            <p:cNvPr id="827426" name="Text Box 34"/>
            <p:cNvSpPr txBox="1">
              <a:spLocks noChangeArrowheads="1"/>
            </p:cNvSpPr>
            <p:nvPr/>
          </p:nvSpPr>
          <p:spPr bwMode="auto">
            <a:xfrm>
              <a:off x="3888" y="816"/>
              <a:ext cx="624" cy="192"/>
            </a:xfrm>
            <a:prstGeom prst="rect">
              <a:avLst/>
            </a:prstGeom>
            <a:noFill/>
            <a:ln w="9525">
              <a:noFill/>
              <a:miter lim="800000"/>
              <a:headEnd/>
              <a:tailEnd/>
            </a:ln>
            <a:effectLst/>
          </p:spPr>
          <p:txBody>
            <a:bodyPr>
              <a:spAutoFit/>
            </a:bodyPr>
            <a:lstStyle/>
            <a:p>
              <a:pPr>
                <a:spcBef>
                  <a:spcPct val="50000"/>
                </a:spcBef>
              </a:pPr>
              <a:r>
                <a:rPr lang="en-US" sz="1400" b="1">
                  <a:latin typeface="Optima" pitchFamily="2" charset="0"/>
                </a:rPr>
                <a:t>20,000 ft</a:t>
              </a:r>
            </a:p>
          </p:txBody>
        </p:sp>
        <p:sp>
          <p:nvSpPr>
            <p:cNvPr id="827427" name="Line 35"/>
            <p:cNvSpPr>
              <a:spLocks noChangeShapeType="1"/>
            </p:cNvSpPr>
            <p:nvPr/>
          </p:nvSpPr>
          <p:spPr bwMode="auto">
            <a:xfrm flipV="1">
              <a:off x="3024" y="960"/>
              <a:ext cx="624" cy="576"/>
            </a:xfrm>
            <a:prstGeom prst="line">
              <a:avLst/>
            </a:prstGeom>
            <a:noFill/>
            <a:ln w="28575">
              <a:solidFill>
                <a:schemeClr val="accent2"/>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7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27398"/>
                                        </p:tgtEl>
                                        <p:attrNameLst>
                                          <p:attrName>style.visibility</p:attrName>
                                        </p:attrNameLst>
                                      </p:cBhvr>
                                      <p:to>
                                        <p:strVal val="visible"/>
                                      </p:to>
                                    </p:set>
                                    <p:anim calcmode="lin" valueType="num">
                                      <p:cBhvr additive="base">
                                        <p:cTn id="11" dur="500" fill="hold"/>
                                        <p:tgtEl>
                                          <p:spTgt spid="827398"/>
                                        </p:tgtEl>
                                        <p:attrNameLst>
                                          <p:attrName>ppt_x</p:attrName>
                                        </p:attrNameLst>
                                      </p:cBhvr>
                                      <p:tavLst>
                                        <p:tav tm="0">
                                          <p:val>
                                            <p:strVal val="#ppt_x"/>
                                          </p:val>
                                        </p:tav>
                                        <p:tav tm="100000">
                                          <p:val>
                                            <p:strVal val="#ppt_x"/>
                                          </p:val>
                                        </p:tav>
                                      </p:tavLst>
                                    </p:anim>
                                    <p:anim calcmode="lin" valueType="num">
                                      <p:cBhvr additive="base">
                                        <p:cTn id="12" dur="500" fill="hold"/>
                                        <p:tgtEl>
                                          <p:spTgt spid="8273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8274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274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8274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74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8274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8274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8274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274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8274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8274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8274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827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04" grpId="0" autoUpdateAnimBg="0"/>
      <p:bldP spid="827417" grpId="0" autoUpdateAnimBg="0"/>
      <p:bldP spid="827418" grpId="0" autoUpdateAnimBg="0"/>
      <p:bldP spid="827419" grpId="0" autoUpdateAnimBg="0"/>
      <p:bldP spid="827420" grpId="0" autoUpdateAnimBg="0"/>
      <p:bldP spid="82742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idx="4294967295"/>
          </p:nvPr>
        </p:nvSpPr>
        <p:spPr>
          <a:xfrm>
            <a:off x="304800" y="304800"/>
            <a:ext cx="8229600" cy="1139825"/>
          </a:xfrm>
        </p:spPr>
        <p:txBody>
          <a:bodyPr anchorCtr="0"/>
          <a:lstStyle/>
          <a:p>
            <a:r>
              <a:rPr lang="en-US"/>
              <a:t>Terrestrial Radiation</a:t>
            </a:r>
          </a:p>
        </p:txBody>
      </p:sp>
      <p:pic>
        <p:nvPicPr>
          <p:cNvPr id="920579" name="Picture 4"/>
          <p:cNvPicPr>
            <a:picLocks noGrp="1" noChangeAspect="1" noChangeArrowheads="1"/>
          </p:cNvPicPr>
          <p:nvPr>
            <p:ph type="tbl" idx="4294967295"/>
          </p:nvPr>
        </p:nvPicPr>
        <p:blipFill>
          <a:blip r:embed="rId3"/>
          <a:srcRect/>
          <a:stretch>
            <a:fillRect/>
          </a:stretch>
        </p:blipFill>
        <p:spPr>
          <a:xfrm>
            <a:off x="7696200" y="533400"/>
            <a:ext cx="1141413" cy="1143000"/>
          </a:xfrm>
          <a:noFill/>
        </p:spPr>
      </p:pic>
      <p:sp>
        <p:nvSpPr>
          <p:cNvPr id="47108" name="Rectangle 3"/>
          <p:cNvSpPr>
            <a:spLocks noGrp="1" noChangeArrowheads="1"/>
          </p:cNvSpPr>
          <p:nvPr>
            <p:ph type="body" sz="half" idx="4294967295"/>
          </p:nvPr>
        </p:nvSpPr>
        <p:spPr>
          <a:xfrm>
            <a:off x="457200" y="1828800"/>
            <a:ext cx="8686800" cy="4530725"/>
          </a:xfrm>
        </p:spPr>
        <p:txBody>
          <a:bodyPr>
            <a:normAutofit/>
          </a:bodyPr>
          <a:lstStyle/>
          <a:p>
            <a:pPr>
              <a:lnSpc>
                <a:spcPct val="80000"/>
              </a:lnSpc>
            </a:pPr>
            <a:r>
              <a:rPr lang="en-US" sz="3000"/>
              <a:t>Varies greatly with location</a:t>
            </a:r>
          </a:p>
          <a:p>
            <a:pPr lvl="1">
              <a:lnSpc>
                <a:spcPct val="80000"/>
              </a:lnSpc>
            </a:pPr>
            <a:r>
              <a:rPr lang="en-US" sz="2600"/>
              <a:t>Uranium, thorium, radium </a:t>
            </a:r>
          </a:p>
          <a:p>
            <a:pPr>
              <a:lnSpc>
                <a:spcPct val="80000"/>
              </a:lnSpc>
            </a:pPr>
            <a:r>
              <a:rPr lang="en-US" sz="3000"/>
              <a:t>Ground				28 mrem/yr</a:t>
            </a:r>
          </a:p>
          <a:p>
            <a:pPr lvl="1">
              <a:lnSpc>
                <a:spcPct val="80000"/>
              </a:lnSpc>
            </a:pPr>
            <a:r>
              <a:rPr lang="en-US" sz="2600"/>
              <a:t>Granite, minerals, soils, water </a:t>
            </a:r>
          </a:p>
          <a:p>
            <a:pPr>
              <a:lnSpc>
                <a:spcPct val="80000"/>
              </a:lnSpc>
            </a:pPr>
            <a:r>
              <a:rPr lang="en-US" sz="3000" u="sng"/>
              <a:t>Radon					200 mrem/yr</a:t>
            </a:r>
          </a:p>
          <a:p>
            <a:pPr>
              <a:lnSpc>
                <a:spcPct val="80000"/>
              </a:lnSpc>
            </a:pPr>
            <a:r>
              <a:rPr lang="en-US" sz="3000"/>
              <a:t>Total		 			228 mrem/yr </a:t>
            </a:r>
          </a:p>
          <a:p>
            <a:pPr>
              <a:lnSpc>
                <a:spcPct val="80000"/>
              </a:lnSpc>
            </a:pPr>
            <a:r>
              <a:rPr lang="en-US" sz="3000"/>
              <a:t>Examples:</a:t>
            </a:r>
          </a:p>
          <a:p>
            <a:pPr lvl="1">
              <a:lnSpc>
                <a:spcPct val="80000"/>
              </a:lnSpc>
            </a:pPr>
            <a:r>
              <a:rPr lang="en-US" sz="2600"/>
              <a:t>Ramsar, Iran (26 rem/yr)</a:t>
            </a:r>
          </a:p>
          <a:p>
            <a:pPr lvl="2">
              <a:lnSpc>
                <a:spcPct val="80000"/>
              </a:lnSpc>
            </a:pPr>
            <a:r>
              <a:rPr lang="en-US" sz="1900"/>
              <a:t>~2 mrem/hr @ waist level</a:t>
            </a:r>
          </a:p>
          <a:p>
            <a:pPr lvl="1">
              <a:lnSpc>
                <a:spcPct val="80000"/>
              </a:lnSpc>
            </a:pPr>
            <a:r>
              <a:rPr lang="en-US" sz="2600"/>
              <a:t>Brazil (7 rem/yr)</a:t>
            </a:r>
          </a:p>
          <a:p>
            <a:pPr>
              <a:lnSpc>
                <a:spcPct val="80000"/>
              </a:lnSpc>
              <a:buFont typeface="Wingdings" pitchFamily="2" charset="2"/>
              <a:buNone/>
            </a:pPr>
            <a:endParaRPr lang="en-US" sz="3000"/>
          </a:p>
        </p:txBody>
      </p:sp>
      <p:pic>
        <p:nvPicPr>
          <p:cNvPr id="920581" name="Picture 9"/>
          <p:cNvPicPr>
            <a:picLocks noGrp="1" noChangeAspect="1" noChangeArrowheads="1"/>
          </p:cNvPicPr>
          <p:nvPr>
            <p:ph sz="quarter" idx="4294967295"/>
          </p:nvPr>
        </p:nvPicPr>
        <p:blipFill>
          <a:blip r:embed="rId4"/>
          <a:srcRect/>
          <a:stretch>
            <a:fillRect/>
          </a:stretch>
        </p:blipFill>
        <p:spPr>
          <a:xfrm>
            <a:off x="5943600" y="4903788"/>
            <a:ext cx="2590800" cy="195421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idx="4294967295"/>
          </p:nvPr>
        </p:nvSpPr>
        <p:spPr>
          <a:xfrm>
            <a:off x="457200" y="280988"/>
            <a:ext cx="8229600" cy="1136650"/>
          </a:xfrm>
        </p:spPr>
        <p:txBody>
          <a:bodyPr anchorCtr="0"/>
          <a:lstStyle/>
          <a:p>
            <a:r>
              <a:rPr lang="en-US"/>
              <a:t>Internal Sources</a:t>
            </a:r>
          </a:p>
        </p:txBody>
      </p:sp>
      <p:sp>
        <p:nvSpPr>
          <p:cNvPr id="924675" name="Rectangle 3"/>
          <p:cNvSpPr>
            <a:spLocks noGrp="1" noChangeArrowheads="1"/>
          </p:cNvSpPr>
          <p:nvPr>
            <p:ph type="body" sz="half" idx="4294967295"/>
          </p:nvPr>
        </p:nvSpPr>
        <p:spPr>
          <a:xfrm>
            <a:off x="457200" y="1600200"/>
            <a:ext cx="8534400" cy="5105400"/>
          </a:xfrm>
        </p:spPr>
        <p:txBody>
          <a:bodyPr/>
          <a:lstStyle/>
          <a:p>
            <a:r>
              <a:rPr lang="en-US" sz="2400"/>
              <a:t>Our body tissues			39 mrem/yr</a:t>
            </a:r>
          </a:p>
          <a:p>
            <a:pPr lvl="1"/>
            <a:r>
              <a:rPr lang="en-US" sz="2000"/>
              <a:t>Carbon-14</a:t>
            </a:r>
          </a:p>
          <a:p>
            <a:pPr lvl="1"/>
            <a:r>
              <a:rPr lang="en-US" sz="2000"/>
              <a:t>Potassium-40</a:t>
            </a:r>
          </a:p>
          <a:p>
            <a:pPr lvl="1"/>
            <a:r>
              <a:rPr lang="en-US" sz="2000"/>
              <a:t>Radium-226</a:t>
            </a:r>
          </a:p>
          <a:p>
            <a:r>
              <a:rPr lang="en-US" sz="2400"/>
              <a:t>Diet</a:t>
            </a:r>
          </a:p>
          <a:p>
            <a:pPr lvl="1"/>
            <a:r>
              <a:rPr lang="en-US" sz="2000"/>
              <a:t>Water					</a:t>
            </a:r>
          </a:p>
          <a:p>
            <a:pPr lvl="1"/>
            <a:r>
              <a:rPr lang="en-US" sz="2000"/>
              <a:t>Food				</a:t>
            </a:r>
          </a:p>
          <a:p>
            <a:pPr lvl="2"/>
            <a:r>
              <a:rPr lang="en-US" sz="1800"/>
              <a:t>Brazil nuts</a:t>
            </a:r>
          </a:p>
          <a:p>
            <a:pPr lvl="2"/>
            <a:r>
              <a:rPr lang="en-US" sz="1800"/>
              <a:t>No Salt</a:t>
            </a:r>
          </a:p>
          <a:p>
            <a:pPr lvl="2"/>
            <a:r>
              <a:rPr lang="en-US" sz="1800"/>
              <a:t>Whiskey</a:t>
            </a:r>
          </a:p>
          <a:p>
            <a:pPr lvl="2"/>
            <a:r>
              <a:rPr lang="en-US" sz="1800"/>
              <a:t>Milk</a:t>
            </a:r>
          </a:p>
          <a:p>
            <a:pPr lvl="2"/>
            <a:r>
              <a:rPr lang="en-US" sz="1800"/>
              <a:t>Salad Oil	</a:t>
            </a:r>
            <a:r>
              <a:rPr lang="en-US" sz="1800">
                <a:latin typeface="Book Antiqua" pitchFamily="18" charset="0"/>
              </a:rPr>
              <a:t>	</a:t>
            </a:r>
          </a:p>
        </p:txBody>
      </p:sp>
      <p:pic>
        <p:nvPicPr>
          <p:cNvPr id="924676" name="Picture 13"/>
          <p:cNvPicPr>
            <a:picLocks noGrp="1" noChangeAspect="1" noChangeArrowheads="1"/>
          </p:cNvPicPr>
          <p:nvPr>
            <p:ph sz="half" idx="4294967295"/>
          </p:nvPr>
        </p:nvPicPr>
        <p:blipFill>
          <a:blip r:embed="rId3"/>
          <a:srcRect/>
          <a:stretch>
            <a:fillRect/>
          </a:stretch>
        </p:blipFill>
        <p:spPr>
          <a:xfrm>
            <a:off x="6400800" y="2363788"/>
            <a:ext cx="2286000" cy="2592387"/>
          </a:xfrm>
        </p:spPr>
      </p:pic>
      <p:pic>
        <p:nvPicPr>
          <p:cNvPr id="924677" name="Picture 8"/>
          <p:cNvPicPr>
            <a:picLocks noChangeAspect="1" noChangeArrowheads="1"/>
          </p:cNvPicPr>
          <p:nvPr/>
        </p:nvPicPr>
        <p:blipFill>
          <a:blip r:embed="rId4"/>
          <a:srcRect/>
          <a:stretch>
            <a:fillRect/>
          </a:stretch>
        </p:blipFill>
        <p:spPr bwMode="auto">
          <a:xfrm>
            <a:off x="3962400" y="47244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a:xfrm>
            <a:off x="457200" y="277813"/>
            <a:ext cx="8229600" cy="4903787"/>
          </a:xfrm>
        </p:spPr>
        <p:txBody>
          <a:bodyPr/>
          <a:lstStyle/>
          <a:p>
            <a:r>
              <a:rPr lang="en-US" sz="9600">
                <a:solidFill>
                  <a:srgbClr val="FFFF00"/>
                </a:solidFill>
              </a:rPr>
              <a:t>PANIC!!</a:t>
            </a:r>
          </a:p>
        </p:txBody>
      </p:sp>
      <p:sp>
        <p:nvSpPr>
          <p:cNvPr id="1081347" name="Rectangle 3"/>
          <p:cNvSpPr>
            <a:spLocks noGrp="1" noChangeArrowheads="1"/>
          </p:cNvSpPr>
          <p:nvPr>
            <p:ph type="body" idx="1"/>
          </p:nvPr>
        </p:nvSpPr>
        <p:spPr>
          <a:xfrm>
            <a:off x="457200" y="5562600"/>
            <a:ext cx="8229600" cy="568325"/>
          </a:xfrm>
        </p:spPr>
        <p:txBody>
          <a:bodyPr/>
          <a:lstStyle/>
          <a:p>
            <a:pPr>
              <a:lnSpc>
                <a:spcPct val="90000"/>
              </a:lnSpc>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idx="4294967295"/>
          </p:nvPr>
        </p:nvSpPr>
        <p:spPr>
          <a:xfrm>
            <a:off x="463550" y="292100"/>
            <a:ext cx="8216900" cy="928688"/>
          </a:xfrm>
        </p:spPr>
        <p:txBody>
          <a:bodyPr anchorCtr="0"/>
          <a:lstStyle/>
          <a:p>
            <a:r>
              <a:rPr lang="en-US"/>
              <a:t>Consumer Products</a:t>
            </a:r>
          </a:p>
        </p:txBody>
      </p:sp>
      <p:pic>
        <p:nvPicPr>
          <p:cNvPr id="926723" name="Picture 4"/>
          <p:cNvPicPr>
            <a:picLocks noGrp="1" noChangeAspect="1" noChangeArrowheads="1"/>
          </p:cNvPicPr>
          <p:nvPr>
            <p:ph type="tbl" idx="4294967295"/>
          </p:nvPr>
        </p:nvPicPr>
        <p:blipFill>
          <a:blip r:embed="rId3"/>
          <a:srcRect/>
          <a:stretch>
            <a:fillRect/>
          </a:stretch>
        </p:blipFill>
        <p:spPr>
          <a:xfrm>
            <a:off x="5257800" y="1981200"/>
            <a:ext cx="2000250" cy="2006600"/>
          </a:xfrm>
          <a:noFill/>
        </p:spPr>
      </p:pic>
      <p:sp>
        <p:nvSpPr>
          <p:cNvPr id="926724" name="Rectangle 3"/>
          <p:cNvSpPr>
            <a:spLocks noGrp="1" noChangeArrowheads="1"/>
          </p:cNvSpPr>
          <p:nvPr>
            <p:ph type="body" sz="half" idx="4294967295"/>
          </p:nvPr>
        </p:nvSpPr>
        <p:spPr>
          <a:xfrm>
            <a:off x="228600" y="1371600"/>
            <a:ext cx="8458200" cy="4530725"/>
          </a:xfrm>
        </p:spPr>
        <p:txBody>
          <a:bodyPr/>
          <a:lstStyle/>
          <a:p>
            <a:r>
              <a:rPr lang="en-US"/>
              <a:t>US Average 			11 mrem/yr</a:t>
            </a:r>
            <a:endParaRPr lang="en-US">
              <a:solidFill>
                <a:srgbClr val="FFFF00"/>
              </a:solidFill>
              <a:effectLst>
                <a:outerShdw blurRad="38100" dist="38100" dir="2700000" algn="tl">
                  <a:srgbClr val="FFFFFF"/>
                </a:outerShdw>
              </a:effectLst>
            </a:endParaRPr>
          </a:p>
          <a:p>
            <a:r>
              <a:rPr lang="en-US"/>
              <a:t>Products include:</a:t>
            </a:r>
          </a:p>
          <a:p>
            <a:pPr lvl="1"/>
            <a:r>
              <a:rPr lang="en-US"/>
              <a:t>Orange fiesta ware</a:t>
            </a:r>
          </a:p>
          <a:p>
            <a:pPr lvl="1"/>
            <a:r>
              <a:rPr lang="en-US"/>
              <a:t>Ceramics</a:t>
            </a:r>
          </a:p>
          <a:p>
            <a:pPr lvl="1"/>
            <a:r>
              <a:rPr lang="en-US"/>
              <a:t>Porcelains</a:t>
            </a:r>
          </a:p>
          <a:p>
            <a:pPr lvl="1"/>
            <a:r>
              <a:rPr lang="en-US"/>
              <a:t>Luminous dials</a:t>
            </a:r>
          </a:p>
          <a:p>
            <a:pPr lvl="1"/>
            <a:r>
              <a:rPr lang="en-US"/>
              <a:t>Smoke Detectors</a:t>
            </a:r>
          </a:p>
          <a:p>
            <a:pPr lvl="1"/>
            <a:r>
              <a:rPr lang="en-US"/>
              <a:t>Lantern Mantles</a:t>
            </a:r>
          </a:p>
          <a:p>
            <a:pPr lvl="1">
              <a:buFontTx/>
              <a:buNone/>
            </a:pPr>
            <a:endParaRPr lang="en-US"/>
          </a:p>
        </p:txBody>
      </p:sp>
      <p:pic>
        <p:nvPicPr>
          <p:cNvPr id="926725" name="Picture 6"/>
          <p:cNvPicPr>
            <a:picLocks noGrp="1" noChangeAspect="1" noChangeArrowheads="1"/>
          </p:cNvPicPr>
          <p:nvPr>
            <p:ph sz="quarter" idx="4294967295"/>
          </p:nvPr>
        </p:nvPicPr>
        <p:blipFill>
          <a:blip r:embed="rId4"/>
          <a:srcRect/>
          <a:stretch>
            <a:fillRect/>
          </a:stretch>
        </p:blipFill>
        <p:spPr>
          <a:xfrm>
            <a:off x="6019800" y="4114800"/>
            <a:ext cx="2767013" cy="2106613"/>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idx="4294967295"/>
          </p:nvPr>
        </p:nvSpPr>
        <p:spPr>
          <a:xfrm>
            <a:off x="463550" y="292100"/>
            <a:ext cx="8216900" cy="928688"/>
          </a:xfrm>
        </p:spPr>
        <p:txBody>
          <a:bodyPr anchorCtr="0"/>
          <a:lstStyle/>
          <a:p>
            <a:r>
              <a:rPr lang="en-US"/>
              <a:t>Medical Exposures</a:t>
            </a:r>
          </a:p>
        </p:txBody>
      </p:sp>
      <p:pic>
        <p:nvPicPr>
          <p:cNvPr id="928771" name="Picture 4"/>
          <p:cNvPicPr>
            <a:picLocks noGrp="1" noChangeAspect="1" noChangeArrowheads="1"/>
          </p:cNvPicPr>
          <p:nvPr>
            <p:ph type="tbl" idx="4294967295"/>
          </p:nvPr>
        </p:nvPicPr>
        <p:blipFill>
          <a:blip r:embed="rId3"/>
          <a:srcRect/>
          <a:stretch>
            <a:fillRect/>
          </a:stretch>
        </p:blipFill>
        <p:spPr>
          <a:xfrm>
            <a:off x="7315200" y="1981200"/>
            <a:ext cx="1574800" cy="2189163"/>
          </a:xfrm>
          <a:noFill/>
        </p:spPr>
      </p:pic>
      <p:sp>
        <p:nvSpPr>
          <p:cNvPr id="51204" name="Rectangle 3"/>
          <p:cNvSpPr>
            <a:spLocks noGrp="1" noChangeArrowheads="1"/>
          </p:cNvSpPr>
          <p:nvPr>
            <p:ph type="body" sz="half" idx="4294967295"/>
          </p:nvPr>
        </p:nvSpPr>
        <p:spPr>
          <a:xfrm>
            <a:off x="0" y="1600200"/>
            <a:ext cx="8153400" cy="4530725"/>
          </a:xfrm>
        </p:spPr>
        <p:txBody>
          <a:bodyPr>
            <a:normAutofit/>
          </a:bodyPr>
          <a:lstStyle/>
          <a:p>
            <a:pPr>
              <a:lnSpc>
                <a:spcPct val="90000"/>
              </a:lnSpc>
            </a:pPr>
            <a:r>
              <a:rPr lang="en-US" sz="2600"/>
              <a:t>Doses vary tremendously based on type of treatment			</a:t>
            </a:r>
            <a:br>
              <a:rPr lang="en-US" sz="2600"/>
            </a:br>
            <a:r>
              <a:rPr lang="en-US" sz="2600"/>
              <a:t>	US Average:	53 mrem/yr </a:t>
            </a:r>
            <a:r>
              <a:rPr lang="en-US" sz="2600">
                <a:solidFill>
                  <a:srgbClr val="FFFF00"/>
                </a:solidFill>
                <a:effectLst>
                  <a:outerShdw blurRad="38100" dist="38100" dir="2700000" algn="tl">
                    <a:srgbClr val="FFFFFF"/>
                  </a:outerShdw>
                </a:effectLst>
              </a:rPr>
              <a:t>				</a:t>
            </a:r>
          </a:p>
          <a:p>
            <a:pPr>
              <a:lnSpc>
                <a:spcPct val="90000"/>
              </a:lnSpc>
            </a:pPr>
            <a:r>
              <a:rPr lang="en-US" sz="2600"/>
              <a:t>Examples:</a:t>
            </a:r>
          </a:p>
          <a:p>
            <a:pPr lvl="1">
              <a:lnSpc>
                <a:spcPct val="90000"/>
              </a:lnSpc>
            </a:pPr>
            <a:r>
              <a:rPr lang="en-US" sz="2200"/>
              <a:t>Chest x-ray (~20 mrem)</a:t>
            </a:r>
          </a:p>
          <a:p>
            <a:pPr lvl="1">
              <a:lnSpc>
                <a:spcPct val="90000"/>
              </a:lnSpc>
            </a:pPr>
            <a:r>
              <a:rPr lang="en-US" sz="2200"/>
              <a:t>Dental x-ray (hundreds of mrem)</a:t>
            </a:r>
          </a:p>
          <a:p>
            <a:pPr lvl="1">
              <a:lnSpc>
                <a:spcPct val="90000"/>
              </a:lnSpc>
            </a:pPr>
            <a:r>
              <a:rPr lang="en-US" sz="2200"/>
              <a:t>CAT Scan (50-5000 mrem)</a:t>
            </a:r>
          </a:p>
          <a:p>
            <a:pPr lvl="1">
              <a:lnSpc>
                <a:spcPct val="90000"/>
              </a:lnSpc>
            </a:pPr>
            <a:r>
              <a:rPr lang="en-US" sz="2200"/>
              <a:t>Cardiac Catherization (~10 rem)</a:t>
            </a:r>
          </a:p>
          <a:p>
            <a:pPr lvl="1">
              <a:lnSpc>
                <a:spcPct val="90000"/>
              </a:lnSpc>
            </a:pPr>
            <a:r>
              <a:rPr lang="en-US" sz="2200"/>
              <a:t>Radiotherapy (~200 rem each)</a:t>
            </a:r>
          </a:p>
          <a:p>
            <a:pPr lvl="1">
              <a:lnSpc>
                <a:spcPct val="90000"/>
              </a:lnSpc>
            </a:pPr>
            <a:r>
              <a:rPr lang="en-US" sz="2200"/>
              <a:t>Nuclear Medicine (2000mrem/target organ</a:t>
            </a:r>
          </a:p>
        </p:txBody>
      </p:sp>
      <p:pic>
        <p:nvPicPr>
          <p:cNvPr id="928773" name="Picture 6"/>
          <p:cNvPicPr>
            <a:picLocks noGrp="1" noChangeAspect="1" noChangeArrowheads="1"/>
          </p:cNvPicPr>
          <p:nvPr>
            <p:ph sz="quarter" idx="4294967295"/>
          </p:nvPr>
        </p:nvPicPr>
        <p:blipFill>
          <a:blip r:embed="rId4"/>
          <a:srcRect/>
          <a:stretch>
            <a:fillRect/>
          </a:stretch>
        </p:blipFill>
        <p:spPr>
          <a:xfrm>
            <a:off x="6781800" y="5334000"/>
            <a:ext cx="1905000" cy="1268413"/>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p:txBody>
          <a:bodyPr/>
          <a:lstStyle/>
          <a:p>
            <a:r>
              <a:rPr lang="en-US"/>
              <a:t>CARDIAC CATHETERIZATION</a:t>
            </a:r>
          </a:p>
        </p:txBody>
      </p:sp>
      <p:sp>
        <p:nvSpPr>
          <p:cNvPr id="915459" name="Rectangle 3"/>
          <p:cNvSpPr>
            <a:spLocks noGrp="1" noChangeArrowheads="1"/>
          </p:cNvSpPr>
          <p:nvPr>
            <p:ph type="body" sz="half" idx="1"/>
          </p:nvPr>
        </p:nvSpPr>
        <p:spPr/>
        <p:txBody>
          <a:bodyPr/>
          <a:lstStyle/>
          <a:p>
            <a:r>
              <a:rPr lang="en-US" sz="2800"/>
              <a:t>Inject a contrast dye into the patient</a:t>
            </a:r>
          </a:p>
          <a:p>
            <a:r>
              <a:rPr lang="en-US" sz="2800"/>
              <a:t>Fluoro X-ray unit</a:t>
            </a:r>
          </a:p>
          <a:p>
            <a:r>
              <a:rPr lang="en-US" sz="2800"/>
              <a:t>Exposures to staff can be high</a:t>
            </a:r>
          </a:p>
          <a:p>
            <a:r>
              <a:rPr lang="en-US" sz="2800"/>
              <a:t>Increased use of these units</a:t>
            </a:r>
          </a:p>
        </p:txBody>
      </p:sp>
      <p:pic>
        <p:nvPicPr>
          <p:cNvPr id="915460" name="Picture 4" descr="Picture chap one 006"/>
          <p:cNvPicPr>
            <a:picLocks noGrp="1" noChangeAspect="1" noChangeArrowheads="1"/>
          </p:cNvPicPr>
          <p:nvPr>
            <p:ph sz="half" idx="2"/>
          </p:nvPr>
        </p:nvPicPr>
        <p:blipFill>
          <a:blip r:embed="rId3" cstate="print"/>
          <a:srcRect/>
          <a:stretch>
            <a:fillRect/>
          </a:stretch>
        </p:blipFill>
        <p:spPr>
          <a:xfrm>
            <a:off x="4648200" y="2371725"/>
            <a:ext cx="4038600" cy="298767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idx="4294967295"/>
          </p:nvPr>
        </p:nvSpPr>
        <p:spPr/>
        <p:txBody>
          <a:bodyPr anchorCtr="0"/>
          <a:lstStyle/>
          <a:p>
            <a:r>
              <a:rPr lang="en-US"/>
              <a:t>Weapons</a:t>
            </a:r>
          </a:p>
        </p:txBody>
      </p:sp>
      <p:sp>
        <p:nvSpPr>
          <p:cNvPr id="345091" name="Rectangle 3"/>
          <p:cNvSpPr>
            <a:spLocks noGrp="1" noChangeArrowheads="1"/>
          </p:cNvSpPr>
          <p:nvPr>
            <p:ph type="body" sz="half" idx="4294967295"/>
          </p:nvPr>
        </p:nvSpPr>
        <p:spPr>
          <a:xfrm>
            <a:off x="457200" y="1600200"/>
            <a:ext cx="6629400" cy="5029200"/>
          </a:xfrm>
        </p:spPr>
        <p:txBody>
          <a:bodyPr/>
          <a:lstStyle/>
          <a:p>
            <a:r>
              <a:rPr lang="en-US" sz="2800"/>
              <a:t>Dose depends on many factors	</a:t>
            </a:r>
            <a:endParaRPr lang="en-US" sz="2800">
              <a:solidFill>
                <a:schemeClr val="folHlink"/>
              </a:solidFill>
              <a:effectLst>
                <a:outerShdw blurRad="38100" dist="38100" dir="2700000" algn="tl">
                  <a:srgbClr val="FFFFFF"/>
                </a:outerShdw>
              </a:effectLst>
            </a:endParaRPr>
          </a:p>
          <a:p>
            <a:pPr lvl="1"/>
            <a:r>
              <a:rPr lang="en-US" sz="2400"/>
              <a:t>Size of bomb</a:t>
            </a:r>
          </a:p>
          <a:p>
            <a:pPr lvl="1"/>
            <a:r>
              <a:rPr lang="en-US" sz="2400"/>
              <a:t>Type of bomb</a:t>
            </a:r>
          </a:p>
          <a:p>
            <a:pPr lvl="1"/>
            <a:r>
              <a:rPr lang="en-US" sz="2400"/>
              <a:t>Location </a:t>
            </a:r>
          </a:p>
          <a:p>
            <a:pPr lvl="1"/>
            <a:r>
              <a:rPr lang="en-US" sz="2400"/>
              <a:t>Weather</a:t>
            </a:r>
          </a:p>
          <a:p>
            <a:pPr lvl="1"/>
            <a:r>
              <a:rPr lang="en-US" sz="2400"/>
              <a:t>Time </a:t>
            </a:r>
            <a:br>
              <a:rPr lang="en-US" sz="2400"/>
            </a:br>
            <a:endParaRPr lang="en-US" sz="2400">
              <a:solidFill>
                <a:schemeClr val="folHlink"/>
              </a:solidFill>
              <a:effectLst>
                <a:outerShdw blurRad="38100" dist="38100" dir="2700000" algn="tl">
                  <a:srgbClr val="FFFFFF"/>
                </a:outerShdw>
              </a:effectLst>
            </a:endParaRPr>
          </a:p>
          <a:p>
            <a:r>
              <a:rPr lang="en-US" sz="2800"/>
              <a:t>Dirty Bombs</a:t>
            </a:r>
          </a:p>
          <a:p>
            <a:pPr lvl="1">
              <a:buFont typeface="Wingdings" pitchFamily="2" charset="2"/>
              <a:buNone/>
            </a:pPr>
            <a:endParaRPr lang="en-US" sz="2400"/>
          </a:p>
        </p:txBody>
      </p:sp>
      <p:pic>
        <p:nvPicPr>
          <p:cNvPr id="917508" name="Picture 4"/>
          <p:cNvPicPr>
            <a:picLocks noGrp="1" noChangeAspect="1" noChangeArrowheads="1"/>
          </p:cNvPicPr>
          <p:nvPr>
            <p:ph sz="quarter" idx="4294967295"/>
          </p:nvPr>
        </p:nvPicPr>
        <p:blipFill>
          <a:blip r:embed="rId3"/>
          <a:srcRect/>
          <a:stretch>
            <a:fillRect/>
          </a:stretch>
        </p:blipFill>
        <p:spPr>
          <a:xfrm>
            <a:off x="6858000" y="228600"/>
            <a:ext cx="2095500" cy="2095500"/>
          </a:xfrm>
          <a:noFill/>
        </p:spPr>
      </p:pic>
      <p:pic>
        <p:nvPicPr>
          <p:cNvPr id="917509" name="Picture 6"/>
          <p:cNvPicPr>
            <a:picLocks noGrp="1" noChangeAspect="1" noChangeArrowheads="1"/>
          </p:cNvPicPr>
          <p:nvPr>
            <p:ph sz="quarter" idx="4294967295"/>
          </p:nvPr>
        </p:nvPicPr>
        <p:blipFill>
          <a:blip r:embed="rId4"/>
          <a:srcRect/>
          <a:stretch>
            <a:fillRect/>
          </a:stretch>
        </p:blipFill>
        <p:spPr>
          <a:xfrm>
            <a:off x="6737350" y="3657600"/>
            <a:ext cx="2189163" cy="2847975"/>
          </a:xfrm>
          <a:noFill/>
        </p:spPr>
      </p:pic>
      <p:pic>
        <p:nvPicPr>
          <p:cNvPr id="917510" name="Picture 5"/>
          <p:cNvPicPr>
            <a:picLocks noGrp="1" noChangeAspect="1" noChangeArrowheads="1"/>
          </p:cNvPicPr>
          <p:nvPr>
            <p:ph idx="4294967295"/>
          </p:nvPr>
        </p:nvPicPr>
        <p:blipFill>
          <a:blip r:embed="rId5"/>
          <a:srcRect/>
          <a:stretch>
            <a:fillRect/>
          </a:stretch>
        </p:blipFill>
        <p:spPr>
          <a:xfrm>
            <a:off x="3289300" y="2209800"/>
            <a:ext cx="2411413" cy="2560638"/>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0">
            <a:normAutofit/>
          </a:bodyPr>
          <a:lstStyle/>
          <a:p>
            <a:r>
              <a:rPr lang="en-US" sz="4000"/>
              <a:t>Average US Population Doses</a:t>
            </a:r>
          </a:p>
        </p:txBody>
      </p:sp>
      <p:sp>
        <p:nvSpPr>
          <p:cNvPr id="7" name="Content Placeholder 6"/>
          <p:cNvSpPr>
            <a:spLocks noGrp="1"/>
          </p:cNvSpPr>
          <p:nvPr>
            <p:ph idx="4294967295"/>
          </p:nvPr>
        </p:nvSpPr>
        <p:spPr/>
        <p:txBody>
          <a:bodyPr>
            <a:normAutofit/>
          </a:bodyPr>
          <a:lstStyle/>
          <a:p>
            <a:pPr marL="230188" indent="-230188">
              <a:lnSpc>
                <a:spcPct val="80000"/>
              </a:lnSpc>
              <a:tabLst>
                <a:tab pos="6281738" algn="r"/>
              </a:tabLst>
            </a:pPr>
            <a:r>
              <a:rPr lang="en-US" sz="3000"/>
              <a:t>Natural Background	 ~ 295 mrem/yr</a:t>
            </a:r>
          </a:p>
          <a:p>
            <a:pPr marL="635000" lvl="1" indent="-290513">
              <a:lnSpc>
                <a:spcPct val="80000"/>
              </a:lnSpc>
              <a:tabLst>
                <a:tab pos="6281738" algn="r"/>
              </a:tabLst>
            </a:pPr>
            <a:r>
              <a:rPr lang="en-US" sz="2600"/>
              <a:t>From body tissues, terrestrial and cosmic</a:t>
            </a:r>
          </a:p>
          <a:p>
            <a:pPr marL="230188" indent="-230188">
              <a:lnSpc>
                <a:spcPct val="80000"/>
              </a:lnSpc>
              <a:tabLst>
                <a:tab pos="6281738" algn="r"/>
              </a:tabLst>
            </a:pPr>
            <a:r>
              <a:rPr lang="en-US" sz="3000"/>
              <a:t>Man-made Sources	  </a:t>
            </a:r>
            <a:r>
              <a:rPr lang="en-US" sz="3000" u="sng"/>
              <a:t>~ 65 mrem/yr</a:t>
            </a:r>
          </a:p>
          <a:p>
            <a:pPr marL="635000" lvl="1" indent="-290513">
              <a:lnSpc>
                <a:spcPct val="80000"/>
              </a:lnSpc>
              <a:tabLst>
                <a:tab pos="6281738" algn="r"/>
              </a:tabLst>
            </a:pPr>
            <a:r>
              <a:rPr lang="en-US" sz="2600"/>
              <a:t>From products, medical and fallout</a:t>
            </a:r>
          </a:p>
          <a:p>
            <a:pPr marL="230188" indent="-230188">
              <a:lnSpc>
                <a:spcPct val="80000"/>
              </a:lnSpc>
              <a:tabLst>
                <a:tab pos="6281738" algn="r"/>
              </a:tabLst>
            </a:pPr>
            <a:r>
              <a:rPr lang="en-US" sz="3000"/>
              <a:t>Total   	                   ~ 360 mrem/yr</a:t>
            </a:r>
            <a:br>
              <a:rPr lang="en-US" sz="3000"/>
            </a:br>
            <a:endParaRPr lang="en-US" sz="3000"/>
          </a:p>
          <a:p>
            <a:pPr marL="1227138" lvl="4" indent="-230188">
              <a:lnSpc>
                <a:spcPct val="80000"/>
              </a:lnSpc>
              <a:buFont typeface="Wingdings 2" pitchFamily="18" charset="2"/>
              <a:buNone/>
              <a:tabLst>
                <a:tab pos="6281738" algn="r"/>
              </a:tabLst>
            </a:pPr>
            <a:r>
              <a:rPr lang="en-US" sz="1700">
                <a:solidFill>
                  <a:srgbClr val="FFFF00"/>
                </a:solidFill>
                <a:effectLst>
                  <a:outerShdw blurRad="38100" dist="38100" dir="2700000" algn="tl">
                    <a:srgbClr val="FFFFFF"/>
                  </a:outerShdw>
                </a:effectLst>
              </a:rPr>
              <a:t>	                                         </a:t>
            </a:r>
          </a:p>
          <a:p>
            <a:pPr marL="230188" indent="-230188">
              <a:lnSpc>
                <a:spcPct val="80000"/>
              </a:lnSpc>
              <a:buFont typeface="Wingdings" pitchFamily="2" charset="2"/>
              <a:buNone/>
              <a:tabLst>
                <a:tab pos="6281738" algn="r"/>
              </a:tabLst>
            </a:pPr>
            <a:endParaRPr lang="en-US" sz="1900"/>
          </a:p>
          <a:p>
            <a:pPr marL="230188" indent="-230188">
              <a:lnSpc>
                <a:spcPct val="80000"/>
              </a:lnSpc>
              <a:buFont typeface="Wingdings" pitchFamily="2" charset="2"/>
              <a:buNone/>
              <a:tabLst>
                <a:tab pos="6281738" algn="r"/>
              </a:tabLst>
            </a:pPr>
            <a:endParaRPr lang="en-US" sz="1900"/>
          </a:p>
          <a:p>
            <a:pPr marL="230188" indent="-230188">
              <a:lnSpc>
                <a:spcPct val="80000"/>
              </a:lnSpc>
              <a:buFont typeface="Wingdings" pitchFamily="2" charset="2"/>
              <a:buNone/>
              <a:tabLst>
                <a:tab pos="6281738" algn="r"/>
              </a:tabLst>
            </a:pPr>
            <a:endParaRPr lang="en-US" sz="1900"/>
          </a:p>
          <a:p>
            <a:pPr marL="230188" indent="-230188">
              <a:lnSpc>
                <a:spcPct val="80000"/>
              </a:lnSpc>
              <a:buFont typeface="Wingdings" pitchFamily="2" charset="2"/>
              <a:buNone/>
              <a:tabLst>
                <a:tab pos="6281738" algn="r"/>
              </a:tabLst>
            </a:pPr>
            <a:r>
              <a:rPr lang="en-US" sz="1600"/>
              <a:t>Note:  statistics taken from NCRP Report #93</a:t>
            </a:r>
          </a:p>
          <a:p>
            <a:pPr marL="230188" indent="-230188">
              <a:lnSpc>
                <a:spcPct val="80000"/>
              </a:lnSpc>
              <a:tabLst>
                <a:tab pos="6281738" algn="r"/>
              </a:tabLst>
            </a:pPr>
            <a:endParaRPr lang="en-US" sz="3000"/>
          </a:p>
        </p:txBody>
      </p:sp>
      <p:pic>
        <p:nvPicPr>
          <p:cNvPr id="936964" name="Picture 9"/>
          <p:cNvPicPr>
            <a:picLocks noChangeAspect="1" noChangeArrowheads="1"/>
          </p:cNvPicPr>
          <p:nvPr/>
        </p:nvPicPr>
        <p:blipFill>
          <a:blip r:embed="rId3"/>
          <a:srcRect/>
          <a:stretch>
            <a:fillRect/>
          </a:stretch>
        </p:blipFill>
        <p:spPr bwMode="auto">
          <a:xfrm>
            <a:off x="6096000" y="4689475"/>
            <a:ext cx="2171700" cy="2168525"/>
          </a:xfrm>
          <a:prstGeom prst="rect">
            <a:avLst/>
          </a:prstGeom>
          <a:noFill/>
          <a:ln w="9525">
            <a:noFill/>
            <a:miter lim="800000"/>
            <a:headEnd/>
            <a:tailEnd/>
          </a:ln>
        </p:spPr>
      </p:pic>
      <p:sp>
        <p:nvSpPr>
          <p:cNvPr id="936965" name="TextBox 9"/>
          <p:cNvSpPr txBox="1">
            <a:spLocks noChangeArrowheads="1"/>
          </p:cNvSpPr>
          <p:nvPr/>
        </p:nvSpPr>
        <p:spPr bwMode="auto">
          <a:xfrm>
            <a:off x="8077200" y="4953000"/>
            <a:ext cx="811213" cy="1323975"/>
          </a:xfrm>
          <a:prstGeom prst="rect">
            <a:avLst/>
          </a:prstGeom>
          <a:noFill/>
          <a:ln w="9525">
            <a:noFill/>
            <a:miter lim="800000"/>
            <a:headEnd/>
            <a:tailEnd/>
          </a:ln>
        </p:spPr>
        <p:txBody>
          <a:bodyPr wrap="none">
            <a:spAutoFit/>
          </a:bodyPr>
          <a:lstStyle/>
          <a:p>
            <a:r>
              <a:rPr lang="en-US" sz="8000" b="1"/>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idx="4294967295"/>
          </p:nvPr>
        </p:nvSpPr>
        <p:spPr>
          <a:xfrm>
            <a:off x="608013" y="317500"/>
            <a:ext cx="7956550" cy="982663"/>
          </a:xfrm>
        </p:spPr>
        <p:txBody>
          <a:bodyPr anchorCtr="0"/>
          <a:lstStyle/>
          <a:p>
            <a:r>
              <a:rPr lang="en-US"/>
              <a:t>Background Summary</a:t>
            </a:r>
          </a:p>
        </p:txBody>
      </p:sp>
      <p:sp>
        <p:nvSpPr>
          <p:cNvPr id="75779" name="Rectangle 3"/>
          <p:cNvSpPr>
            <a:spLocks noGrp="1" noChangeArrowheads="1"/>
          </p:cNvSpPr>
          <p:nvPr>
            <p:ph idx="4294967295"/>
          </p:nvPr>
        </p:nvSpPr>
        <p:spPr>
          <a:xfrm>
            <a:off x="0" y="1676400"/>
            <a:ext cx="8153400" cy="4113213"/>
          </a:xfrm>
        </p:spPr>
        <p:txBody>
          <a:bodyPr>
            <a:normAutofit/>
          </a:bodyPr>
          <a:lstStyle/>
          <a:p>
            <a:pPr marL="547688" indent="-411163">
              <a:lnSpc>
                <a:spcPct val="90000"/>
              </a:lnSpc>
              <a:buClr>
                <a:srgbClr val="000000"/>
              </a:buClr>
              <a:buFont typeface="Wingdings 2" pitchFamily="18" charset="2"/>
              <a:buChar char=""/>
            </a:pPr>
            <a:r>
              <a:rPr lang="en-US" sz="3000"/>
              <a:t>Doses are quite varied</a:t>
            </a:r>
          </a:p>
          <a:p>
            <a:pPr marL="547688" indent="-411163">
              <a:lnSpc>
                <a:spcPct val="90000"/>
              </a:lnSpc>
              <a:buClr>
                <a:srgbClr val="000000"/>
              </a:buClr>
              <a:buFont typeface="Wingdings 2" pitchFamily="18" charset="2"/>
              <a:buChar char=""/>
            </a:pPr>
            <a:r>
              <a:rPr lang="en-US" sz="3000"/>
              <a:t>Medical can be quite high</a:t>
            </a:r>
          </a:p>
          <a:p>
            <a:pPr marL="547688" indent="-411163">
              <a:lnSpc>
                <a:spcPct val="90000"/>
              </a:lnSpc>
              <a:buClr>
                <a:srgbClr val="000000"/>
              </a:buClr>
              <a:buFont typeface="Wingdings 2" pitchFamily="18" charset="2"/>
              <a:buChar char=""/>
            </a:pPr>
            <a:r>
              <a:rPr lang="en-US" sz="3000"/>
              <a:t>Tobacco is the wild card:</a:t>
            </a:r>
            <a:br>
              <a:rPr lang="en-US" sz="3000"/>
            </a:br>
            <a:r>
              <a:rPr lang="en-US" sz="3000"/>
              <a:t>Pack/day for a year 2-8 rem </a:t>
            </a:r>
          </a:p>
          <a:p>
            <a:pPr marL="547688" indent="-411163">
              <a:lnSpc>
                <a:spcPct val="90000"/>
              </a:lnSpc>
              <a:buClr>
                <a:srgbClr val="000000"/>
              </a:buClr>
              <a:buFont typeface="Wingdings 2" pitchFamily="18" charset="2"/>
              <a:buChar char=""/>
            </a:pPr>
            <a:r>
              <a:rPr lang="en-US" sz="3000"/>
              <a:t>Statistics</a:t>
            </a:r>
          </a:p>
          <a:p>
            <a:pPr marL="868363" lvl="1" indent="-282575">
              <a:lnSpc>
                <a:spcPct val="90000"/>
              </a:lnSpc>
              <a:spcBef>
                <a:spcPts val="325"/>
              </a:spcBef>
              <a:buFont typeface="Wingdings 2" pitchFamily="18" charset="2"/>
              <a:buChar char=""/>
            </a:pPr>
            <a:r>
              <a:rPr lang="en-US" sz="2600"/>
              <a:t>Chance of dying of cancer ~20%</a:t>
            </a:r>
          </a:p>
          <a:p>
            <a:pPr marL="868363" lvl="1" indent="-282575">
              <a:lnSpc>
                <a:spcPct val="90000"/>
              </a:lnSpc>
              <a:spcBef>
                <a:spcPts val="325"/>
              </a:spcBef>
              <a:buFont typeface="Wingdings 2" pitchFamily="18" charset="2"/>
              <a:buChar char=""/>
            </a:pPr>
            <a:r>
              <a:rPr lang="en-US" sz="2600"/>
              <a:t>Chance of getting cancer 38-46%</a:t>
            </a:r>
          </a:p>
          <a:p>
            <a:pPr marL="868363" lvl="1" indent="-282575">
              <a:lnSpc>
                <a:spcPct val="90000"/>
              </a:lnSpc>
              <a:spcBef>
                <a:spcPts val="325"/>
              </a:spcBef>
              <a:buFont typeface="Wingdings 2" pitchFamily="18" charset="2"/>
              <a:buChar char=""/>
            </a:pPr>
            <a:r>
              <a:rPr lang="en-US" sz="2600"/>
              <a:t>1000 mrem will increase chance of dying of cancer by 0.04%</a:t>
            </a:r>
          </a:p>
          <a:p>
            <a:pPr marL="547688" indent="-411163">
              <a:lnSpc>
                <a:spcPct val="90000"/>
              </a:lnSpc>
              <a:buClr>
                <a:srgbClr val="000000"/>
              </a:buClr>
              <a:buFont typeface="Wingdings 2" pitchFamily="18" charset="2"/>
              <a:buChar char=""/>
            </a:pPr>
            <a:endParaRPr lang="en-US" sz="3000"/>
          </a:p>
        </p:txBody>
      </p:sp>
      <p:pic>
        <p:nvPicPr>
          <p:cNvPr id="939012" name="Picture 4"/>
          <p:cNvPicPr>
            <a:picLocks noChangeAspect="1" noChangeArrowheads="1"/>
          </p:cNvPicPr>
          <p:nvPr/>
        </p:nvPicPr>
        <p:blipFill>
          <a:blip r:embed="rId3"/>
          <a:srcRect/>
          <a:stretch>
            <a:fillRect/>
          </a:stretch>
        </p:blipFill>
        <p:spPr bwMode="auto">
          <a:xfrm>
            <a:off x="6858000" y="685800"/>
            <a:ext cx="1758950" cy="19050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Rectangle 4"/>
          <p:cNvSpPr>
            <a:spLocks noGrp="1" noChangeArrowheads="1"/>
          </p:cNvSpPr>
          <p:nvPr>
            <p:ph type="title"/>
          </p:nvPr>
        </p:nvSpPr>
        <p:spPr>
          <a:xfrm>
            <a:off x="457200" y="277813"/>
            <a:ext cx="8229600" cy="3760787"/>
          </a:xfrm>
        </p:spPr>
        <p:txBody>
          <a:bodyPr/>
          <a:lstStyle/>
          <a:p>
            <a:r>
              <a:rPr lang="en-US"/>
              <a:t>Measurement of Dose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6950" y="274638"/>
            <a:ext cx="8230100" cy="1143000"/>
          </a:xfrm>
          <a:noFill/>
          <a:ln/>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en-US" sz="66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ALARA</a:t>
            </a:r>
          </a:p>
        </p:txBody>
      </p:sp>
      <p:sp>
        <p:nvSpPr>
          <p:cNvPr id="834563" name="Rectangle 3"/>
          <p:cNvSpPr>
            <a:spLocks noGrp="1" noChangeArrowheads="1"/>
          </p:cNvSpPr>
          <p:nvPr>
            <p:ph idx="4294967295"/>
          </p:nvPr>
        </p:nvSpPr>
        <p:spPr/>
        <p:txBody>
          <a:bodyPr/>
          <a:lstStyle/>
          <a:p>
            <a:pPr marL="547688" indent="-411163"/>
            <a:r>
              <a:rPr lang="en-US" sz="4000"/>
              <a:t>Stands for </a:t>
            </a:r>
            <a:r>
              <a:rPr lang="en-US" sz="4000" u="sng"/>
              <a:t>A</a:t>
            </a:r>
            <a:r>
              <a:rPr lang="en-US" sz="4000"/>
              <a:t>s </a:t>
            </a:r>
            <a:r>
              <a:rPr lang="en-US" sz="4000" u="sng"/>
              <a:t>L</a:t>
            </a:r>
            <a:r>
              <a:rPr lang="en-US" sz="4000"/>
              <a:t>ow </a:t>
            </a:r>
            <a:r>
              <a:rPr lang="en-US" sz="4000" u="sng"/>
              <a:t>A</a:t>
            </a:r>
            <a:r>
              <a:rPr lang="en-US" sz="4000"/>
              <a:t>s </a:t>
            </a:r>
            <a:r>
              <a:rPr lang="en-US" sz="4000" u="sng"/>
              <a:t>R</a:t>
            </a:r>
            <a:r>
              <a:rPr lang="en-US" sz="4000"/>
              <a:t>easonably </a:t>
            </a:r>
            <a:r>
              <a:rPr lang="en-US" sz="4000" u="sng"/>
              <a:t>A</a:t>
            </a:r>
            <a:r>
              <a:rPr lang="en-US" sz="4000"/>
              <a:t>chievable</a:t>
            </a:r>
          </a:p>
          <a:p>
            <a:pPr marL="547688" indent="-411163"/>
            <a:r>
              <a:rPr lang="en-US" sz="4000"/>
              <a:t>Requirement for all facilities and personnel</a:t>
            </a:r>
          </a:p>
          <a:p>
            <a:pPr marL="547688" indent="-411163"/>
            <a:r>
              <a:rPr lang="en-US" sz="4000"/>
              <a:t>ALARA can be achieved via</a:t>
            </a:r>
          </a:p>
          <a:p>
            <a:pPr marL="868363" lvl="1" indent="-282575"/>
            <a:r>
              <a:rPr lang="en-US"/>
              <a:t>Training/knowledge</a:t>
            </a:r>
          </a:p>
          <a:p>
            <a:pPr marL="868363" lvl="1" indent="-282575"/>
            <a:r>
              <a:rPr lang="en-US"/>
              <a:t>Protection methods</a:t>
            </a:r>
          </a:p>
          <a:p>
            <a:pPr marL="547688" indent="-411163" algn="ctr">
              <a:buFontTx/>
              <a:buNone/>
            </a:pPr>
            <a:endParaRPr lang="en-US" sz="4000"/>
          </a:p>
          <a:p>
            <a:pPr marL="547688" indent="-411163" algn="ctr">
              <a:buFontTx/>
              <a:buNone/>
            </a:pPr>
            <a:endParaRPr lang="en-US" sz="4000"/>
          </a:p>
          <a:p>
            <a:pPr marL="547688" indent="-411163">
              <a:buFontTx/>
              <a:buNone/>
            </a:pPr>
            <a:endParaRPr lang="en-US" sz="40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idx="4294967295"/>
          </p:nvPr>
        </p:nvSpPr>
        <p:spPr/>
        <p:txBody>
          <a:bodyPr anchorCtr="0"/>
          <a:lstStyle/>
          <a:p>
            <a:r>
              <a:rPr lang="en-US"/>
              <a:t>Limits on doses-ALARA</a:t>
            </a:r>
          </a:p>
        </p:txBody>
      </p:sp>
      <p:sp>
        <p:nvSpPr>
          <p:cNvPr id="55298" name="Rectangle 3"/>
          <p:cNvSpPr>
            <a:spLocks noGrp="1" noChangeArrowheads="1"/>
          </p:cNvSpPr>
          <p:nvPr>
            <p:ph idx="4294967295"/>
          </p:nvPr>
        </p:nvSpPr>
        <p:spPr>
          <a:xfrm>
            <a:off x="457200" y="1481138"/>
            <a:ext cx="8229600" cy="5148262"/>
          </a:xfrm>
        </p:spPr>
        <p:txBody>
          <a:bodyPr>
            <a:normAutofit/>
          </a:bodyPr>
          <a:lstStyle/>
          <a:p>
            <a:pPr>
              <a:lnSpc>
                <a:spcPct val="90000"/>
              </a:lnSpc>
            </a:pPr>
            <a:r>
              <a:rPr lang="en-US"/>
              <a:t>Badged radiation workers</a:t>
            </a:r>
          </a:p>
          <a:p>
            <a:pPr lvl="1">
              <a:lnSpc>
                <a:spcPct val="90000"/>
              </a:lnSpc>
            </a:pPr>
            <a:r>
              <a:rPr lang="en-US"/>
              <a:t>Total body-5000 mrem/year </a:t>
            </a:r>
          </a:p>
          <a:p>
            <a:pPr lvl="1">
              <a:lnSpc>
                <a:spcPct val="90000"/>
              </a:lnSpc>
            </a:pPr>
            <a:r>
              <a:rPr lang="en-US"/>
              <a:t>Eye dose-15000 mrem/year</a:t>
            </a:r>
          </a:p>
          <a:p>
            <a:pPr lvl="1">
              <a:lnSpc>
                <a:spcPct val="90000"/>
              </a:lnSpc>
            </a:pPr>
            <a:r>
              <a:rPr lang="en-US"/>
              <a:t>Skin, extremity, organs-50000 mrem/year</a:t>
            </a:r>
          </a:p>
          <a:p>
            <a:pPr>
              <a:lnSpc>
                <a:spcPct val="90000"/>
              </a:lnSpc>
            </a:pPr>
            <a:r>
              <a:rPr lang="en-US"/>
              <a:t>Unbadged radiation workers</a:t>
            </a:r>
            <a:r>
              <a:rPr lang="en-US" sz="2800"/>
              <a:t/>
            </a:r>
            <a:br>
              <a:rPr lang="en-US" sz="2800"/>
            </a:br>
            <a:r>
              <a:rPr lang="en-US" sz="2800"/>
              <a:t>	500 mrem/year</a:t>
            </a:r>
          </a:p>
          <a:p>
            <a:pPr>
              <a:lnSpc>
                <a:spcPct val="90000"/>
              </a:lnSpc>
            </a:pPr>
            <a:r>
              <a:rPr lang="en-US">
                <a:solidFill>
                  <a:srgbClr val="FFFF00"/>
                </a:solidFill>
                <a:effectLst>
                  <a:outerShdw blurRad="38100" dist="38100" dir="2700000" algn="tl">
                    <a:srgbClr val="FFFFFF"/>
                  </a:outerShdw>
                </a:effectLst>
              </a:rPr>
              <a:t>General public</a:t>
            </a:r>
            <a:endParaRPr lang="en-US" sz="2800">
              <a:solidFill>
                <a:srgbClr val="FFFF00"/>
              </a:solidFill>
              <a:effectLst>
                <a:outerShdw blurRad="38100" dist="38100" dir="2700000" algn="tl">
                  <a:srgbClr val="FFFFFF"/>
                </a:outerShdw>
              </a:effectLst>
            </a:endParaRPr>
          </a:p>
          <a:p>
            <a:pPr>
              <a:lnSpc>
                <a:spcPct val="90000"/>
              </a:lnSpc>
              <a:buFont typeface="Wingdings" pitchFamily="2" charset="2"/>
              <a:buNone/>
            </a:pPr>
            <a:r>
              <a:rPr lang="en-US" sz="2800">
                <a:solidFill>
                  <a:srgbClr val="FFFF00"/>
                </a:solidFill>
                <a:effectLst>
                  <a:outerShdw blurRad="38100" dist="38100" dir="2700000" algn="tl">
                    <a:srgbClr val="FFFFFF"/>
                  </a:outerShdw>
                </a:effectLst>
              </a:rPr>
              <a:t>	100 mrem/year; 2 mrem/hour</a:t>
            </a:r>
          </a:p>
          <a:p>
            <a:pPr>
              <a:lnSpc>
                <a:spcPct val="90000"/>
              </a:lnSpc>
            </a:pPr>
            <a:r>
              <a:rPr lang="en-US" sz="2800"/>
              <a:t>Other country limits are lower than the US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sz="4000"/>
              <a:t>Allowable Limits for Scrap Workers</a:t>
            </a:r>
          </a:p>
        </p:txBody>
      </p:sp>
      <p:sp>
        <p:nvSpPr>
          <p:cNvPr id="1055747" name="Rectangle 3"/>
          <p:cNvSpPr>
            <a:spLocks noGrp="1" noChangeArrowheads="1"/>
          </p:cNvSpPr>
          <p:nvPr>
            <p:ph type="body" idx="1"/>
          </p:nvPr>
        </p:nvSpPr>
        <p:spPr/>
        <p:txBody>
          <a:bodyPr/>
          <a:lstStyle/>
          <a:p>
            <a:r>
              <a:rPr lang="en-US"/>
              <a:t>When a hand held reaches 1 mR/hr (1000microR/hr.) move personnel back.</a:t>
            </a:r>
          </a:p>
          <a:p>
            <a:r>
              <a:rPr lang="en-US"/>
              <a:t>If the meter reads 2mR/hr (2000microR/hr), cover the suspect spot with scrap and move personnel away.</a:t>
            </a:r>
          </a:p>
          <a:p>
            <a:r>
              <a:rPr lang="en-US"/>
              <a:t>Notify as required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a:xfrm>
            <a:off x="3352800" y="1828800"/>
            <a:ext cx="5791200" cy="2057400"/>
          </a:xfrm>
        </p:spPr>
        <p:txBody>
          <a:bodyPr/>
          <a:lstStyle/>
          <a:p>
            <a:pPr>
              <a:lnSpc>
                <a:spcPct val="170000"/>
              </a:lnSpc>
            </a:pPr>
            <a:r>
              <a:rPr lang="en-US" sz="2400"/>
              <a:t>After September 11</a:t>
            </a:r>
            <a:r>
              <a:rPr lang="en-US" sz="2400" baseline="30000"/>
              <a:t>th</a:t>
            </a:r>
            <a:r>
              <a:rPr lang="en-US" sz="2400"/>
              <a:t>, growing apprehension that</a:t>
            </a:r>
            <a:r>
              <a:rPr lang="en-US" sz="2000">
                <a:cs typeface="Times New Roman" pitchFamily="18" charset="0"/>
              </a:rPr>
              <a:t> by shrouding </a:t>
            </a:r>
            <a:r>
              <a:rPr lang="en-US" sz="2400">
                <a:cs typeface="Times New Roman" pitchFamily="18" charset="0"/>
              </a:rPr>
              <a:t>a core of conventional explosives  around a radioactive source….</a:t>
            </a:r>
            <a:endParaRPr lang="en-GB" sz="2400">
              <a:cs typeface="Times New Roman" pitchFamily="18" charset="0"/>
            </a:endParaRPr>
          </a:p>
        </p:txBody>
      </p:sp>
      <p:pic>
        <p:nvPicPr>
          <p:cNvPr id="1076227" name="Picture 3" descr="Radiation warning"/>
          <p:cNvPicPr>
            <a:picLocks noChangeAspect="1" noChangeArrowheads="1"/>
          </p:cNvPicPr>
          <p:nvPr/>
        </p:nvPicPr>
        <p:blipFill>
          <a:blip r:embed="rId4"/>
          <a:srcRect/>
          <a:stretch>
            <a:fillRect/>
          </a:stretch>
        </p:blipFill>
        <p:spPr bwMode="auto">
          <a:xfrm>
            <a:off x="5876925" y="4529138"/>
            <a:ext cx="2328863" cy="2328862"/>
          </a:xfrm>
          <a:prstGeom prst="rect">
            <a:avLst/>
          </a:prstGeom>
          <a:noFill/>
        </p:spPr>
      </p:pic>
      <p:pic>
        <p:nvPicPr>
          <p:cNvPr id="1076228" name="Picture 4"/>
          <p:cNvPicPr>
            <a:picLocks noChangeAspect="1" noChangeArrowheads="1"/>
          </p:cNvPicPr>
          <p:nvPr/>
        </p:nvPicPr>
        <p:blipFill>
          <a:blip r:embed="rId5"/>
          <a:srcRect/>
          <a:stretch>
            <a:fillRect/>
          </a:stretch>
        </p:blipFill>
        <p:spPr bwMode="auto">
          <a:xfrm>
            <a:off x="0" y="1912938"/>
            <a:ext cx="6643688" cy="4945062"/>
          </a:xfrm>
          <a:prstGeom prst="rect">
            <a:avLst/>
          </a:prstGeom>
          <a:noFill/>
          <a:ln w="12700">
            <a:noFill/>
            <a:miter lim="800000"/>
            <a:headEnd type="none" w="sm" len="sm"/>
            <a:tailEnd type="none" w="sm" len="sm"/>
          </a:ln>
          <a:effectLst/>
        </p:spPr>
      </p:pic>
      <p:sp>
        <p:nvSpPr>
          <p:cNvPr id="1076229" name="Text Box 5"/>
          <p:cNvSpPr txBox="1">
            <a:spLocks noChangeArrowheads="1"/>
          </p:cNvSpPr>
          <p:nvPr/>
        </p:nvSpPr>
        <p:spPr bwMode="auto">
          <a:xfrm>
            <a:off x="762000" y="228600"/>
            <a:ext cx="7620000" cy="579438"/>
          </a:xfrm>
          <a:prstGeom prst="rect">
            <a:avLst/>
          </a:prstGeom>
          <a:noFill/>
          <a:ln w="12700">
            <a:noFill/>
            <a:miter lim="800000"/>
            <a:headEnd type="none" w="sm" len="sm"/>
            <a:tailEnd type="none" w="sm" len="sm"/>
          </a:ln>
          <a:effectLst/>
        </p:spPr>
        <p:txBody>
          <a:bodyPr>
            <a:spAutoFit/>
          </a:bodyPr>
          <a:lstStyle/>
          <a:p>
            <a:pPr algn="ctr" defTabSz="762000">
              <a:spcBef>
                <a:spcPct val="50000"/>
              </a:spcBef>
            </a:pPr>
            <a:r>
              <a:rPr lang="en-GB" sz="3200" b="1">
                <a:solidFill>
                  <a:srgbClr val="FF0000"/>
                </a:solidFill>
                <a:effectLst>
                  <a:outerShdw blurRad="38100" dist="38100" dir="2700000" algn="tl">
                    <a:srgbClr val="FFFFFF"/>
                  </a:outerShdw>
                </a:effectLst>
                <a:latin typeface="Times New Roman" pitchFamily="18" charset="0"/>
              </a:rPr>
              <a:t>Terrorist use of radioactive material</a:t>
            </a:r>
            <a:endParaRPr lang="en-US" sz="3200" b="1">
              <a:solidFill>
                <a:srgbClr val="FF0000"/>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76227"/>
                                        </p:tgtEl>
                                        <p:attrNameLst>
                                          <p:attrName>style.visibility</p:attrName>
                                        </p:attrNameLst>
                                      </p:cBhvr>
                                      <p:to>
                                        <p:strVal val="visible"/>
                                      </p:to>
                                    </p:set>
                                    <p:anim calcmode="lin" valueType="num">
                                      <p:cBhvr>
                                        <p:cTn id="7" dur="500" fill="hold"/>
                                        <p:tgtEl>
                                          <p:spTgt spid="1076227"/>
                                        </p:tgtEl>
                                        <p:attrNameLst>
                                          <p:attrName>ppt_w</p:attrName>
                                        </p:attrNameLst>
                                      </p:cBhvr>
                                      <p:tavLst>
                                        <p:tav tm="0">
                                          <p:val>
                                            <p:fltVal val="0"/>
                                          </p:val>
                                        </p:tav>
                                        <p:tav tm="100000">
                                          <p:val>
                                            <p:strVal val="#ppt_w"/>
                                          </p:val>
                                        </p:tav>
                                      </p:tavLst>
                                    </p:anim>
                                    <p:anim calcmode="lin" valueType="num">
                                      <p:cBhvr>
                                        <p:cTn id="8" dur="500" fill="hold"/>
                                        <p:tgtEl>
                                          <p:spTgt spid="10762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076228"/>
                                        </p:tgtEl>
                                        <p:attrNameLst>
                                          <p:attrName>style.visibility</p:attrName>
                                        </p:attrNameLst>
                                      </p:cBhvr>
                                      <p:to>
                                        <p:strVal val="visible"/>
                                      </p:to>
                                    </p:set>
                                    <p:anim calcmode="lin" valueType="num">
                                      <p:cBhvr>
                                        <p:cTn id="12" dur="1000" fill="hold"/>
                                        <p:tgtEl>
                                          <p:spTgt spid="1076228"/>
                                        </p:tgtEl>
                                        <p:attrNameLst>
                                          <p:attrName>ppt_w</p:attrName>
                                        </p:attrNameLst>
                                      </p:cBhvr>
                                      <p:tavLst>
                                        <p:tav tm="0">
                                          <p:val>
                                            <p:fltVal val="0"/>
                                          </p:val>
                                        </p:tav>
                                        <p:tav tm="100000">
                                          <p:val>
                                            <p:strVal val="#ppt_w"/>
                                          </p:val>
                                        </p:tav>
                                      </p:tavLst>
                                    </p:anim>
                                    <p:anim calcmode="lin" valueType="num">
                                      <p:cBhvr>
                                        <p:cTn id="13" dur="1000" fill="hold"/>
                                        <p:tgtEl>
                                          <p:spTgt spid="1076228"/>
                                        </p:tgtEl>
                                        <p:attrNameLst>
                                          <p:attrName>ppt_h</p:attrName>
                                        </p:attrNameLst>
                                      </p:cBhvr>
                                      <p:tavLst>
                                        <p:tav tm="0">
                                          <p:val>
                                            <p:fltVal val="0"/>
                                          </p:val>
                                        </p:tav>
                                        <p:tav tm="100000">
                                          <p:val>
                                            <p:strVal val="#ppt_h"/>
                                          </p:val>
                                        </p:tav>
                                      </p:tavLst>
                                    </p:anim>
                                    <p:anim calcmode="lin" valueType="num">
                                      <p:cBhvr>
                                        <p:cTn id="14" dur="1000" fill="hold"/>
                                        <p:tgtEl>
                                          <p:spTgt spid="107622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76228"/>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2" presetClass="entr" presetSubtype="8" fill="hold" grpId="0" nodeType="afterEffect">
                                  <p:stCondLst>
                                    <p:cond delay="1000"/>
                                  </p:stCondLst>
                                  <p:iterate type="wd">
                                    <p:tmPct val="100000"/>
                                  </p:iterate>
                                  <p:childTnLst>
                                    <p:set>
                                      <p:cBhvr>
                                        <p:cTn id="18" dur="1" fill="hold">
                                          <p:stCondLst>
                                            <p:cond delay="0"/>
                                          </p:stCondLst>
                                        </p:cTn>
                                        <p:tgtEl>
                                          <p:spTgt spid="1076226"/>
                                        </p:tgtEl>
                                        <p:attrNameLst>
                                          <p:attrName>style.visibility</p:attrName>
                                        </p:attrNameLst>
                                      </p:cBhvr>
                                      <p:to>
                                        <p:strVal val="visible"/>
                                      </p:to>
                                    </p:set>
                                    <p:animEffect transition="in" filter="wipe(left)">
                                      <p:cBhvr>
                                        <p:cTn id="19" dur="300"/>
                                        <p:tgtEl>
                                          <p:spTgt spid="1076226"/>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4" name="Rectangle 4"/>
          <p:cNvSpPr>
            <a:spLocks noGrp="1" noChangeArrowheads="1"/>
          </p:cNvSpPr>
          <p:nvPr>
            <p:ph type="title"/>
          </p:nvPr>
        </p:nvSpPr>
        <p:spPr>
          <a:xfrm>
            <a:off x="457200" y="277813"/>
            <a:ext cx="8229600" cy="3836987"/>
          </a:xfrm>
        </p:spPr>
        <p:txBody>
          <a:bodyPr/>
          <a:lstStyle/>
          <a:p>
            <a:r>
              <a:rPr lang="en-US"/>
              <a:t>Radiation Protection Principles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sz="4000"/>
              <a:t>Protection</a:t>
            </a:r>
          </a:p>
        </p:txBody>
      </p:sp>
      <p:sp>
        <p:nvSpPr>
          <p:cNvPr id="707587" name="Rectangle 3"/>
          <p:cNvSpPr>
            <a:spLocks noGrp="1" noChangeArrowheads="1"/>
          </p:cNvSpPr>
          <p:nvPr>
            <p:ph type="body" idx="1"/>
          </p:nvPr>
        </p:nvSpPr>
        <p:spPr/>
        <p:txBody>
          <a:bodyPr/>
          <a:lstStyle/>
          <a:p>
            <a:r>
              <a:rPr lang="en-US" dirty="0"/>
              <a:t>Greatest threat are sources coming into the yard</a:t>
            </a:r>
          </a:p>
          <a:p>
            <a:r>
              <a:rPr lang="en-US" dirty="0"/>
              <a:t>Many of these are hard to spot.</a:t>
            </a:r>
          </a:p>
          <a:p>
            <a:r>
              <a:rPr lang="en-US" dirty="0"/>
              <a:t>Must be quite energetic in order to be seen by detectors—</a:t>
            </a:r>
            <a:r>
              <a:rPr lang="en-US" dirty="0">
                <a:solidFill>
                  <a:srgbClr val="FF0066"/>
                </a:solidFill>
                <a:effectLst>
                  <a:outerShdw blurRad="38100" dist="38100" dir="2700000" algn="tl">
                    <a:srgbClr val="FFFFFF"/>
                  </a:outerShdw>
                </a:effectLst>
              </a:rPr>
              <a:t>even though the detectors will high alarm at </a:t>
            </a:r>
            <a:r>
              <a:rPr lang="en-US" dirty="0" smtClean="0">
                <a:solidFill>
                  <a:srgbClr val="FF0066"/>
                </a:solidFill>
                <a:effectLst>
                  <a:outerShdw blurRad="38100" dist="38100" dir="2700000" algn="tl">
                    <a:srgbClr val="FFFFFF"/>
                  </a:outerShdw>
                </a:effectLst>
              </a:rPr>
              <a:t>50 </a:t>
            </a:r>
            <a:r>
              <a:rPr lang="en-US" i="1" dirty="0" err="1" smtClean="0">
                <a:solidFill>
                  <a:srgbClr val="FF0066"/>
                </a:solidFill>
                <a:effectLst>
                  <a:outerShdw blurRad="38100" dist="38100" dir="2700000" algn="tl">
                    <a:srgbClr val="FFFFFF"/>
                  </a:outerShdw>
                </a:effectLst>
              </a:rPr>
              <a:t>micro</a:t>
            </a:r>
            <a:r>
              <a:rPr lang="en-US" dirty="0" err="1" smtClean="0">
                <a:solidFill>
                  <a:srgbClr val="FF0066"/>
                </a:solidFill>
                <a:effectLst>
                  <a:outerShdw blurRad="38100" dist="38100" dir="2700000" algn="tl">
                    <a:srgbClr val="FFFFFF"/>
                  </a:outerShdw>
                </a:effectLst>
              </a:rPr>
              <a:t>rem</a:t>
            </a:r>
            <a:r>
              <a:rPr lang="en-US" dirty="0" smtClean="0">
                <a:solidFill>
                  <a:srgbClr val="FF0066"/>
                </a:solidFill>
                <a:effectLst>
                  <a:outerShdw blurRad="38100" dist="38100" dir="2700000" algn="tl">
                    <a:srgbClr val="FFFFFF"/>
                  </a:outerShdw>
                </a:effectLst>
              </a:rPr>
              <a:t> (50 one-millionths of a </a:t>
            </a:r>
            <a:r>
              <a:rPr lang="en-US" dirty="0" err="1" smtClean="0">
                <a:solidFill>
                  <a:srgbClr val="FF0066"/>
                </a:solidFill>
                <a:effectLst>
                  <a:outerShdw blurRad="38100" dist="38100" dir="2700000" algn="tl">
                    <a:srgbClr val="FFFFFF"/>
                  </a:outerShdw>
                </a:effectLst>
              </a:rPr>
              <a:t>rem</a:t>
            </a:r>
            <a:r>
              <a:rPr lang="en-US" dirty="0" smtClean="0">
                <a:solidFill>
                  <a:srgbClr val="FF0066"/>
                </a:solidFill>
                <a:effectLst>
                  <a:outerShdw blurRad="38100" dist="38100" dir="2700000" algn="tl">
                    <a:srgbClr val="FFFFFF"/>
                  </a:outerShdw>
                </a:effectLst>
              </a:rPr>
              <a:t>).</a:t>
            </a:r>
            <a:endParaRPr lang="en-US" dirty="0">
              <a:solidFill>
                <a:srgbClr val="FF0066"/>
              </a:solidFill>
              <a:effectLst>
                <a:outerShdw blurRad="38100" dist="38100" dir="2700000" algn="tl">
                  <a:srgbClr val="FFFFFF"/>
                </a:outerShdw>
              </a:effectLst>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Title 1"/>
          <p:cNvSpPr>
            <a:spLocks noGrp="1"/>
          </p:cNvSpPr>
          <p:nvPr>
            <p:ph type="title" idx="4294967295"/>
          </p:nvPr>
        </p:nvSpPr>
        <p:spPr>
          <a:xfrm>
            <a:off x="608013" y="317500"/>
            <a:ext cx="7956550" cy="982663"/>
          </a:xfrm>
        </p:spPr>
        <p:txBody>
          <a:bodyPr anchorCtr="0"/>
          <a:lstStyle/>
          <a:p>
            <a:r>
              <a:rPr lang="en-US"/>
              <a:t>Protection</a:t>
            </a:r>
          </a:p>
        </p:txBody>
      </p:sp>
      <p:sp>
        <p:nvSpPr>
          <p:cNvPr id="949251" name="Content Placeholder 2"/>
          <p:cNvSpPr>
            <a:spLocks noGrp="1"/>
          </p:cNvSpPr>
          <p:nvPr>
            <p:ph idx="4294967295"/>
          </p:nvPr>
        </p:nvSpPr>
        <p:spPr>
          <a:xfrm>
            <a:off x="0" y="1219200"/>
            <a:ext cx="8229600" cy="4708525"/>
          </a:xfrm>
        </p:spPr>
        <p:txBody>
          <a:bodyPr/>
          <a:lstStyle/>
          <a:p>
            <a:r>
              <a:rPr lang="en-US"/>
              <a:t>Knowledge</a:t>
            </a:r>
          </a:p>
          <a:p>
            <a:r>
              <a:rPr lang="en-US"/>
              <a:t>Recognize your limitations</a:t>
            </a:r>
          </a:p>
          <a:p>
            <a:r>
              <a:rPr lang="en-US"/>
              <a:t>Recognize radiation warning labels and shipping labels</a:t>
            </a:r>
          </a:p>
          <a:p>
            <a:r>
              <a:rPr lang="en-US"/>
              <a:t>Become familiar with typical radioactive source “holders”</a:t>
            </a:r>
          </a:p>
          <a:p>
            <a:r>
              <a:rPr lang="en-US"/>
              <a:t>Physical protection methods:</a:t>
            </a:r>
          </a:p>
          <a:p>
            <a:pPr lvl="1"/>
            <a:r>
              <a:rPr lang="en-US"/>
              <a:t>Time</a:t>
            </a:r>
          </a:p>
          <a:p>
            <a:pPr lvl="1"/>
            <a:r>
              <a:rPr lang="en-US"/>
              <a:t>Distance</a:t>
            </a:r>
          </a:p>
          <a:p>
            <a:pPr lvl="1"/>
            <a:r>
              <a:rPr lang="en-US"/>
              <a:t>Shielding</a:t>
            </a:r>
          </a:p>
          <a:p>
            <a:pPr lvl="1">
              <a:buFont typeface="Wingdings" pitchFamily="2" charset="2"/>
              <a:buNone/>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88913" y="855663"/>
            <a:ext cx="8810625" cy="1143000"/>
          </a:xfrm>
          <a:prstGeom prst="rect">
            <a:avLst/>
          </a:prstGeom>
          <a:noFill/>
          <a:ln w="12700">
            <a:noFill/>
            <a:miter lim="800000"/>
            <a:headEnd/>
            <a:tailEnd/>
          </a:ln>
          <a:effectLst/>
        </p:spPr>
        <p:txBody>
          <a:bodyPr lIns="90488" tIns="44450" rIns="90488" bIns="44450" anchor="ctr"/>
          <a:lstStyle/>
          <a:p>
            <a:pPr algn="ctr">
              <a:defRPr/>
            </a:pPr>
            <a:r>
              <a:rPr lang="en-US" sz="5400" b="1">
                <a:solidFill>
                  <a:srgbClr val="FAFD00"/>
                </a:solidFill>
                <a:effectLst>
                  <a:outerShdw blurRad="38100" dist="38100" dir="2700000" algn="tl">
                    <a:srgbClr val="000000"/>
                  </a:outerShdw>
                </a:effectLst>
                <a:latin typeface="AvantGarde Bk BT" pitchFamily="34" charset="0"/>
              </a:rPr>
              <a:t>Protection Against Radiation</a:t>
            </a:r>
          </a:p>
        </p:txBody>
      </p:sp>
      <p:sp>
        <p:nvSpPr>
          <p:cNvPr id="9219" name="Rectangle 3"/>
          <p:cNvSpPr>
            <a:spLocks noChangeArrowheads="1"/>
          </p:cNvSpPr>
          <p:nvPr/>
        </p:nvSpPr>
        <p:spPr bwMode="auto">
          <a:xfrm>
            <a:off x="1851025" y="2965450"/>
            <a:ext cx="5040313" cy="3206750"/>
          </a:xfrm>
          <a:prstGeom prst="rect">
            <a:avLst/>
          </a:prstGeom>
          <a:noFill/>
          <a:ln w="12700">
            <a:noFill/>
            <a:miter lim="800000"/>
            <a:headEnd/>
            <a:tailEnd/>
          </a:ln>
          <a:effectLst/>
        </p:spPr>
        <p:txBody>
          <a:bodyPr lIns="90488" tIns="44450" rIns="90488" bIns="44450"/>
          <a:lstStyle/>
          <a:p>
            <a:pPr marL="342900" indent="-342900">
              <a:spcBef>
                <a:spcPct val="20000"/>
              </a:spcBef>
              <a:buClr>
                <a:srgbClr val="FAFD00"/>
              </a:buClr>
              <a:buFontTx/>
              <a:buChar char="•"/>
              <a:defRPr/>
            </a:pPr>
            <a:r>
              <a:rPr lang="en-US" sz="4800" b="1">
                <a:solidFill>
                  <a:srgbClr val="FFFFFF"/>
                </a:solidFill>
                <a:effectLst>
                  <a:outerShdw blurRad="38100" dist="38100" dir="2700000" algn="tl">
                    <a:srgbClr val="000000"/>
                  </a:outerShdw>
                </a:effectLst>
                <a:latin typeface="AvantGarde Bk BT" pitchFamily="34" charset="0"/>
              </a:rPr>
              <a:t>Time</a:t>
            </a:r>
          </a:p>
          <a:p>
            <a:pPr marL="342900" indent="-342900">
              <a:spcBef>
                <a:spcPct val="20000"/>
              </a:spcBef>
              <a:buClr>
                <a:srgbClr val="FAFD00"/>
              </a:buClr>
              <a:buFontTx/>
              <a:buChar char="•"/>
              <a:defRPr/>
            </a:pPr>
            <a:r>
              <a:rPr lang="en-US" sz="4800" b="1">
                <a:solidFill>
                  <a:srgbClr val="FFFFFF"/>
                </a:solidFill>
                <a:effectLst>
                  <a:outerShdw blurRad="38100" dist="38100" dir="2700000" algn="tl">
                    <a:srgbClr val="000000"/>
                  </a:outerShdw>
                </a:effectLst>
                <a:latin typeface="AvantGarde Bk BT" pitchFamily="34" charset="0"/>
              </a:rPr>
              <a:t>Distance</a:t>
            </a:r>
          </a:p>
          <a:p>
            <a:pPr marL="342900" indent="-342900">
              <a:spcBef>
                <a:spcPct val="20000"/>
              </a:spcBef>
              <a:buClr>
                <a:srgbClr val="FAFD00"/>
              </a:buClr>
              <a:buFontTx/>
              <a:buChar char="•"/>
              <a:defRPr/>
            </a:pPr>
            <a:r>
              <a:rPr lang="en-US" sz="4800" b="1">
                <a:solidFill>
                  <a:srgbClr val="FFFFFF"/>
                </a:solidFill>
                <a:effectLst>
                  <a:outerShdw blurRad="38100" dist="38100" dir="2700000" algn="tl">
                    <a:srgbClr val="000000"/>
                  </a:outerShdw>
                </a:effectLst>
                <a:latin typeface="AvantGarde Bk BT" pitchFamily="34" charset="0"/>
              </a:rPr>
              <a:t>Shielding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98642" y="4111625"/>
            <a:ext cx="7773487" cy="1143000"/>
          </a:xfrm>
          <a:noFill/>
          <a:ln/>
        </p:spPr>
        <p:txBody>
          <a:bodyPr>
            <a:normAutofit fontScale="90000"/>
            <a:scene3d>
              <a:camera prst="orthographicFront"/>
              <a:lightRig rig="soft" dir="t">
                <a:rot lat="0" lon="0" rev="16800000"/>
              </a:lightRig>
            </a:scene3d>
            <a:sp3d prstMaterial="softEdge">
              <a:bevelT w="38100" h="38100"/>
            </a:sp3d>
          </a:bodyPr>
          <a:lstStyle/>
          <a:p>
            <a:pPr fontAlgn="auto">
              <a:spcAft>
                <a:spcPts val="0"/>
              </a:spcAft>
              <a:defRPr/>
            </a:pPr>
            <a:r>
              <a:rPr lang="en-US"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Minimize Time</a:t>
            </a:r>
            <a:r>
              <a:rPr lang="en-US" sz="48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r>
            <a:br>
              <a:rPr lang="en-US" sz="48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US"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Dose Rate x Time = Dose</a:t>
            </a:r>
            <a:r>
              <a:rPr lang="en-US" sz="48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r>
            <a:br>
              <a:rPr lang="en-US" sz="48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US"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Minimize Dose</a:t>
            </a:r>
          </a:p>
        </p:txBody>
      </p:sp>
      <p:graphicFrame>
        <p:nvGraphicFramePr>
          <p:cNvPr id="836611" name="Object 3">
            <a:hlinkClick r:id="" action="ppaction://ole?verb=0"/>
          </p:cNvPr>
          <p:cNvGraphicFramePr>
            <a:graphicFrameLocks/>
          </p:cNvGraphicFramePr>
          <p:nvPr/>
        </p:nvGraphicFramePr>
        <p:xfrm>
          <a:off x="3330575" y="654050"/>
          <a:ext cx="2033588" cy="2632075"/>
        </p:xfrm>
        <a:graphic>
          <a:graphicData uri="http://schemas.openxmlformats.org/presentationml/2006/ole">
            <p:oleObj spid="_x0000_s836611" name="Microsoft ClipArt Gallery" r:id="rId4" imgW="1941480" imgH="2641320" progId="">
              <p:embed/>
            </p:oleObj>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6950" y="274638"/>
            <a:ext cx="8230100" cy="1143000"/>
          </a:xfrm>
          <a:noFill/>
          <a:ln/>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en-US"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Protection methods-distance</a:t>
            </a:r>
          </a:p>
        </p:txBody>
      </p:sp>
      <p:sp>
        <p:nvSpPr>
          <p:cNvPr id="837635" name="Rectangle 3"/>
          <p:cNvSpPr>
            <a:spLocks noGrp="1" noChangeArrowheads="1"/>
          </p:cNvSpPr>
          <p:nvPr>
            <p:ph idx="4294967295"/>
          </p:nvPr>
        </p:nvSpPr>
        <p:spPr/>
        <p:txBody>
          <a:bodyPr/>
          <a:lstStyle/>
          <a:p>
            <a:pPr marL="547688" indent="-411163"/>
            <a:r>
              <a:rPr lang="en-US"/>
              <a:t>Inverse square law</a:t>
            </a:r>
          </a:p>
        </p:txBody>
      </p:sp>
      <p:graphicFrame>
        <p:nvGraphicFramePr>
          <p:cNvPr id="837636" name="Object 2"/>
          <p:cNvGraphicFramePr>
            <a:graphicFrameLocks noChangeAspect="1"/>
          </p:cNvGraphicFramePr>
          <p:nvPr/>
        </p:nvGraphicFramePr>
        <p:xfrm>
          <a:off x="0" y="3048000"/>
          <a:ext cx="1752600" cy="1752600"/>
        </p:xfrm>
        <a:graphic>
          <a:graphicData uri="http://schemas.openxmlformats.org/presentationml/2006/ole">
            <p:oleObj spid="_x0000_s837636" name="Clip" r:id="rId4" imgW="3238200" imgH="3238200" progId="">
              <p:embed/>
            </p:oleObj>
          </a:graphicData>
        </a:graphic>
      </p:graphicFrame>
      <p:sp>
        <p:nvSpPr>
          <p:cNvPr id="837637" name="AutoShape 5"/>
          <p:cNvSpPr>
            <a:spLocks noChangeArrowheads="1"/>
          </p:cNvSpPr>
          <p:nvPr/>
        </p:nvSpPr>
        <p:spPr bwMode="auto">
          <a:xfrm>
            <a:off x="6324600" y="3810000"/>
            <a:ext cx="228600" cy="1295400"/>
          </a:xfrm>
          <a:prstGeom prst="can">
            <a:avLst>
              <a:gd name="adj" fmla="val 134583"/>
            </a:avLst>
          </a:prstGeom>
          <a:solidFill>
            <a:srgbClr val="777777"/>
          </a:solidFill>
          <a:ln w="12700">
            <a:solidFill>
              <a:schemeClr val="tx1"/>
            </a:solidFill>
            <a:round/>
            <a:headEnd/>
            <a:tailEnd/>
          </a:ln>
        </p:spPr>
        <p:txBody>
          <a:bodyPr wrap="none" lIns="90488" tIns="44450" rIns="90488" bIns="44450" anchor="ctr"/>
          <a:lstStyle/>
          <a:p>
            <a:endParaRPr lang="en-US" sz="2400">
              <a:latin typeface="Times New Roman" pitchFamily="18" charset="0"/>
            </a:endParaRPr>
          </a:p>
        </p:txBody>
      </p:sp>
      <p:sp>
        <p:nvSpPr>
          <p:cNvPr id="837638" name="Freeform 6"/>
          <p:cNvSpPr>
            <a:spLocks/>
          </p:cNvSpPr>
          <p:nvPr/>
        </p:nvSpPr>
        <p:spPr bwMode="auto">
          <a:xfrm>
            <a:off x="3048000" y="5867400"/>
            <a:ext cx="2159000" cy="673100"/>
          </a:xfrm>
          <a:custGeom>
            <a:avLst/>
            <a:gdLst>
              <a:gd name="T0" fmla="*/ 2147483647 w 1360"/>
              <a:gd name="T1" fmla="*/ 2147483647 h 424"/>
              <a:gd name="T2" fmla="*/ 2147483647 w 1360"/>
              <a:gd name="T3" fmla="*/ 2147483647 h 424"/>
              <a:gd name="T4" fmla="*/ 2147483647 w 1360"/>
              <a:gd name="T5" fmla="*/ 2147483647 h 424"/>
              <a:gd name="T6" fmla="*/ 2147483647 w 1360"/>
              <a:gd name="T7" fmla="*/ 2147483647 h 424"/>
              <a:gd name="T8" fmla="*/ 2147483647 w 1360"/>
              <a:gd name="T9" fmla="*/ 2147483647 h 424"/>
              <a:gd name="T10" fmla="*/ 2147483647 w 1360"/>
              <a:gd name="T11" fmla="*/ 2147483647 h 424"/>
              <a:gd name="T12" fmla="*/ 2147483647 w 1360"/>
              <a:gd name="T13" fmla="*/ 2147483647 h 424"/>
              <a:gd name="T14" fmla="*/ 2147483647 w 1360"/>
              <a:gd name="T15" fmla="*/ 2147483647 h 424"/>
              <a:gd name="T16" fmla="*/ 2147483647 w 1360"/>
              <a:gd name="T17" fmla="*/ 2147483647 h 424"/>
              <a:gd name="T18" fmla="*/ 2147483647 w 1360"/>
              <a:gd name="T19" fmla="*/ 2147483647 h 424"/>
              <a:gd name="T20" fmla="*/ 2147483647 w 1360"/>
              <a:gd name="T21" fmla="*/ 2147483647 h 424"/>
              <a:gd name="T22" fmla="*/ 2147483647 w 1360"/>
              <a:gd name="T23" fmla="*/ 2147483647 h 424"/>
              <a:gd name="T24" fmla="*/ 2147483647 w 1360"/>
              <a:gd name="T25" fmla="*/ 2147483647 h 424"/>
              <a:gd name="T26" fmla="*/ 2147483647 w 1360"/>
              <a:gd name="T27" fmla="*/ 2147483647 h 424"/>
              <a:gd name="T28" fmla="*/ 2147483647 w 1360"/>
              <a:gd name="T29" fmla="*/ 2147483647 h 424"/>
              <a:gd name="T30" fmla="*/ 2147483647 w 1360"/>
              <a:gd name="T31" fmla="*/ 2147483647 h 424"/>
              <a:gd name="T32" fmla="*/ 2147483647 w 1360"/>
              <a:gd name="T33" fmla="*/ 2147483647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0"/>
              <a:gd name="T52" fmla="*/ 0 h 424"/>
              <a:gd name="T53" fmla="*/ 1360 w 1360"/>
              <a:gd name="T54" fmla="*/ 424 h 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0" h="424">
                <a:moveTo>
                  <a:pt x="16" y="160"/>
                </a:moveTo>
                <a:cubicBezTo>
                  <a:pt x="8" y="220"/>
                  <a:pt x="0" y="280"/>
                  <a:pt x="16" y="304"/>
                </a:cubicBezTo>
                <a:cubicBezTo>
                  <a:pt x="32" y="328"/>
                  <a:pt x="80" y="288"/>
                  <a:pt x="112" y="304"/>
                </a:cubicBezTo>
                <a:cubicBezTo>
                  <a:pt x="144" y="320"/>
                  <a:pt x="184" y="400"/>
                  <a:pt x="208" y="400"/>
                </a:cubicBezTo>
                <a:cubicBezTo>
                  <a:pt x="232" y="400"/>
                  <a:pt x="232" y="328"/>
                  <a:pt x="256" y="304"/>
                </a:cubicBezTo>
                <a:cubicBezTo>
                  <a:pt x="280" y="280"/>
                  <a:pt x="328" y="248"/>
                  <a:pt x="352" y="256"/>
                </a:cubicBezTo>
                <a:cubicBezTo>
                  <a:pt x="376" y="264"/>
                  <a:pt x="360" y="336"/>
                  <a:pt x="400" y="352"/>
                </a:cubicBezTo>
                <a:cubicBezTo>
                  <a:pt x="440" y="368"/>
                  <a:pt x="536" y="376"/>
                  <a:pt x="592" y="352"/>
                </a:cubicBezTo>
                <a:cubicBezTo>
                  <a:pt x="648" y="328"/>
                  <a:pt x="688" y="224"/>
                  <a:pt x="736" y="208"/>
                </a:cubicBezTo>
                <a:cubicBezTo>
                  <a:pt x="784" y="192"/>
                  <a:pt x="832" y="224"/>
                  <a:pt x="880" y="256"/>
                </a:cubicBezTo>
                <a:cubicBezTo>
                  <a:pt x="928" y="288"/>
                  <a:pt x="984" y="376"/>
                  <a:pt x="1024" y="400"/>
                </a:cubicBezTo>
                <a:cubicBezTo>
                  <a:pt x="1064" y="424"/>
                  <a:pt x="1088" y="424"/>
                  <a:pt x="1120" y="400"/>
                </a:cubicBezTo>
                <a:cubicBezTo>
                  <a:pt x="1152" y="376"/>
                  <a:pt x="1216" y="304"/>
                  <a:pt x="1216" y="256"/>
                </a:cubicBezTo>
                <a:cubicBezTo>
                  <a:pt x="1216" y="208"/>
                  <a:pt x="1136" y="152"/>
                  <a:pt x="1120" y="112"/>
                </a:cubicBezTo>
                <a:cubicBezTo>
                  <a:pt x="1104" y="72"/>
                  <a:pt x="1096" y="32"/>
                  <a:pt x="1120" y="16"/>
                </a:cubicBezTo>
                <a:cubicBezTo>
                  <a:pt x="1144" y="0"/>
                  <a:pt x="1224" y="16"/>
                  <a:pt x="1264" y="16"/>
                </a:cubicBezTo>
                <a:cubicBezTo>
                  <a:pt x="1304" y="16"/>
                  <a:pt x="1332" y="16"/>
                  <a:pt x="1360" y="16"/>
                </a:cubicBezTo>
              </a:path>
            </a:pathLst>
          </a:custGeom>
          <a:noFill/>
          <a:ln w="12700">
            <a:solidFill>
              <a:schemeClr val="tx1"/>
            </a:solidFill>
            <a:round/>
            <a:headEnd/>
            <a:tailEnd/>
          </a:ln>
        </p:spPr>
        <p:txBody>
          <a:bodyPr wrap="none" lIns="90488" tIns="44450" rIns="90488" bIns="44450" anchor="ctr"/>
          <a:lstStyle/>
          <a:p>
            <a:endParaRPr lang="en-US" sz="2400">
              <a:latin typeface="Times New Roman" pitchFamily="18" charset="0"/>
            </a:endParaRPr>
          </a:p>
        </p:txBody>
      </p:sp>
      <p:sp>
        <p:nvSpPr>
          <p:cNvPr id="837639" name="AutoShape 7"/>
          <p:cNvSpPr>
            <a:spLocks noChangeArrowheads="1"/>
          </p:cNvSpPr>
          <p:nvPr/>
        </p:nvSpPr>
        <p:spPr bwMode="auto">
          <a:xfrm>
            <a:off x="2971800" y="4800600"/>
            <a:ext cx="228600" cy="1295400"/>
          </a:xfrm>
          <a:prstGeom prst="can">
            <a:avLst>
              <a:gd name="adj" fmla="val 134583"/>
            </a:avLst>
          </a:prstGeom>
          <a:solidFill>
            <a:srgbClr val="777777"/>
          </a:solidFill>
          <a:ln w="12700">
            <a:solidFill>
              <a:schemeClr val="tx1"/>
            </a:solidFill>
            <a:round/>
            <a:headEnd/>
            <a:tailEnd/>
          </a:ln>
        </p:spPr>
        <p:txBody>
          <a:bodyPr wrap="none" lIns="90488" tIns="44450" rIns="90488" bIns="44450" anchor="ctr"/>
          <a:lstStyle/>
          <a:p>
            <a:endParaRPr lang="en-US" sz="2400">
              <a:latin typeface="Times New Roman" pitchFamily="18" charset="0"/>
            </a:endParaRPr>
          </a:p>
        </p:txBody>
      </p:sp>
      <p:sp>
        <p:nvSpPr>
          <p:cNvPr id="837640" name="Freeform 8"/>
          <p:cNvSpPr>
            <a:spLocks/>
          </p:cNvSpPr>
          <p:nvPr/>
        </p:nvSpPr>
        <p:spPr bwMode="auto">
          <a:xfrm>
            <a:off x="2286000" y="3962400"/>
            <a:ext cx="2159000" cy="673100"/>
          </a:xfrm>
          <a:custGeom>
            <a:avLst/>
            <a:gdLst>
              <a:gd name="T0" fmla="*/ 2147483647 w 1360"/>
              <a:gd name="T1" fmla="*/ 2147483647 h 424"/>
              <a:gd name="T2" fmla="*/ 2147483647 w 1360"/>
              <a:gd name="T3" fmla="*/ 2147483647 h 424"/>
              <a:gd name="T4" fmla="*/ 2147483647 w 1360"/>
              <a:gd name="T5" fmla="*/ 2147483647 h 424"/>
              <a:gd name="T6" fmla="*/ 2147483647 w 1360"/>
              <a:gd name="T7" fmla="*/ 2147483647 h 424"/>
              <a:gd name="T8" fmla="*/ 2147483647 w 1360"/>
              <a:gd name="T9" fmla="*/ 2147483647 h 424"/>
              <a:gd name="T10" fmla="*/ 2147483647 w 1360"/>
              <a:gd name="T11" fmla="*/ 2147483647 h 424"/>
              <a:gd name="T12" fmla="*/ 2147483647 w 1360"/>
              <a:gd name="T13" fmla="*/ 2147483647 h 424"/>
              <a:gd name="T14" fmla="*/ 2147483647 w 1360"/>
              <a:gd name="T15" fmla="*/ 2147483647 h 424"/>
              <a:gd name="T16" fmla="*/ 2147483647 w 1360"/>
              <a:gd name="T17" fmla="*/ 2147483647 h 424"/>
              <a:gd name="T18" fmla="*/ 2147483647 w 1360"/>
              <a:gd name="T19" fmla="*/ 2147483647 h 424"/>
              <a:gd name="T20" fmla="*/ 2147483647 w 1360"/>
              <a:gd name="T21" fmla="*/ 2147483647 h 424"/>
              <a:gd name="T22" fmla="*/ 2147483647 w 1360"/>
              <a:gd name="T23" fmla="*/ 2147483647 h 424"/>
              <a:gd name="T24" fmla="*/ 2147483647 w 1360"/>
              <a:gd name="T25" fmla="*/ 2147483647 h 424"/>
              <a:gd name="T26" fmla="*/ 2147483647 w 1360"/>
              <a:gd name="T27" fmla="*/ 2147483647 h 424"/>
              <a:gd name="T28" fmla="*/ 2147483647 w 1360"/>
              <a:gd name="T29" fmla="*/ 2147483647 h 424"/>
              <a:gd name="T30" fmla="*/ 2147483647 w 1360"/>
              <a:gd name="T31" fmla="*/ 2147483647 h 424"/>
              <a:gd name="T32" fmla="*/ 2147483647 w 1360"/>
              <a:gd name="T33" fmla="*/ 2147483647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0"/>
              <a:gd name="T52" fmla="*/ 0 h 424"/>
              <a:gd name="T53" fmla="*/ 1360 w 1360"/>
              <a:gd name="T54" fmla="*/ 424 h 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0" h="424">
                <a:moveTo>
                  <a:pt x="16" y="160"/>
                </a:moveTo>
                <a:cubicBezTo>
                  <a:pt x="8" y="220"/>
                  <a:pt x="0" y="280"/>
                  <a:pt x="16" y="304"/>
                </a:cubicBezTo>
                <a:cubicBezTo>
                  <a:pt x="32" y="328"/>
                  <a:pt x="80" y="288"/>
                  <a:pt x="112" y="304"/>
                </a:cubicBezTo>
                <a:cubicBezTo>
                  <a:pt x="144" y="320"/>
                  <a:pt x="184" y="400"/>
                  <a:pt x="208" y="400"/>
                </a:cubicBezTo>
                <a:cubicBezTo>
                  <a:pt x="232" y="400"/>
                  <a:pt x="232" y="328"/>
                  <a:pt x="256" y="304"/>
                </a:cubicBezTo>
                <a:cubicBezTo>
                  <a:pt x="280" y="280"/>
                  <a:pt x="328" y="248"/>
                  <a:pt x="352" y="256"/>
                </a:cubicBezTo>
                <a:cubicBezTo>
                  <a:pt x="376" y="264"/>
                  <a:pt x="360" y="336"/>
                  <a:pt x="400" y="352"/>
                </a:cubicBezTo>
                <a:cubicBezTo>
                  <a:pt x="440" y="368"/>
                  <a:pt x="536" y="376"/>
                  <a:pt x="592" y="352"/>
                </a:cubicBezTo>
                <a:cubicBezTo>
                  <a:pt x="648" y="328"/>
                  <a:pt x="688" y="224"/>
                  <a:pt x="736" y="208"/>
                </a:cubicBezTo>
                <a:cubicBezTo>
                  <a:pt x="784" y="192"/>
                  <a:pt x="832" y="224"/>
                  <a:pt x="880" y="256"/>
                </a:cubicBezTo>
                <a:cubicBezTo>
                  <a:pt x="928" y="288"/>
                  <a:pt x="984" y="376"/>
                  <a:pt x="1024" y="400"/>
                </a:cubicBezTo>
                <a:cubicBezTo>
                  <a:pt x="1064" y="424"/>
                  <a:pt x="1088" y="424"/>
                  <a:pt x="1120" y="400"/>
                </a:cubicBezTo>
                <a:cubicBezTo>
                  <a:pt x="1152" y="376"/>
                  <a:pt x="1216" y="304"/>
                  <a:pt x="1216" y="256"/>
                </a:cubicBezTo>
                <a:cubicBezTo>
                  <a:pt x="1216" y="208"/>
                  <a:pt x="1136" y="152"/>
                  <a:pt x="1120" y="112"/>
                </a:cubicBezTo>
                <a:cubicBezTo>
                  <a:pt x="1104" y="72"/>
                  <a:pt x="1096" y="32"/>
                  <a:pt x="1120" y="16"/>
                </a:cubicBezTo>
                <a:cubicBezTo>
                  <a:pt x="1144" y="0"/>
                  <a:pt x="1224" y="16"/>
                  <a:pt x="1264" y="16"/>
                </a:cubicBezTo>
                <a:cubicBezTo>
                  <a:pt x="1304" y="16"/>
                  <a:pt x="1332" y="16"/>
                  <a:pt x="1360" y="16"/>
                </a:cubicBezTo>
              </a:path>
            </a:pathLst>
          </a:custGeom>
          <a:noFill/>
          <a:ln w="12700">
            <a:solidFill>
              <a:schemeClr val="tx1"/>
            </a:solidFill>
            <a:round/>
            <a:headEnd/>
            <a:tailEnd/>
          </a:ln>
        </p:spPr>
        <p:txBody>
          <a:bodyPr wrap="none" lIns="90488" tIns="44450" rIns="90488" bIns="44450" anchor="ctr"/>
          <a:lstStyle/>
          <a:p>
            <a:endParaRPr lang="en-US" sz="2400">
              <a:latin typeface="Times New Roman" pitchFamily="18" charset="0"/>
            </a:endParaRPr>
          </a:p>
        </p:txBody>
      </p:sp>
      <p:sp>
        <p:nvSpPr>
          <p:cNvPr id="837641" name="AutoShape 9"/>
          <p:cNvSpPr>
            <a:spLocks noChangeArrowheads="1"/>
          </p:cNvSpPr>
          <p:nvPr/>
        </p:nvSpPr>
        <p:spPr bwMode="auto">
          <a:xfrm>
            <a:off x="2209800" y="2895600"/>
            <a:ext cx="228600" cy="1295400"/>
          </a:xfrm>
          <a:prstGeom prst="can">
            <a:avLst>
              <a:gd name="adj" fmla="val 134583"/>
            </a:avLst>
          </a:prstGeom>
          <a:solidFill>
            <a:srgbClr val="777777"/>
          </a:solidFill>
          <a:ln w="12700">
            <a:solidFill>
              <a:schemeClr val="tx1"/>
            </a:solidFill>
            <a:round/>
            <a:headEnd/>
            <a:tailEnd/>
          </a:ln>
        </p:spPr>
        <p:txBody>
          <a:bodyPr wrap="none" lIns="90488" tIns="44450" rIns="90488" bIns="44450" anchor="ctr"/>
          <a:lstStyle/>
          <a:p>
            <a:endParaRPr lang="en-US" sz="2400">
              <a:latin typeface="Times New Roman" pitchFamily="18" charset="0"/>
            </a:endParaRPr>
          </a:p>
        </p:txBody>
      </p:sp>
      <p:sp>
        <p:nvSpPr>
          <p:cNvPr id="837642" name="Freeform 10"/>
          <p:cNvSpPr>
            <a:spLocks/>
          </p:cNvSpPr>
          <p:nvPr/>
        </p:nvSpPr>
        <p:spPr bwMode="auto">
          <a:xfrm>
            <a:off x="6400800" y="4876800"/>
            <a:ext cx="2159000" cy="673100"/>
          </a:xfrm>
          <a:custGeom>
            <a:avLst/>
            <a:gdLst>
              <a:gd name="T0" fmla="*/ 2147483647 w 1360"/>
              <a:gd name="T1" fmla="*/ 2147483647 h 424"/>
              <a:gd name="T2" fmla="*/ 2147483647 w 1360"/>
              <a:gd name="T3" fmla="*/ 2147483647 h 424"/>
              <a:gd name="T4" fmla="*/ 2147483647 w 1360"/>
              <a:gd name="T5" fmla="*/ 2147483647 h 424"/>
              <a:gd name="T6" fmla="*/ 2147483647 w 1360"/>
              <a:gd name="T7" fmla="*/ 2147483647 h 424"/>
              <a:gd name="T8" fmla="*/ 2147483647 w 1360"/>
              <a:gd name="T9" fmla="*/ 2147483647 h 424"/>
              <a:gd name="T10" fmla="*/ 2147483647 w 1360"/>
              <a:gd name="T11" fmla="*/ 2147483647 h 424"/>
              <a:gd name="T12" fmla="*/ 2147483647 w 1360"/>
              <a:gd name="T13" fmla="*/ 2147483647 h 424"/>
              <a:gd name="T14" fmla="*/ 2147483647 w 1360"/>
              <a:gd name="T15" fmla="*/ 2147483647 h 424"/>
              <a:gd name="T16" fmla="*/ 2147483647 w 1360"/>
              <a:gd name="T17" fmla="*/ 2147483647 h 424"/>
              <a:gd name="T18" fmla="*/ 2147483647 w 1360"/>
              <a:gd name="T19" fmla="*/ 2147483647 h 424"/>
              <a:gd name="T20" fmla="*/ 2147483647 w 1360"/>
              <a:gd name="T21" fmla="*/ 2147483647 h 424"/>
              <a:gd name="T22" fmla="*/ 2147483647 w 1360"/>
              <a:gd name="T23" fmla="*/ 2147483647 h 424"/>
              <a:gd name="T24" fmla="*/ 2147483647 w 1360"/>
              <a:gd name="T25" fmla="*/ 2147483647 h 424"/>
              <a:gd name="T26" fmla="*/ 2147483647 w 1360"/>
              <a:gd name="T27" fmla="*/ 2147483647 h 424"/>
              <a:gd name="T28" fmla="*/ 2147483647 w 1360"/>
              <a:gd name="T29" fmla="*/ 2147483647 h 424"/>
              <a:gd name="T30" fmla="*/ 2147483647 w 1360"/>
              <a:gd name="T31" fmla="*/ 2147483647 h 424"/>
              <a:gd name="T32" fmla="*/ 2147483647 w 1360"/>
              <a:gd name="T33" fmla="*/ 2147483647 h 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0"/>
              <a:gd name="T52" fmla="*/ 0 h 424"/>
              <a:gd name="T53" fmla="*/ 1360 w 1360"/>
              <a:gd name="T54" fmla="*/ 424 h 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0" h="424">
                <a:moveTo>
                  <a:pt x="16" y="160"/>
                </a:moveTo>
                <a:cubicBezTo>
                  <a:pt x="8" y="220"/>
                  <a:pt x="0" y="280"/>
                  <a:pt x="16" y="304"/>
                </a:cubicBezTo>
                <a:cubicBezTo>
                  <a:pt x="32" y="328"/>
                  <a:pt x="80" y="288"/>
                  <a:pt x="112" y="304"/>
                </a:cubicBezTo>
                <a:cubicBezTo>
                  <a:pt x="144" y="320"/>
                  <a:pt x="184" y="400"/>
                  <a:pt x="208" y="400"/>
                </a:cubicBezTo>
                <a:cubicBezTo>
                  <a:pt x="232" y="400"/>
                  <a:pt x="232" y="328"/>
                  <a:pt x="256" y="304"/>
                </a:cubicBezTo>
                <a:cubicBezTo>
                  <a:pt x="280" y="280"/>
                  <a:pt x="328" y="248"/>
                  <a:pt x="352" y="256"/>
                </a:cubicBezTo>
                <a:cubicBezTo>
                  <a:pt x="376" y="264"/>
                  <a:pt x="360" y="336"/>
                  <a:pt x="400" y="352"/>
                </a:cubicBezTo>
                <a:cubicBezTo>
                  <a:pt x="440" y="368"/>
                  <a:pt x="536" y="376"/>
                  <a:pt x="592" y="352"/>
                </a:cubicBezTo>
                <a:cubicBezTo>
                  <a:pt x="648" y="328"/>
                  <a:pt x="688" y="224"/>
                  <a:pt x="736" y="208"/>
                </a:cubicBezTo>
                <a:cubicBezTo>
                  <a:pt x="784" y="192"/>
                  <a:pt x="832" y="224"/>
                  <a:pt x="880" y="256"/>
                </a:cubicBezTo>
                <a:cubicBezTo>
                  <a:pt x="928" y="288"/>
                  <a:pt x="984" y="376"/>
                  <a:pt x="1024" y="400"/>
                </a:cubicBezTo>
                <a:cubicBezTo>
                  <a:pt x="1064" y="424"/>
                  <a:pt x="1088" y="424"/>
                  <a:pt x="1120" y="400"/>
                </a:cubicBezTo>
                <a:cubicBezTo>
                  <a:pt x="1152" y="376"/>
                  <a:pt x="1216" y="304"/>
                  <a:pt x="1216" y="256"/>
                </a:cubicBezTo>
                <a:cubicBezTo>
                  <a:pt x="1216" y="208"/>
                  <a:pt x="1136" y="152"/>
                  <a:pt x="1120" y="112"/>
                </a:cubicBezTo>
                <a:cubicBezTo>
                  <a:pt x="1104" y="72"/>
                  <a:pt x="1096" y="32"/>
                  <a:pt x="1120" y="16"/>
                </a:cubicBezTo>
                <a:cubicBezTo>
                  <a:pt x="1144" y="0"/>
                  <a:pt x="1224" y="16"/>
                  <a:pt x="1264" y="16"/>
                </a:cubicBezTo>
                <a:cubicBezTo>
                  <a:pt x="1304" y="16"/>
                  <a:pt x="1332" y="16"/>
                  <a:pt x="1360" y="16"/>
                </a:cubicBezTo>
              </a:path>
            </a:pathLst>
          </a:custGeom>
          <a:noFill/>
          <a:ln w="12700">
            <a:solidFill>
              <a:schemeClr val="tx1"/>
            </a:solidFill>
            <a:round/>
            <a:headEnd/>
            <a:tailEnd/>
          </a:ln>
        </p:spPr>
        <p:txBody>
          <a:bodyPr wrap="none" lIns="90488" tIns="44450" rIns="90488" bIns="44450" anchor="ctr"/>
          <a:lstStyle/>
          <a:p>
            <a:endParaRPr lang="en-US" sz="2400">
              <a:latin typeface="Times New Roman" pitchFamily="18" charset="0"/>
            </a:endParaRPr>
          </a:p>
        </p:txBody>
      </p:sp>
      <p:sp>
        <p:nvSpPr>
          <p:cNvPr id="837643" name="Text Box 11"/>
          <p:cNvSpPr txBox="1">
            <a:spLocks noChangeArrowheads="1"/>
          </p:cNvSpPr>
          <p:nvPr/>
        </p:nvSpPr>
        <p:spPr bwMode="auto">
          <a:xfrm>
            <a:off x="2514600" y="3124200"/>
            <a:ext cx="5387975" cy="582613"/>
          </a:xfrm>
          <a:prstGeom prst="rect">
            <a:avLst/>
          </a:prstGeom>
          <a:noFill/>
          <a:ln w="12700">
            <a:noFill/>
            <a:miter lim="800000"/>
            <a:headEnd/>
            <a:tailEnd/>
          </a:ln>
        </p:spPr>
        <p:txBody>
          <a:bodyPr wrap="none" lIns="90488" tIns="44450" rIns="90488" bIns="44450">
            <a:spAutoFit/>
          </a:bodyPr>
          <a:lstStyle/>
          <a:p>
            <a:r>
              <a:rPr lang="en-US" sz="3200">
                <a:latin typeface="Times New Roman" pitchFamily="18" charset="0"/>
              </a:rPr>
              <a:t>Source: 100 mrem/hr @1 foot</a:t>
            </a:r>
          </a:p>
        </p:txBody>
      </p:sp>
      <p:sp>
        <p:nvSpPr>
          <p:cNvPr id="837644" name="Text Box 12"/>
          <p:cNvSpPr txBox="1">
            <a:spLocks noChangeArrowheads="1"/>
          </p:cNvSpPr>
          <p:nvPr/>
        </p:nvSpPr>
        <p:spPr bwMode="auto">
          <a:xfrm>
            <a:off x="838200" y="5334000"/>
            <a:ext cx="2217738" cy="1074738"/>
          </a:xfrm>
          <a:prstGeom prst="rect">
            <a:avLst/>
          </a:prstGeom>
          <a:noFill/>
          <a:ln w="12700">
            <a:noFill/>
            <a:miter lim="800000"/>
            <a:headEnd/>
            <a:tailEnd/>
          </a:ln>
        </p:spPr>
        <p:txBody>
          <a:bodyPr wrap="none" lIns="90488" tIns="44450" rIns="90488" bIns="44450">
            <a:spAutoFit/>
          </a:bodyPr>
          <a:lstStyle/>
          <a:p>
            <a:r>
              <a:rPr lang="en-US" sz="3200">
                <a:latin typeface="Times New Roman" pitchFamily="18" charset="0"/>
              </a:rPr>
              <a:t>2 feet</a:t>
            </a:r>
          </a:p>
          <a:p>
            <a:r>
              <a:rPr lang="en-US" sz="3200">
                <a:latin typeface="Times New Roman" pitchFamily="18" charset="0"/>
              </a:rPr>
              <a:t>25 mrem/hr</a:t>
            </a:r>
          </a:p>
        </p:txBody>
      </p:sp>
      <p:sp>
        <p:nvSpPr>
          <p:cNvPr id="837645" name="Text Box 13"/>
          <p:cNvSpPr txBox="1">
            <a:spLocks noChangeArrowheads="1"/>
          </p:cNvSpPr>
          <p:nvPr/>
        </p:nvSpPr>
        <p:spPr bwMode="auto">
          <a:xfrm>
            <a:off x="6858000" y="5794375"/>
            <a:ext cx="2003425" cy="1074738"/>
          </a:xfrm>
          <a:prstGeom prst="rect">
            <a:avLst/>
          </a:prstGeom>
          <a:noFill/>
          <a:ln w="12700">
            <a:noFill/>
            <a:miter lim="800000"/>
            <a:headEnd/>
            <a:tailEnd/>
          </a:ln>
        </p:spPr>
        <p:txBody>
          <a:bodyPr wrap="none" lIns="90488" tIns="44450" rIns="90488" bIns="44450">
            <a:spAutoFit/>
          </a:bodyPr>
          <a:lstStyle/>
          <a:p>
            <a:r>
              <a:rPr lang="en-US" sz="3200">
                <a:latin typeface="Times New Roman" pitchFamily="18" charset="0"/>
              </a:rPr>
              <a:t>10 feet</a:t>
            </a:r>
          </a:p>
          <a:p>
            <a:r>
              <a:rPr lang="en-US" sz="3200">
                <a:latin typeface="Times New Roman" pitchFamily="18" charset="0"/>
              </a:rPr>
              <a:t>1 mrem/hr</a:t>
            </a:r>
          </a:p>
        </p:txBody>
      </p:sp>
      <p:sp>
        <p:nvSpPr>
          <p:cNvPr id="837646" name="Line 14"/>
          <p:cNvSpPr>
            <a:spLocks noChangeShapeType="1"/>
          </p:cNvSpPr>
          <p:nvPr/>
        </p:nvSpPr>
        <p:spPr bwMode="auto">
          <a:xfrm flipV="1">
            <a:off x="1752600" y="3657600"/>
            <a:ext cx="381000" cy="76200"/>
          </a:xfrm>
          <a:prstGeom prst="line">
            <a:avLst/>
          </a:prstGeom>
          <a:noFill/>
          <a:ln w="12700">
            <a:solidFill>
              <a:schemeClr val="hlink"/>
            </a:solidFill>
            <a:round/>
            <a:headEnd/>
            <a:tailEnd type="triangle" w="med" len="med"/>
          </a:ln>
        </p:spPr>
        <p:txBody>
          <a:bodyPr wrap="none" lIns="90488" tIns="44450" rIns="90488" bIns="44450" anchor="ctr"/>
          <a:lstStyle/>
          <a:p>
            <a:endParaRPr lang="en-US"/>
          </a:p>
        </p:txBody>
      </p:sp>
      <p:sp>
        <p:nvSpPr>
          <p:cNvPr id="837647" name="Line 15"/>
          <p:cNvSpPr>
            <a:spLocks noChangeShapeType="1"/>
          </p:cNvSpPr>
          <p:nvPr/>
        </p:nvSpPr>
        <p:spPr bwMode="auto">
          <a:xfrm>
            <a:off x="1752600" y="4495800"/>
            <a:ext cx="1066800" cy="762000"/>
          </a:xfrm>
          <a:prstGeom prst="line">
            <a:avLst/>
          </a:prstGeom>
          <a:noFill/>
          <a:ln w="12700">
            <a:solidFill>
              <a:schemeClr val="hlink"/>
            </a:solidFill>
            <a:round/>
            <a:headEnd/>
            <a:tailEnd type="triangle" w="med" len="med"/>
          </a:ln>
        </p:spPr>
        <p:txBody>
          <a:bodyPr wrap="none" lIns="90488" tIns="44450" rIns="90488" bIns="44450" anchor="ctr"/>
          <a:lstStyle/>
          <a:p>
            <a:endParaRPr lang="en-US"/>
          </a:p>
        </p:txBody>
      </p:sp>
      <p:sp>
        <p:nvSpPr>
          <p:cNvPr id="837648" name="Line 16"/>
          <p:cNvSpPr>
            <a:spLocks noChangeShapeType="1"/>
          </p:cNvSpPr>
          <p:nvPr/>
        </p:nvSpPr>
        <p:spPr bwMode="auto">
          <a:xfrm>
            <a:off x="1752600" y="4267200"/>
            <a:ext cx="4495800" cy="228600"/>
          </a:xfrm>
          <a:prstGeom prst="line">
            <a:avLst/>
          </a:prstGeom>
          <a:noFill/>
          <a:ln w="12700">
            <a:solidFill>
              <a:schemeClr val="hlink"/>
            </a:solidFill>
            <a:round/>
            <a:headEnd/>
            <a:tailEnd type="triangle" w="med" len="med"/>
          </a:ln>
        </p:spPr>
        <p:txBody>
          <a:bodyPr wrap="none" lIns="90488" tIns="44450" rIns="90488" bIns="44450"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idx="4294967295"/>
          </p:nvPr>
        </p:nvSpPr>
        <p:spPr>
          <a:xfrm>
            <a:off x="644692" y="400050"/>
            <a:ext cx="7773487" cy="1143000"/>
          </a:xfrm>
          <a:noFill/>
          <a:ln/>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en-US"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MAXIMIZE SHIELDING</a:t>
            </a:r>
          </a:p>
        </p:txBody>
      </p:sp>
      <p:sp>
        <p:nvSpPr>
          <p:cNvPr id="839683" name="Rectangle 2"/>
          <p:cNvSpPr>
            <a:spLocks noGrp="1" noChangeArrowheads="1"/>
          </p:cNvSpPr>
          <p:nvPr>
            <p:ph idx="4294967295"/>
          </p:nvPr>
        </p:nvSpPr>
        <p:spPr>
          <a:xfrm>
            <a:off x="685800" y="1504950"/>
            <a:ext cx="7772400" cy="4114800"/>
          </a:xfrm>
        </p:spPr>
        <p:txBody>
          <a:bodyPr/>
          <a:lstStyle/>
          <a:p>
            <a:pPr marL="547688" indent="-411163">
              <a:buFontTx/>
              <a:buNone/>
            </a:pPr>
            <a:endParaRPr lang="en-US" sz="2400" dirty="0"/>
          </a:p>
          <a:p>
            <a:pPr marL="547688" indent="-411163">
              <a:buFontTx/>
              <a:buNone/>
            </a:pPr>
            <a:endParaRPr lang="en-US" sz="2400" dirty="0"/>
          </a:p>
          <a:p>
            <a:pPr marL="547688" indent="-411163">
              <a:buFontTx/>
              <a:buNone/>
            </a:pPr>
            <a:r>
              <a:rPr lang="en-US" sz="2400" dirty="0"/>
              <a:t>						              100 </a:t>
            </a:r>
            <a:r>
              <a:rPr lang="en-US" sz="2400" dirty="0" err="1"/>
              <a:t>mrem</a:t>
            </a:r>
            <a:r>
              <a:rPr lang="en-US" sz="2400" dirty="0"/>
              <a:t>/hr</a:t>
            </a:r>
          </a:p>
          <a:p>
            <a:pPr marL="547688" indent="-411163">
              <a:buFontTx/>
              <a:buNone/>
            </a:pPr>
            <a:r>
              <a:rPr lang="en-US" sz="2400" dirty="0"/>
              <a:t>				      </a:t>
            </a:r>
          </a:p>
          <a:p>
            <a:pPr marL="547688" indent="-411163">
              <a:buFontTx/>
              <a:buNone/>
            </a:pPr>
            <a:r>
              <a:rPr lang="en-US" sz="2400" dirty="0"/>
              <a:t>				     1/2 Thickness 	</a:t>
            </a:r>
          </a:p>
          <a:p>
            <a:pPr marL="547688" indent="-411163">
              <a:buFontTx/>
              <a:buNone/>
            </a:pPr>
            <a:r>
              <a:rPr lang="en-US" sz="2400" dirty="0"/>
              <a:t>   				           Shield 			  </a:t>
            </a:r>
          </a:p>
          <a:p>
            <a:pPr marL="547688" indent="-411163">
              <a:buFontTx/>
              <a:buNone/>
            </a:pPr>
            <a:endParaRPr lang="en-US" sz="2400" dirty="0"/>
          </a:p>
          <a:p>
            <a:pPr marL="547688" indent="-411163">
              <a:buFontTx/>
              <a:buNone/>
            </a:pPr>
            <a:r>
              <a:rPr lang="en-US" sz="2400" dirty="0"/>
              <a:t>		         					  50 </a:t>
            </a:r>
            <a:r>
              <a:rPr lang="en-US" sz="2400" dirty="0" err="1"/>
              <a:t>mrem</a:t>
            </a:r>
            <a:r>
              <a:rPr lang="en-US" sz="2400" dirty="0"/>
              <a:t>/hr</a:t>
            </a:r>
          </a:p>
          <a:p>
            <a:pPr marL="547688" indent="-411163">
              <a:buFontTx/>
              <a:buNone/>
            </a:pPr>
            <a:r>
              <a:rPr lang="en-US" sz="2400" dirty="0"/>
              <a:t>		          SHIELD</a:t>
            </a:r>
          </a:p>
          <a:p>
            <a:pPr marL="547688" indent="-411163">
              <a:buFontTx/>
              <a:buNone/>
            </a:pPr>
            <a:r>
              <a:rPr lang="en-US" sz="2400" dirty="0"/>
              <a:t>		        	      One Half</a:t>
            </a:r>
          </a:p>
          <a:p>
            <a:pPr marL="547688" indent="-411163">
              <a:buFontTx/>
              <a:buNone/>
            </a:pPr>
            <a:r>
              <a:rPr lang="en-US" sz="2400" dirty="0"/>
              <a:t>			   Value Layer</a:t>
            </a:r>
          </a:p>
        </p:txBody>
      </p:sp>
      <p:sp>
        <p:nvSpPr>
          <p:cNvPr id="17412" name="Rectangle 4"/>
          <p:cNvSpPr>
            <a:spLocks noChangeArrowheads="1"/>
          </p:cNvSpPr>
          <p:nvPr/>
        </p:nvSpPr>
        <p:spPr bwMode="auto">
          <a:xfrm>
            <a:off x="5181600" y="5257800"/>
            <a:ext cx="3048000" cy="1443985"/>
          </a:xfrm>
          <a:prstGeom prst="rect">
            <a:avLst/>
          </a:prstGeom>
          <a:noFill/>
          <a:ln w="12700">
            <a:noFill/>
            <a:miter lim="800000"/>
            <a:headEnd/>
            <a:tailEnd/>
          </a:ln>
          <a:effectLst/>
        </p:spPr>
        <p:txBody>
          <a:bodyPr wrap="square" lIns="90488" tIns="44450" rIns="90488" bIns="44450">
            <a:spAutoFit/>
          </a:bodyPr>
          <a:lstStyle/>
          <a:p>
            <a:pPr>
              <a:defRPr/>
            </a:pPr>
            <a:r>
              <a:rPr lang="en-US" sz="4400" b="1" dirty="0">
                <a:solidFill>
                  <a:srgbClr val="FAFD00"/>
                </a:solidFill>
                <a:effectLst>
                  <a:outerShdw blurRad="38100" dist="38100" dir="2700000" algn="tl">
                    <a:srgbClr val="000000"/>
                  </a:outerShdw>
                </a:effectLst>
                <a:latin typeface="AvantGarde Bk BT" pitchFamily="34" charset="0"/>
              </a:rPr>
              <a:t>MINIMIZE DOSE</a:t>
            </a:r>
          </a:p>
        </p:txBody>
      </p:sp>
      <p:sp>
        <p:nvSpPr>
          <p:cNvPr id="839685" name="Rectangle 10" descr="Light upward diagonal"/>
          <p:cNvSpPr>
            <a:spLocks noChangeArrowheads="1"/>
          </p:cNvSpPr>
          <p:nvPr/>
        </p:nvSpPr>
        <p:spPr bwMode="auto">
          <a:xfrm>
            <a:off x="3636963" y="3073400"/>
            <a:ext cx="327025" cy="1682750"/>
          </a:xfrm>
          <a:prstGeom prst="rect">
            <a:avLst/>
          </a:prstGeom>
          <a:pattFill prst="ltUpDiag">
            <a:fgClr>
              <a:schemeClr val="tx1"/>
            </a:fgClr>
            <a:bgClr>
              <a:srgbClr val="FFFFFF"/>
            </a:bgClr>
          </a:pattFill>
          <a:ln w="12700">
            <a:solidFill>
              <a:srgbClr val="FFFFFF"/>
            </a:solidFill>
            <a:miter lim="800000"/>
            <a:headEnd/>
            <a:tailEnd/>
          </a:ln>
        </p:spPr>
        <p:txBody>
          <a:bodyPr wrap="none" anchor="ctr"/>
          <a:lstStyle/>
          <a:p>
            <a:endParaRPr lang="en-US" sz="2400">
              <a:latin typeface="Times New Roman" pitchFamily="18" charset="0"/>
            </a:endParaRPr>
          </a:p>
        </p:txBody>
      </p:sp>
      <p:grpSp>
        <p:nvGrpSpPr>
          <p:cNvPr id="839686" name="Group 11"/>
          <p:cNvGrpSpPr>
            <a:grpSpLocks/>
          </p:cNvGrpSpPr>
          <p:nvPr/>
        </p:nvGrpSpPr>
        <p:grpSpPr bwMode="auto">
          <a:xfrm>
            <a:off x="6310313" y="1720850"/>
            <a:ext cx="1190625" cy="1576388"/>
            <a:chOff x="3776" y="1084"/>
            <a:chExt cx="713" cy="993"/>
          </a:xfrm>
        </p:grpSpPr>
        <p:sp>
          <p:nvSpPr>
            <p:cNvPr id="839687" name="Rectangle 12"/>
            <p:cNvSpPr>
              <a:spLocks noChangeArrowheads="1"/>
            </p:cNvSpPr>
            <p:nvPr/>
          </p:nvSpPr>
          <p:spPr bwMode="auto">
            <a:xfrm>
              <a:off x="3784" y="1096"/>
              <a:ext cx="112" cy="676"/>
            </a:xfrm>
            <a:prstGeom prst="rect">
              <a:avLst/>
            </a:prstGeom>
            <a:noFill/>
            <a:ln w="12700">
              <a:solidFill>
                <a:srgbClr val="FFFFFF"/>
              </a:solidFill>
              <a:miter lim="800000"/>
              <a:headEnd/>
              <a:tailEnd/>
            </a:ln>
          </p:spPr>
          <p:txBody>
            <a:bodyPr wrap="none" anchor="ctr"/>
            <a:lstStyle/>
            <a:p>
              <a:endParaRPr lang="en-US" sz="2400">
                <a:latin typeface="Times New Roman" pitchFamily="18" charset="0"/>
              </a:endParaRPr>
            </a:p>
          </p:txBody>
        </p:sp>
        <p:sp>
          <p:nvSpPr>
            <p:cNvPr id="839688" name="Line 13"/>
            <p:cNvSpPr>
              <a:spLocks noChangeShapeType="1"/>
            </p:cNvSpPr>
            <p:nvPr/>
          </p:nvSpPr>
          <p:spPr bwMode="auto">
            <a:xfrm flipH="1">
              <a:off x="3788" y="1248"/>
              <a:ext cx="68" cy="0"/>
            </a:xfrm>
            <a:prstGeom prst="line">
              <a:avLst/>
            </a:prstGeom>
            <a:noFill/>
            <a:ln w="12700">
              <a:solidFill>
                <a:srgbClr val="FFFFFF"/>
              </a:solidFill>
              <a:round/>
              <a:headEnd/>
              <a:tailEnd/>
            </a:ln>
          </p:spPr>
          <p:txBody>
            <a:bodyPr wrap="none" anchor="ctr"/>
            <a:lstStyle/>
            <a:p>
              <a:endParaRPr lang="en-US"/>
            </a:p>
          </p:txBody>
        </p:sp>
        <p:sp>
          <p:nvSpPr>
            <p:cNvPr id="839689" name="Line 14"/>
            <p:cNvSpPr>
              <a:spLocks noChangeShapeType="1"/>
            </p:cNvSpPr>
            <p:nvPr/>
          </p:nvSpPr>
          <p:spPr bwMode="auto">
            <a:xfrm flipH="1">
              <a:off x="3788" y="1296"/>
              <a:ext cx="80" cy="0"/>
            </a:xfrm>
            <a:prstGeom prst="line">
              <a:avLst/>
            </a:prstGeom>
            <a:noFill/>
            <a:ln w="12700">
              <a:solidFill>
                <a:srgbClr val="FFFFFF"/>
              </a:solidFill>
              <a:round/>
              <a:headEnd/>
              <a:tailEnd/>
            </a:ln>
          </p:spPr>
          <p:txBody>
            <a:bodyPr wrap="none" anchor="ctr"/>
            <a:lstStyle/>
            <a:p>
              <a:endParaRPr lang="en-US"/>
            </a:p>
          </p:txBody>
        </p:sp>
        <p:sp>
          <p:nvSpPr>
            <p:cNvPr id="839690" name="Line 15"/>
            <p:cNvSpPr>
              <a:spLocks noChangeShapeType="1"/>
            </p:cNvSpPr>
            <p:nvPr/>
          </p:nvSpPr>
          <p:spPr bwMode="auto">
            <a:xfrm flipH="1">
              <a:off x="3776" y="1344"/>
              <a:ext cx="68" cy="0"/>
            </a:xfrm>
            <a:prstGeom prst="line">
              <a:avLst/>
            </a:prstGeom>
            <a:noFill/>
            <a:ln w="12700">
              <a:solidFill>
                <a:srgbClr val="FFFFFF"/>
              </a:solidFill>
              <a:round/>
              <a:headEnd/>
              <a:tailEnd/>
            </a:ln>
          </p:spPr>
          <p:txBody>
            <a:bodyPr wrap="none" anchor="ctr"/>
            <a:lstStyle/>
            <a:p>
              <a:endParaRPr lang="en-US"/>
            </a:p>
          </p:txBody>
        </p:sp>
        <p:sp>
          <p:nvSpPr>
            <p:cNvPr id="839691" name="Line 16"/>
            <p:cNvSpPr>
              <a:spLocks noChangeShapeType="1"/>
            </p:cNvSpPr>
            <p:nvPr/>
          </p:nvSpPr>
          <p:spPr bwMode="auto">
            <a:xfrm flipH="1">
              <a:off x="3776" y="1392"/>
              <a:ext cx="92" cy="0"/>
            </a:xfrm>
            <a:prstGeom prst="line">
              <a:avLst/>
            </a:prstGeom>
            <a:noFill/>
            <a:ln w="12700">
              <a:solidFill>
                <a:srgbClr val="FFFFFF"/>
              </a:solidFill>
              <a:round/>
              <a:headEnd/>
              <a:tailEnd/>
            </a:ln>
          </p:spPr>
          <p:txBody>
            <a:bodyPr wrap="none" anchor="ctr"/>
            <a:lstStyle/>
            <a:p>
              <a:endParaRPr lang="en-US"/>
            </a:p>
          </p:txBody>
        </p:sp>
        <p:sp>
          <p:nvSpPr>
            <p:cNvPr id="839692" name="Line 17"/>
            <p:cNvSpPr>
              <a:spLocks noChangeShapeType="1"/>
            </p:cNvSpPr>
            <p:nvPr/>
          </p:nvSpPr>
          <p:spPr bwMode="auto">
            <a:xfrm flipH="1">
              <a:off x="3788" y="1368"/>
              <a:ext cx="56" cy="0"/>
            </a:xfrm>
            <a:prstGeom prst="line">
              <a:avLst/>
            </a:prstGeom>
            <a:noFill/>
            <a:ln w="12700">
              <a:solidFill>
                <a:srgbClr val="FFFFFF"/>
              </a:solidFill>
              <a:round/>
              <a:headEnd/>
              <a:tailEnd/>
            </a:ln>
          </p:spPr>
          <p:txBody>
            <a:bodyPr wrap="none" anchor="ctr"/>
            <a:lstStyle/>
            <a:p>
              <a:endParaRPr lang="en-US"/>
            </a:p>
          </p:txBody>
        </p:sp>
        <p:sp>
          <p:nvSpPr>
            <p:cNvPr id="839693" name="Oval 18"/>
            <p:cNvSpPr>
              <a:spLocks noChangeArrowheads="1"/>
            </p:cNvSpPr>
            <p:nvPr/>
          </p:nvSpPr>
          <p:spPr bwMode="auto">
            <a:xfrm>
              <a:off x="3784" y="1084"/>
              <a:ext cx="112" cy="16"/>
            </a:xfrm>
            <a:prstGeom prst="ellipse">
              <a:avLst/>
            </a:prstGeom>
            <a:noFill/>
            <a:ln w="12700">
              <a:solidFill>
                <a:srgbClr val="FFFFFF"/>
              </a:solidFill>
              <a:round/>
              <a:headEnd/>
              <a:tailEnd/>
            </a:ln>
          </p:spPr>
          <p:txBody>
            <a:bodyPr wrap="none" anchor="ctr"/>
            <a:lstStyle/>
            <a:p>
              <a:endParaRPr lang="en-US" sz="2400">
                <a:latin typeface="Times New Roman" pitchFamily="18" charset="0"/>
              </a:endParaRPr>
            </a:p>
          </p:txBody>
        </p:sp>
        <p:sp>
          <p:nvSpPr>
            <p:cNvPr id="839694" name="Oval 19"/>
            <p:cNvSpPr>
              <a:spLocks noChangeArrowheads="1"/>
            </p:cNvSpPr>
            <p:nvPr/>
          </p:nvSpPr>
          <p:spPr bwMode="auto">
            <a:xfrm>
              <a:off x="3784" y="1780"/>
              <a:ext cx="112" cy="16"/>
            </a:xfrm>
            <a:prstGeom prst="ellipse">
              <a:avLst/>
            </a:prstGeom>
            <a:noFill/>
            <a:ln w="12700">
              <a:solidFill>
                <a:srgbClr val="FFFFFF"/>
              </a:solidFill>
              <a:round/>
              <a:headEnd/>
              <a:tailEnd/>
            </a:ln>
          </p:spPr>
          <p:txBody>
            <a:bodyPr wrap="none" anchor="ctr"/>
            <a:lstStyle/>
            <a:p>
              <a:endParaRPr lang="en-US" sz="2400">
                <a:latin typeface="Times New Roman" pitchFamily="18" charset="0"/>
              </a:endParaRPr>
            </a:p>
          </p:txBody>
        </p:sp>
        <p:sp>
          <p:nvSpPr>
            <p:cNvPr id="839695" name="Line 20"/>
            <p:cNvSpPr>
              <a:spLocks noChangeShapeType="1"/>
            </p:cNvSpPr>
            <p:nvPr/>
          </p:nvSpPr>
          <p:spPr bwMode="auto">
            <a:xfrm flipH="1">
              <a:off x="3788" y="1212"/>
              <a:ext cx="92" cy="0"/>
            </a:xfrm>
            <a:prstGeom prst="line">
              <a:avLst/>
            </a:prstGeom>
            <a:noFill/>
            <a:ln w="12700">
              <a:solidFill>
                <a:srgbClr val="FFFFFF"/>
              </a:solidFill>
              <a:round/>
              <a:headEnd/>
              <a:tailEnd/>
            </a:ln>
          </p:spPr>
          <p:txBody>
            <a:bodyPr wrap="none" anchor="ctr"/>
            <a:lstStyle/>
            <a:p>
              <a:endParaRPr lang="en-US"/>
            </a:p>
          </p:txBody>
        </p:sp>
        <p:sp>
          <p:nvSpPr>
            <p:cNvPr id="839696" name="Freeform 21"/>
            <p:cNvSpPr>
              <a:spLocks/>
            </p:cNvSpPr>
            <p:nvPr/>
          </p:nvSpPr>
          <p:spPr bwMode="auto">
            <a:xfrm>
              <a:off x="3828" y="1800"/>
              <a:ext cx="661" cy="277"/>
            </a:xfrm>
            <a:custGeom>
              <a:avLst/>
              <a:gdLst>
                <a:gd name="T0" fmla="*/ 12 w 661"/>
                <a:gd name="T1" fmla="*/ 0 h 277"/>
                <a:gd name="T2" fmla="*/ 0 w 661"/>
                <a:gd name="T3" fmla="*/ 36 h 277"/>
                <a:gd name="T4" fmla="*/ 0 w 661"/>
                <a:gd name="T5" fmla="*/ 72 h 277"/>
                <a:gd name="T6" fmla="*/ 0 w 661"/>
                <a:gd name="T7" fmla="*/ 108 h 277"/>
                <a:gd name="T8" fmla="*/ 12 w 661"/>
                <a:gd name="T9" fmla="*/ 144 h 277"/>
                <a:gd name="T10" fmla="*/ 48 w 661"/>
                <a:gd name="T11" fmla="*/ 144 h 277"/>
                <a:gd name="T12" fmla="*/ 84 w 661"/>
                <a:gd name="T13" fmla="*/ 132 h 277"/>
                <a:gd name="T14" fmla="*/ 48 w 661"/>
                <a:gd name="T15" fmla="*/ 108 h 277"/>
                <a:gd name="T16" fmla="*/ 48 w 661"/>
                <a:gd name="T17" fmla="*/ 144 h 277"/>
                <a:gd name="T18" fmla="*/ 48 w 661"/>
                <a:gd name="T19" fmla="*/ 180 h 277"/>
                <a:gd name="T20" fmla="*/ 84 w 661"/>
                <a:gd name="T21" fmla="*/ 180 h 277"/>
                <a:gd name="T22" fmla="*/ 120 w 661"/>
                <a:gd name="T23" fmla="*/ 192 h 277"/>
                <a:gd name="T24" fmla="*/ 156 w 661"/>
                <a:gd name="T25" fmla="*/ 180 h 277"/>
                <a:gd name="T26" fmla="*/ 144 w 661"/>
                <a:gd name="T27" fmla="*/ 144 h 277"/>
                <a:gd name="T28" fmla="*/ 120 w 661"/>
                <a:gd name="T29" fmla="*/ 180 h 277"/>
                <a:gd name="T30" fmla="*/ 144 w 661"/>
                <a:gd name="T31" fmla="*/ 216 h 277"/>
                <a:gd name="T32" fmla="*/ 180 w 661"/>
                <a:gd name="T33" fmla="*/ 216 h 277"/>
                <a:gd name="T34" fmla="*/ 216 w 661"/>
                <a:gd name="T35" fmla="*/ 216 h 277"/>
                <a:gd name="T36" fmla="*/ 240 w 661"/>
                <a:gd name="T37" fmla="*/ 180 h 277"/>
                <a:gd name="T38" fmla="*/ 204 w 661"/>
                <a:gd name="T39" fmla="*/ 180 h 277"/>
                <a:gd name="T40" fmla="*/ 192 w 661"/>
                <a:gd name="T41" fmla="*/ 216 h 277"/>
                <a:gd name="T42" fmla="*/ 228 w 661"/>
                <a:gd name="T43" fmla="*/ 228 h 277"/>
                <a:gd name="T44" fmla="*/ 264 w 661"/>
                <a:gd name="T45" fmla="*/ 228 h 277"/>
                <a:gd name="T46" fmla="*/ 300 w 661"/>
                <a:gd name="T47" fmla="*/ 228 h 277"/>
                <a:gd name="T48" fmla="*/ 312 w 661"/>
                <a:gd name="T49" fmla="*/ 192 h 277"/>
                <a:gd name="T50" fmla="*/ 288 w 661"/>
                <a:gd name="T51" fmla="*/ 228 h 277"/>
                <a:gd name="T52" fmla="*/ 324 w 661"/>
                <a:gd name="T53" fmla="*/ 252 h 277"/>
                <a:gd name="T54" fmla="*/ 372 w 661"/>
                <a:gd name="T55" fmla="*/ 252 h 277"/>
                <a:gd name="T56" fmla="*/ 408 w 661"/>
                <a:gd name="T57" fmla="*/ 228 h 277"/>
                <a:gd name="T58" fmla="*/ 384 w 661"/>
                <a:gd name="T59" fmla="*/ 264 h 277"/>
                <a:gd name="T60" fmla="*/ 420 w 661"/>
                <a:gd name="T61" fmla="*/ 264 h 277"/>
                <a:gd name="T62" fmla="*/ 516 w 661"/>
                <a:gd name="T63" fmla="*/ 264 h 277"/>
                <a:gd name="T64" fmla="*/ 540 w 661"/>
                <a:gd name="T65" fmla="*/ 228 h 277"/>
                <a:gd name="T66" fmla="*/ 504 w 661"/>
                <a:gd name="T67" fmla="*/ 216 h 277"/>
                <a:gd name="T68" fmla="*/ 480 w 661"/>
                <a:gd name="T69" fmla="*/ 252 h 277"/>
                <a:gd name="T70" fmla="*/ 516 w 661"/>
                <a:gd name="T71" fmla="*/ 264 h 277"/>
                <a:gd name="T72" fmla="*/ 552 w 661"/>
                <a:gd name="T73" fmla="*/ 276 h 277"/>
                <a:gd name="T74" fmla="*/ 588 w 661"/>
                <a:gd name="T75" fmla="*/ 264 h 277"/>
                <a:gd name="T76" fmla="*/ 612 w 661"/>
                <a:gd name="T77" fmla="*/ 228 h 277"/>
                <a:gd name="T78" fmla="*/ 576 w 661"/>
                <a:gd name="T79" fmla="*/ 240 h 277"/>
                <a:gd name="T80" fmla="*/ 564 w 661"/>
                <a:gd name="T81" fmla="*/ 276 h 277"/>
                <a:gd name="T82" fmla="*/ 600 w 661"/>
                <a:gd name="T83" fmla="*/ 276 h 277"/>
                <a:gd name="T84" fmla="*/ 636 w 661"/>
                <a:gd name="T85" fmla="*/ 276 h 277"/>
                <a:gd name="T86" fmla="*/ 660 w 661"/>
                <a:gd name="T87" fmla="*/ 264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1"/>
                <a:gd name="T133" fmla="*/ 0 h 277"/>
                <a:gd name="T134" fmla="*/ 661 w 661"/>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1" h="277">
                  <a:moveTo>
                    <a:pt x="12" y="0"/>
                  </a:moveTo>
                  <a:lnTo>
                    <a:pt x="0" y="36"/>
                  </a:lnTo>
                  <a:lnTo>
                    <a:pt x="0" y="72"/>
                  </a:lnTo>
                  <a:lnTo>
                    <a:pt x="0" y="108"/>
                  </a:lnTo>
                  <a:lnTo>
                    <a:pt x="12" y="144"/>
                  </a:lnTo>
                  <a:lnTo>
                    <a:pt x="48" y="144"/>
                  </a:lnTo>
                  <a:lnTo>
                    <a:pt x="84" y="132"/>
                  </a:lnTo>
                  <a:lnTo>
                    <a:pt x="48" y="108"/>
                  </a:lnTo>
                  <a:lnTo>
                    <a:pt x="48" y="144"/>
                  </a:lnTo>
                  <a:lnTo>
                    <a:pt x="48" y="180"/>
                  </a:lnTo>
                  <a:lnTo>
                    <a:pt x="84" y="180"/>
                  </a:lnTo>
                  <a:lnTo>
                    <a:pt x="120" y="192"/>
                  </a:lnTo>
                  <a:lnTo>
                    <a:pt x="156" y="180"/>
                  </a:lnTo>
                  <a:lnTo>
                    <a:pt x="144" y="144"/>
                  </a:lnTo>
                  <a:lnTo>
                    <a:pt x="120" y="180"/>
                  </a:lnTo>
                  <a:lnTo>
                    <a:pt x="144" y="216"/>
                  </a:lnTo>
                  <a:lnTo>
                    <a:pt x="180" y="216"/>
                  </a:lnTo>
                  <a:lnTo>
                    <a:pt x="216" y="216"/>
                  </a:lnTo>
                  <a:lnTo>
                    <a:pt x="240" y="180"/>
                  </a:lnTo>
                  <a:lnTo>
                    <a:pt x="204" y="180"/>
                  </a:lnTo>
                  <a:lnTo>
                    <a:pt x="192" y="216"/>
                  </a:lnTo>
                  <a:lnTo>
                    <a:pt x="228" y="228"/>
                  </a:lnTo>
                  <a:lnTo>
                    <a:pt x="264" y="228"/>
                  </a:lnTo>
                  <a:lnTo>
                    <a:pt x="300" y="228"/>
                  </a:lnTo>
                  <a:lnTo>
                    <a:pt x="312" y="192"/>
                  </a:lnTo>
                  <a:lnTo>
                    <a:pt x="288" y="228"/>
                  </a:lnTo>
                  <a:lnTo>
                    <a:pt x="324" y="252"/>
                  </a:lnTo>
                  <a:lnTo>
                    <a:pt x="372" y="252"/>
                  </a:lnTo>
                  <a:lnTo>
                    <a:pt x="408" y="228"/>
                  </a:lnTo>
                  <a:lnTo>
                    <a:pt x="384" y="264"/>
                  </a:lnTo>
                  <a:lnTo>
                    <a:pt x="420" y="264"/>
                  </a:lnTo>
                  <a:lnTo>
                    <a:pt x="516" y="264"/>
                  </a:lnTo>
                  <a:lnTo>
                    <a:pt x="540" y="228"/>
                  </a:lnTo>
                  <a:lnTo>
                    <a:pt x="504" y="216"/>
                  </a:lnTo>
                  <a:lnTo>
                    <a:pt x="480" y="252"/>
                  </a:lnTo>
                  <a:lnTo>
                    <a:pt x="516" y="264"/>
                  </a:lnTo>
                  <a:lnTo>
                    <a:pt x="552" y="276"/>
                  </a:lnTo>
                  <a:lnTo>
                    <a:pt x="588" y="264"/>
                  </a:lnTo>
                  <a:lnTo>
                    <a:pt x="612" y="228"/>
                  </a:lnTo>
                  <a:lnTo>
                    <a:pt x="576" y="240"/>
                  </a:lnTo>
                  <a:lnTo>
                    <a:pt x="564" y="276"/>
                  </a:lnTo>
                  <a:lnTo>
                    <a:pt x="600" y="276"/>
                  </a:lnTo>
                  <a:lnTo>
                    <a:pt x="636" y="276"/>
                  </a:lnTo>
                  <a:lnTo>
                    <a:pt x="660" y="264"/>
                  </a:lnTo>
                </a:path>
              </a:pathLst>
            </a:custGeom>
            <a:noFill/>
            <a:ln w="12700" cap="rnd">
              <a:solidFill>
                <a:srgbClr val="FFFFFF"/>
              </a:solidFill>
              <a:round/>
              <a:headEnd/>
              <a:tailEnd/>
            </a:ln>
          </p:spPr>
          <p:txBody>
            <a:bodyPr/>
            <a:lstStyle/>
            <a:p>
              <a:endParaRPr lang="en-US" sz="2400">
                <a:latin typeface="Times New Roman" pitchFamily="18" charset="0"/>
              </a:endParaRPr>
            </a:p>
          </p:txBody>
        </p:sp>
      </p:grpSp>
      <p:grpSp>
        <p:nvGrpSpPr>
          <p:cNvPr id="839697" name="Group 22"/>
          <p:cNvGrpSpPr>
            <a:grpSpLocks/>
          </p:cNvGrpSpPr>
          <p:nvPr/>
        </p:nvGrpSpPr>
        <p:grpSpPr bwMode="auto">
          <a:xfrm>
            <a:off x="6310313" y="3492500"/>
            <a:ext cx="1190625" cy="1576388"/>
            <a:chOff x="3776" y="2200"/>
            <a:chExt cx="713" cy="993"/>
          </a:xfrm>
        </p:grpSpPr>
        <p:sp>
          <p:nvSpPr>
            <p:cNvPr id="839698" name="Rectangle 23"/>
            <p:cNvSpPr>
              <a:spLocks noChangeArrowheads="1"/>
            </p:cNvSpPr>
            <p:nvPr/>
          </p:nvSpPr>
          <p:spPr bwMode="auto">
            <a:xfrm>
              <a:off x="3784" y="2212"/>
              <a:ext cx="112" cy="676"/>
            </a:xfrm>
            <a:prstGeom prst="rect">
              <a:avLst/>
            </a:prstGeom>
            <a:noFill/>
            <a:ln w="12700">
              <a:solidFill>
                <a:srgbClr val="FFFFFF"/>
              </a:solidFill>
              <a:miter lim="800000"/>
              <a:headEnd/>
              <a:tailEnd/>
            </a:ln>
          </p:spPr>
          <p:txBody>
            <a:bodyPr wrap="none" anchor="ctr"/>
            <a:lstStyle/>
            <a:p>
              <a:endParaRPr lang="en-US" sz="2400">
                <a:latin typeface="Times New Roman" pitchFamily="18" charset="0"/>
              </a:endParaRPr>
            </a:p>
          </p:txBody>
        </p:sp>
        <p:sp>
          <p:nvSpPr>
            <p:cNvPr id="839699" name="Line 24"/>
            <p:cNvSpPr>
              <a:spLocks noChangeShapeType="1"/>
            </p:cNvSpPr>
            <p:nvPr/>
          </p:nvSpPr>
          <p:spPr bwMode="auto">
            <a:xfrm flipH="1">
              <a:off x="3788" y="2364"/>
              <a:ext cx="68" cy="0"/>
            </a:xfrm>
            <a:prstGeom prst="line">
              <a:avLst/>
            </a:prstGeom>
            <a:noFill/>
            <a:ln w="12700">
              <a:solidFill>
                <a:srgbClr val="FFFFFF"/>
              </a:solidFill>
              <a:round/>
              <a:headEnd/>
              <a:tailEnd/>
            </a:ln>
          </p:spPr>
          <p:txBody>
            <a:bodyPr wrap="none" anchor="ctr"/>
            <a:lstStyle/>
            <a:p>
              <a:endParaRPr lang="en-US"/>
            </a:p>
          </p:txBody>
        </p:sp>
        <p:sp>
          <p:nvSpPr>
            <p:cNvPr id="839700" name="Line 25"/>
            <p:cNvSpPr>
              <a:spLocks noChangeShapeType="1"/>
            </p:cNvSpPr>
            <p:nvPr/>
          </p:nvSpPr>
          <p:spPr bwMode="auto">
            <a:xfrm flipH="1">
              <a:off x="3788" y="2412"/>
              <a:ext cx="80" cy="0"/>
            </a:xfrm>
            <a:prstGeom prst="line">
              <a:avLst/>
            </a:prstGeom>
            <a:noFill/>
            <a:ln w="12700">
              <a:solidFill>
                <a:srgbClr val="FFFFFF"/>
              </a:solidFill>
              <a:round/>
              <a:headEnd/>
              <a:tailEnd/>
            </a:ln>
          </p:spPr>
          <p:txBody>
            <a:bodyPr wrap="none" anchor="ctr"/>
            <a:lstStyle/>
            <a:p>
              <a:endParaRPr lang="en-US"/>
            </a:p>
          </p:txBody>
        </p:sp>
        <p:sp>
          <p:nvSpPr>
            <p:cNvPr id="839701" name="Line 26"/>
            <p:cNvSpPr>
              <a:spLocks noChangeShapeType="1"/>
            </p:cNvSpPr>
            <p:nvPr/>
          </p:nvSpPr>
          <p:spPr bwMode="auto">
            <a:xfrm flipH="1">
              <a:off x="3776" y="2460"/>
              <a:ext cx="68" cy="0"/>
            </a:xfrm>
            <a:prstGeom prst="line">
              <a:avLst/>
            </a:prstGeom>
            <a:noFill/>
            <a:ln w="12700">
              <a:solidFill>
                <a:srgbClr val="FFFFFF"/>
              </a:solidFill>
              <a:round/>
              <a:headEnd/>
              <a:tailEnd/>
            </a:ln>
          </p:spPr>
          <p:txBody>
            <a:bodyPr wrap="none" anchor="ctr"/>
            <a:lstStyle/>
            <a:p>
              <a:endParaRPr lang="en-US"/>
            </a:p>
          </p:txBody>
        </p:sp>
        <p:sp>
          <p:nvSpPr>
            <p:cNvPr id="839702" name="Line 27"/>
            <p:cNvSpPr>
              <a:spLocks noChangeShapeType="1"/>
            </p:cNvSpPr>
            <p:nvPr/>
          </p:nvSpPr>
          <p:spPr bwMode="auto">
            <a:xfrm flipH="1">
              <a:off x="3776" y="2508"/>
              <a:ext cx="92" cy="0"/>
            </a:xfrm>
            <a:prstGeom prst="line">
              <a:avLst/>
            </a:prstGeom>
            <a:noFill/>
            <a:ln w="12700">
              <a:solidFill>
                <a:srgbClr val="FFFFFF"/>
              </a:solidFill>
              <a:round/>
              <a:headEnd/>
              <a:tailEnd/>
            </a:ln>
          </p:spPr>
          <p:txBody>
            <a:bodyPr wrap="none" anchor="ctr"/>
            <a:lstStyle/>
            <a:p>
              <a:endParaRPr lang="en-US"/>
            </a:p>
          </p:txBody>
        </p:sp>
        <p:sp>
          <p:nvSpPr>
            <p:cNvPr id="839703" name="Line 28"/>
            <p:cNvSpPr>
              <a:spLocks noChangeShapeType="1"/>
            </p:cNvSpPr>
            <p:nvPr/>
          </p:nvSpPr>
          <p:spPr bwMode="auto">
            <a:xfrm flipH="1">
              <a:off x="3788" y="2484"/>
              <a:ext cx="56" cy="0"/>
            </a:xfrm>
            <a:prstGeom prst="line">
              <a:avLst/>
            </a:prstGeom>
            <a:noFill/>
            <a:ln w="12700">
              <a:solidFill>
                <a:srgbClr val="FFFFFF"/>
              </a:solidFill>
              <a:round/>
              <a:headEnd/>
              <a:tailEnd/>
            </a:ln>
          </p:spPr>
          <p:txBody>
            <a:bodyPr wrap="none" anchor="ctr"/>
            <a:lstStyle/>
            <a:p>
              <a:endParaRPr lang="en-US"/>
            </a:p>
          </p:txBody>
        </p:sp>
        <p:sp>
          <p:nvSpPr>
            <p:cNvPr id="839704" name="Oval 29"/>
            <p:cNvSpPr>
              <a:spLocks noChangeArrowheads="1"/>
            </p:cNvSpPr>
            <p:nvPr/>
          </p:nvSpPr>
          <p:spPr bwMode="auto">
            <a:xfrm>
              <a:off x="3784" y="2200"/>
              <a:ext cx="112" cy="16"/>
            </a:xfrm>
            <a:prstGeom prst="ellipse">
              <a:avLst/>
            </a:prstGeom>
            <a:noFill/>
            <a:ln w="12700">
              <a:solidFill>
                <a:srgbClr val="FFFFFF"/>
              </a:solidFill>
              <a:round/>
              <a:headEnd/>
              <a:tailEnd/>
            </a:ln>
          </p:spPr>
          <p:txBody>
            <a:bodyPr wrap="none" anchor="ctr"/>
            <a:lstStyle/>
            <a:p>
              <a:endParaRPr lang="en-US" sz="2400">
                <a:latin typeface="Times New Roman" pitchFamily="18" charset="0"/>
              </a:endParaRPr>
            </a:p>
          </p:txBody>
        </p:sp>
        <p:sp>
          <p:nvSpPr>
            <p:cNvPr id="839705" name="Oval 30"/>
            <p:cNvSpPr>
              <a:spLocks noChangeArrowheads="1"/>
            </p:cNvSpPr>
            <p:nvPr/>
          </p:nvSpPr>
          <p:spPr bwMode="auto">
            <a:xfrm>
              <a:off x="3784" y="2896"/>
              <a:ext cx="112" cy="16"/>
            </a:xfrm>
            <a:prstGeom prst="ellipse">
              <a:avLst/>
            </a:prstGeom>
            <a:noFill/>
            <a:ln w="12700">
              <a:solidFill>
                <a:srgbClr val="FFFFFF"/>
              </a:solidFill>
              <a:round/>
              <a:headEnd/>
              <a:tailEnd/>
            </a:ln>
          </p:spPr>
          <p:txBody>
            <a:bodyPr wrap="none" anchor="ctr"/>
            <a:lstStyle/>
            <a:p>
              <a:endParaRPr lang="en-US" sz="2400">
                <a:latin typeface="Times New Roman" pitchFamily="18" charset="0"/>
              </a:endParaRPr>
            </a:p>
          </p:txBody>
        </p:sp>
        <p:sp>
          <p:nvSpPr>
            <p:cNvPr id="839706" name="Line 31"/>
            <p:cNvSpPr>
              <a:spLocks noChangeShapeType="1"/>
            </p:cNvSpPr>
            <p:nvPr/>
          </p:nvSpPr>
          <p:spPr bwMode="auto">
            <a:xfrm flipH="1">
              <a:off x="3788" y="2328"/>
              <a:ext cx="92" cy="0"/>
            </a:xfrm>
            <a:prstGeom prst="line">
              <a:avLst/>
            </a:prstGeom>
            <a:noFill/>
            <a:ln w="12700">
              <a:solidFill>
                <a:srgbClr val="FFFFFF"/>
              </a:solidFill>
              <a:round/>
              <a:headEnd/>
              <a:tailEnd/>
            </a:ln>
          </p:spPr>
          <p:txBody>
            <a:bodyPr wrap="none" anchor="ctr"/>
            <a:lstStyle/>
            <a:p>
              <a:endParaRPr lang="en-US"/>
            </a:p>
          </p:txBody>
        </p:sp>
        <p:sp>
          <p:nvSpPr>
            <p:cNvPr id="839707" name="Freeform 32"/>
            <p:cNvSpPr>
              <a:spLocks/>
            </p:cNvSpPr>
            <p:nvPr/>
          </p:nvSpPr>
          <p:spPr bwMode="auto">
            <a:xfrm>
              <a:off x="3828" y="2916"/>
              <a:ext cx="661" cy="277"/>
            </a:xfrm>
            <a:custGeom>
              <a:avLst/>
              <a:gdLst>
                <a:gd name="T0" fmla="*/ 12 w 661"/>
                <a:gd name="T1" fmla="*/ 0 h 277"/>
                <a:gd name="T2" fmla="*/ 0 w 661"/>
                <a:gd name="T3" fmla="*/ 36 h 277"/>
                <a:gd name="T4" fmla="*/ 0 w 661"/>
                <a:gd name="T5" fmla="*/ 72 h 277"/>
                <a:gd name="T6" fmla="*/ 0 w 661"/>
                <a:gd name="T7" fmla="*/ 108 h 277"/>
                <a:gd name="T8" fmla="*/ 12 w 661"/>
                <a:gd name="T9" fmla="*/ 144 h 277"/>
                <a:gd name="T10" fmla="*/ 48 w 661"/>
                <a:gd name="T11" fmla="*/ 144 h 277"/>
                <a:gd name="T12" fmla="*/ 84 w 661"/>
                <a:gd name="T13" fmla="*/ 132 h 277"/>
                <a:gd name="T14" fmla="*/ 48 w 661"/>
                <a:gd name="T15" fmla="*/ 108 h 277"/>
                <a:gd name="T16" fmla="*/ 48 w 661"/>
                <a:gd name="T17" fmla="*/ 144 h 277"/>
                <a:gd name="T18" fmla="*/ 48 w 661"/>
                <a:gd name="T19" fmla="*/ 180 h 277"/>
                <a:gd name="T20" fmla="*/ 84 w 661"/>
                <a:gd name="T21" fmla="*/ 180 h 277"/>
                <a:gd name="T22" fmla="*/ 120 w 661"/>
                <a:gd name="T23" fmla="*/ 192 h 277"/>
                <a:gd name="T24" fmla="*/ 156 w 661"/>
                <a:gd name="T25" fmla="*/ 180 h 277"/>
                <a:gd name="T26" fmla="*/ 144 w 661"/>
                <a:gd name="T27" fmla="*/ 144 h 277"/>
                <a:gd name="T28" fmla="*/ 120 w 661"/>
                <a:gd name="T29" fmla="*/ 180 h 277"/>
                <a:gd name="T30" fmla="*/ 144 w 661"/>
                <a:gd name="T31" fmla="*/ 216 h 277"/>
                <a:gd name="T32" fmla="*/ 180 w 661"/>
                <a:gd name="T33" fmla="*/ 216 h 277"/>
                <a:gd name="T34" fmla="*/ 216 w 661"/>
                <a:gd name="T35" fmla="*/ 216 h 277"/>
                <a:gd name="T36" fmla="*/ 240 w 661"/>
                <a:gd name="T37" fmla="*/ 180 h 277"/>
                <a:gd name="T38" fmla="*/ 204 w 661"/>
                <a:gd name="T39" fmla="*/ 180 h 277"/>
                <a:gd name="T40" fmla="*/ 192 w 661"/>
                <a:gd name="T41" fmla="*/ 216 h 277"/>
                <a:gd name="T42" fmla="*/ 228 w 661"/>
                <a:gd name="T43" fmla="*/ 228 h 277"/>
                <a:gd name="T44" fmla="*/ 264 w 661"/>
                <a:gd name="T45" fmla="*/ 228 h 277"/>
                <a:gd name="T46" fmla="*/ 300 w 661"/>
                <a:gd name="T47" fmla="*/ 228 h 277"/>
                <a:gd name="T48" fmla="*/ 312 w 661"/>
                <a:gd name="T49" fmla="*/ 192 h 277"/>
                <a:gd name="T50" fmla="*/ 288 w 661"/>
                <a:gd name="T51" fmla="*/ 228 h 277"/>
                <a:gd name="T52" fmla="*/ 324 w 661"/>
                <a:gd name="T53" fmla="*/ 252 h 277"/>
                <a:gd name="T54" fmla="*/ 372 w 661"/>
                <a:gd name="T55" fmla="*/ 252 h 277"/>
                <a:gd name="T56" fmla="*/ 408 w 661"/>
                <a:gd name="T57" fmla="*/ 228 h 277"/>
                <a:gd name="T58" fmla="*/ 384 w 661"/>
                <a:gd name="T59" fmla="*/ 264 h 277"/>
                <a:gd name="T60" fmla="*/ 420 w 661"/>
                <a:gd name="T61" fmla="*/ 264 h 277"/>
                <a:gd name="T62" fmla="*/ 516 w 661"/>
                <a:gd name="T63" fmla="*/ 264 h 277"/>
                <a:gd name="T64" fmla="*/ 540 w 661"/>
                <a:gd name="T65" fmla="*/ 228 h 277"/>
                <a:gd name="T66" fmla="*/ 504 w 661"/>
                <a:gd name="T67" fmla="*/ 216 h 277"/>
                <a:gd name="T68" fmla="*/ 480 w 661"/>
                <a:gd name="T69" fmla="*/ 252 h 277"/>
                <a:gd name="T70" fmla="*/ 516 w 661"/>
                <a:gd name="T71" fmla="*/ 264 h 277"/>
                <a:gd name="T72" fmla="*/ 552 w 661"/>
                <a:gd name="T73" fmla="*/ 276 h 277"/>
                <a:gd name="T74" fmla="*/ 588 w 661"/>
                <a:gd name="T75" fmla="*/ 264 h 277"/>
                <a:gd name="T76" fmla="*/ 612 w 661"/>
                <a:gd name="T77" fmla="*/ 228 h 277"/>
                <a:gd name="T78" fmla="*/ 576 w 661"/>
                <a:gd name="T79" fmla="*/ 240 h 277"/>
                <a:gd name="T80" fmla="*/ 564 w 661"/>
                <a:gd name="T81" fmla="*/ 276 h 277"/>
                <a:gd name="T82" fmla="*/ 600 w 661"/>
                <a:gd name="T83" fmla="*/ 276 h 277"/>
                <a:gd name="T84" fmla="*/ 636 w 661"/>
                <a:gd name="T85" fmla="*/ 276 h 277"/>
                <a:gd name="T86" fmla="*/ 660 w 661"/>
                <a:gd name="T87" fmla="*/ 264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1"/>
                <a:gd name="T133" fmla="*/ 0 h 277"/>
                <a:gd name="T134" fmla="*/ 661 w 661"/>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1" h="277">
                  <a:moveTo>
                    <a:pt x="12" y="0"/>
                  </a:moveTo>
                  <a:lnTo>
                    <a:pt x="0" y="36"/>
                  </a:lnTo>
                  <a:lnTo>
                    <a:pt x="0" y="72"/>
                  </a:lnTo>
                  <a:lnTo>
                    <a:pt x="0" y="108"/>
                  </a:lnTo>
                  <a:lnTo>
                    <a:pt x="12" y="144"/>
                  </a:lnTo>
                  <a:lnTo>
                    <a:pt x="48" y="144"/>
                  </a:lnTo>
                  <a:lnTo>
                    <a:pt x="84" y="132"/>
                  </a:lnTo>
                  <a:lnTo>
                    <a:pt x="48" y="108"/>
                  </a:lnTo>
                  <a:lnTo>
                    <a:pt x="48" y="144"/>
                  </a:lnTo>
                  <a:lnTo>
                    <a:pt x="48" y="180"/>
                  </a:lnTo>
                  <a:lnTo>
                    <a:pt x="84" y="180"/>
                  </a:lnTo>
                  <a:lnTo>
                    <a:pt x="120" y="192"/>
                  </a:lnTo>
                  <a:lnTo>
                    <a:pt x="156" y="180"/>
                  </a:lnTo>
                  <a:lnTo>
                    <a:pt x="144" y="144"/>
                  </a:lnTo>
                  <a:lnTo>
                    <a:pt x="120" y="180"/>
                  </a:lnTo>
                  <a:lnTo>
                    <a:pt x="144" y="216"/>
                  </a:lnTo>
                  <a:lnTo>
                    <a:pt x="180" y="216"/>
                  </a:lnTo>
                  <a:lnTo>
                    <a:pt x="216" y="216"/>
                  </a:lnTo>
                  <a:lnTo>
                    <a:pt x="240" y="180"/>
                  </a:lnTo>
                  <a:lnTo>
                    <a:pt x="204" y="180"/>
                  </a:lnTo>
                  <a:lnTo>
                    <a:pt x="192" y="216"/>
                  </a:lnTo>
                  <a:lnTo>
                    <a:pt x="228" y="228"/>
                  </a:lnTo>
                  <a:lnTo>
                    <a:pt x="264" y="228"/>
                  </a:lnTo>
                  <a:lnTo>
                    <a:pt x="300" y="228"/>
                  </a:lnTo>
                  <a:lnTo>
                    <a:pt x="312" y="192"/>
                  </a:lnTo>
                  <a:lnTo>
                    <a:pt x="288" y="228"/>
                  </a:lnTo>
                  <a:lnTo>
                    <a:pt x="324" y="252"/>
                  </a:lnTo>
                  <a:lnTo>
                    <a:pt x="372" y="252"/>
                  </a:lnTo>
                  <a:lnTo>
                    <a:pt x="408" y="228"/>
                  </a:lnTo>
                  <a:lnTo>
                    <a:pt x="384" y="264"/>
                  </a:lnTo>
                  <a:lnTo>
                    <a:pt x="420" y="264"/>
                  </a:lnTo>
                  <a:lnTo>
                    <a:pt x="516" y="264"/>
                  </a:lnTo>
                  <a:lnTo>
                    <a:pt x="540" y="228"/>
                  </a:lnTo>
                  <a:lnTo>
                    <a:pt x="504" y="216"/>
                  </a:lnTo>
                  <a:lnTo>
                    <a:pt x="480" y="252"/>
                  </a:lnTo>
                  <a:lnTo>
                    <a:pt x="516" y="264"/>
                  </a:lnTo>
                  <a:lnTo>
                    <a:pt x="552" y="276"/>
                  </a:lnTo>
                  <a:lnTo>
                    <a:pt x="588" y="264"/>
                  </a:lnTo>
                  <a:lnTo>
                    <a:pt x="612" y="228"/>
                  </a:lnTo>
                  <a:lnTo>
                    <a:pt x="576" y="240"/>
                  </a:lnTo>
                  <a:lnTo>
                    <a:pt x="564" y="276"/>
                  </a:lnTo>
                  <a:lnTo>
                    <a:pt x="600" y="276"/>
                  </a:lnTo>
                  <a:lnTo>
                    <a:pt x="636" y="276"/>
                  </a:lnTo>
                  <a:lnTo>
                    <a:pt x="660" y="264"/>
                  </a:lnTo>
                </a:path>
              </a:pathLst>
            </a:custGeom>
            <a:noFill/>
            <a:ln w="12700" cap="rnd">
              <a:solidFill>
                <a:srgbClr val="FFFFFF"/>
              </a:solidFill>
              <a:round/>
              <a:headEnd/>
              <a:tailEnd/>
            </a:ln>
          </p:spPr>
          <p:txBody>
            <a:bodyPr/>
            <a:lstStyle/>
            <a:p>
              <a:endParaRPr lang="en-US" sz="2400">
                <a:latin typeface="Times New Roman" pitchFamily="18" charset="0"/>
              </a:endParaRPr>
            </a:p>
          </p:txBody>
        </p:sp>
      </p:grpSp>
      <p:sp>
        <p:nvSpPr>
          <p:cNvPr id="839708" name="Line 33"/>
          <p:cNvSpPr>
            <a:spLocks noChangeShapeType="1"/>
          </p:cNvSpPr>
          <p:nvPr/>
        </p:nvSpPr>
        <p:spPr bwMode="auto">
          <a:xfrm>
            <a:off x="4010025" y="3714750"/>
            <a:ext cx="1849438" cy="288925"/>
          </a:xfrm>
          <a:prstGeom prst="line">
            <a:avLst/>
          </a:prstGeom>
          <a:noFill/>
          <a:ln w="38100" cmpd="dbl">
            <a:solidFill>
              <a:srgbClr val="FFFFFF"/>
            </a:solidFill>
            <a:round/>
            <a:headEnd/>
            <a:tailEnd/>
          </a:ln>
        </p:spPr>
        <p:txBody>
          <a:bodyPr wrap="none" anchor="ctr"/>
          <a:lstStyle/>
          <a:p>
            <a:endParaRPr lang="en-US"/>
          </a:p>
        </p:txBody>
      </p:sp>
      <p:sp>
        <p:nvSpPr>
          <p:cNvPr id="839709" name="AutoShape 34"/>
          <p:cNvSpPr>
            <a:spLocks noChangeArrowheads="1"/>
          </p:cNvSpPr>
          <p:nvPr/>
        </p:nvSpPr>
        <p:spPr bwMode="auto">
          <a:xfrm rot="5940000">
            <a:off x="5830094" y="3906044"/>
            <a:ext cx="311150" cy="246062"/>
          </a:xfrm>
          <a:prstGeom prst="triangle">
            <a:avLst>
              <a:gd name="adj" fmla="val 49995"/>
            </a:avLst>
          </a:prstGeom>
          <a:solidFill>
            <a:srgbClr val="FFFFFF"/>
          </a:solidFill>
          <a:ln w="12700">
            <a:solidFill>
              <a:srgbClr val="FFFFFF"/>
            </a:solidFill>
            <a:miter lim="800000"/>
            <a:headEnd/>
            <a:tailEnd/>
          </a:ln>
        </p:spPr>
        <p:txBody>
          <a:bodyPr wrap="none" anchor="ctr"/>
          <a:lstStyle/>
          <a:p>
            <a:endParaRPr lang="en-US" sz="2400">
              <a:latin typeface="Times New Roman" pitchFamily="18" charset="0"/>
            </a:endParaRPr>
          </a:p>
        </p:txBody>
      </p:sp>
      <p:sp>
        <p:nvSpPr>
          <p:cNvPr id="839710" name="Line 35"/>
          <p:cNvSpPr>
            <a:spLocks noChangeShapeType="1"/>
          </p:cNvSpPr>
          <p:nvPr/>
        </p:nvSpPr>
        <p:spPr bwMode="auto">
          <a:xfrm flipV="1">
            <a:off x="1243013" y="2286000"/>
            <a:ext cx="4592637" cy="419100"/>
          </a:xfrm>
          <a:prstGeom prst="line">
            <a:avLst/>
          </a:prstGeom>
          <a:noFill/>
          <a:ln w="38100" cmpd="dbl">
            <a:solidFill>
              <a:srgbClr val="FFFFFF"/>
            </a:solidFill>
            <a:round/>
            <a:headEnd/>
            <a:tailEnd/>
          </a:ln>
        </p:spPr>
        <p:txBody>
          <a:bodyPr wrap="none" anchor="ctr"/>
          <a:lstStyle/>
          <a:p>
            <a:endParaRPr lang="en-US"/>
          </a:p>
        </p:txBody>
      </p:sp>
      <p:sp>
        <p:nvSpPr>
          <p:cNvPr id="839711" name="AutoShape 36"/>
          <p:cNvSpPr>
            <a:spLocks noChangeArrowheads="1"/>
          </p:cNvSpPr>
          <p:nvPr/>
        </p:nvSpPr>
        <p:spPr bwMode="auto">
          <a:xfrm rot="5040000">
            <a:off x="5830094" y="2191544"/>
            <a:ext cx="311150" cy="246062"/>
          </a:xfrm>
          <a:prstGeom prst="triangle">
            <a:avLst>
              <a:gd name="adj" fmla="val 49995"/>
            </a:avLst>
          </a:prstGeom>
          <a:solidFill>
            <a:srgbClr val="FFFFFF"/>
          </a:solidFill>
          <a:ln w="12700">
            <a:solidFill>
              <a:srgbClr val="FFFFFF"/>
            </a:solidFill>
            <a:miter lim="800000"/>
            <a:headEnd/>
            <a:tailEnd/>
          </a:ln>
        </p:spPr>
        <p:txBody>
          <a:bodyPr wrap="none" anchor="ctr"/>
          <a:lstStyle/>
          <a:p>
            <a:endParaRPr lang="en-US" sz="2400">
              <a:latin typeface="Times New Roman" pitchFamily="18" charset="0"/>
            </a:endParaRPr>
          </a:p>
        </p:txBody>
      </p:sp>
      <p:sp>
        <p:nvSpPr>
          <p:cNvPr id="839712" name="Line 37"/>
          <p:cNvSpPr>
            <a:spLocks noChangeShapeType="1"/>
          </p:cNvSpPr>
          <p:nvPr/>
        </p:nvSpPr>
        <p:spPr bwMode="auto">
          <a:xfrm>
            <a:off x="1263650" y="3238500"/>
            <a:ext cx="2346325" cy="342900"/>
          </a:xfrm>
          <a:prstGeom prst="line">
            <a:avLst/>
          </a:prstGeom>
          <a:noFill/>
          <a:ln w="38100" cmpd="dbl">
            <a:solidFill>
              <a:srgbClr val="FFFFFF"/>
            </a:solidFill>
            <a:round/>
            <a:headEnd/>
            <a:tailEnd/>
          </a:ln>
        </p:spPr>
        <p:txBody>
          <a:bodyPr wrap="none" anchor="ctr"/>
          <a:lstStyle/>
          <a:p>
            <a:endParaRPr lang="en-US"/>
          </a:p>
        </p:txBody>
      </p:sp>
      <p:sp>
        <p:nvSpPr>
          <p:cNvPr id="839713" name="Line 38"/>
          <p:cNvSpPr>
            <a:spLocks noChangeShapeType="1"/>
          </p:cNvSpPr>
          <p:nvPr/>
        </p:nvSpPr>
        <p:spPr bwMode="auto">
          <a:xfrm>
            <a:off x="1263650" y="3314700"/>
            <a:ext cx="2346325" cy="342900"/>
          </a:xfrm>
          <a:prstGeom prst="line">
            <a:avLst/>
          </a:prstGeom>
          <a:noFill/>
          <a:ln w="38100" cmpd="dbl">
            <a:solidFill>
              <a:srgbClr val="FFFFFF"/>
            </a:solidFill>
            <a:round/>
            <a:headEnd/>
            <a:tailEnd/>
          </a:ln>
        </p:spPr>
        <p:txBody>
          <a:bodyPr wrap="none" anchor="ctr"/>
          <a:lstStyle/>
          <a:p>
            <a:endParaRPr lang="en-US"/>
          </a:p>
        </p:txBody>
      </p:sp>
      <p:sp>
        <p:nvSpPr>
          <p:cNvPr id="839714" name="Line 39"/>
          <p:cNvSpPr>
            <a:spLocks noChangeShapeType="1"/>
          </p:cNvSpPr>
          <p:nvPr/>
        </p:nvSpPr>
        <p:spPr bwMode="auto">
          <a:xfrm flipV="1">
            <a:off x="1243013" y="2362200"/>
            <a:ext cx="4592637" cy="419100"/>
          </a:xfrm>
          <a:prstGeom prst="line">
            <a:avLst/>
          </a:prstGeom>
          <a:noFill/>
          <a:ln w="38100" cmpd="dbl">
            <a:solidFill>
              <a:srgbClr val="FFFFFF"/>
            </a:solidFill>
            <a:round/>
            <a:headEnd/>
            <a:tailEnd/>
          </a:ln>
        </p:spPr>
        <p:txBody>
          <a:bodyPr wrap="none" anchor="ctr"/>
          <a:lstStyle/>
          <a:p>
            <a:endParaRPr lang="en-US"/>
          </a:p>
        </p:txBody>
      </p:sp>
      <p:graphicFrame>
        <p:nvGraphicFramePr>
          <p:cNvPr id="839715" name="Object 40"/>
          <p:cNvGraphicFramePr>
            <a:graphicFrameLocks noChangeAspect="1"/>
          </p:cNvGraphicFramePr>
          <p:nvPr/>
        </p:nvGraphicFramePr>
        <p:xfrm>
          <a:off x="0" y="2438400"/>
          <a:ext cx="1276350" cy="1212850"/>
        </p:xfrm>
        <a:graphic>
          <a:graphicData uri="http://schemas.openxmlformats.org/presentationml/2006/ole">
            <p:oleObj spid="_x0000_s839715" name="Clip" r:id="rId4" imgW="3238200" imgH="3238200" progId="">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idx="4294967295"/>
          </p:nvPr>
        </p:nvSpPr>
        <p:spPr/>
        <p:txBody>
          <a:bodyPr anchorCtr="0"/>
          <a:lstStyle/>
          <a:p>
            <a:r>
              <a:rPr lang="en-US"/>
              <a:t>Half Value Layer (inches)</a:t>
            </a:r>
          </a:p>
        </p:txBody>
      </p:sp>
      <p:sp>
        <p:nvSpPr>
          <p:cNvPr id="812035" name="Rectangle 3"/>
          <p:cNvSpPr>
            <a:spLocks noGrp="1" noChangeArrowheads="1"/>
          </p:cNvSpPr>
          <p:nvPr>
            <p:ph idx="4294967295"/>
          </p:nvPr>
        </p:nvSpPr>
        <p:spPr>
          <a:xfrm>
            <a:off x="457200" y="1371600"/>
            <a:ext cx="8534400" cy="5181600"/>
          </a:xfrm>
        </p:spPr>
        <p:txBody>
          <a:bodyPr>
            <a:normAutofit/>
          </a:bodyPr>
          <a:lstStyle/>
          <a:p>
            <a:pPr marL="365125" indent="-255588">
              <a:lnSpc>
                <a:spcPct val="80000"/>
              </a:lnSpc>
              <a:buFont typeface="Wingdings 3" pitchFamily="18" charset="2"/>
              <a:buChar char=""/>
            </a:pPr>
            <a:r>
              <a:rPr lang="en-US" sz="3000" i="1" u="sng"/>
              <a:t>Radionuclide		Lead			Steel</a:t>
            </a:r>
            <a:r>
              <a:rPr lang="en-US" sz="3000"/>
              <a:t>	</a:t>
            </a:r>
          </a:p>
          <a:p>
            <a:pPr marL="620713" lvl="1">
              <a:lnSpc>
                <a:spcPct val="80000"/>
              </a:lnSpc>
              <a:spcBef>
                <a:spcPts val="325"/>
              </a:spcBef>
              <a:buFont typeface="Wingdings" pitchFamily="2" charset="2"/>
              <a:buNone/>
            </a:pPr>
            <a:r>
              <a:rPr lang="en-US" sz="2600"/>
              <a:t>Cesium-137		0.22			0.63</a:t>
            </a:r>
          </a:p>
          <a:p>
            <a:pPr marL="620713" lvl="1">
              <a:lnSpc>
                <a:spcPct val="80000"/>
              </a:lnSpc>
              <a:spcBef>
                <a:spcPts val="325"/>
              </a:spcBef>
              <a:buFont typeface="Wingdings" pitchFamily="2" charset="2"/>
              <a:buNone/>
            </a:pPr>
            <a:r>
              <a:rPr lang="en-US" sz="1500">
                <a:solidFill>
                  <a:srgbClr val="FF0000"/>
                </a:solidFill>
                <a:effectLst>
                  <a:outerShdw blurRad="38100" dist="38100" dir="2700000" algn="tl">
                    <a:srgbClr val="FFFFFF"/>
                  </a:outerShdw>
                </a:effectLst>
              </a:rPr>
              <a:t>(30 year half life)</a:t>
            </a:r>
          </a:p>
          <a:p>
            <a:pPr marL="620713" lvl="1">
              <a:lnSpc>
                <a:spcPct val="80000"/>
              </a:lnSpc>
              <a:spcBef>
                <a:spcPts val="325"/>
              </a:spcBef>
              <a:buFont typeface="Wingdings" pitchFamily="2" charset="2"/>
              <a:buNone/>
            </a:pPr>
            <a:r>
              <a:rPr lang="en-US" sz="2600"/>
              <a:t>Cobalt-60			0.47			0.83</a:t>
            </a:r>
          </a:p>
          <a:p>
            <a:pPr marL="620713" lvl="1">
              <a:lnSpc>
                <a:spcPct val="80000"/>
              </a:lnSpc>
              <a:spcBef>
                <a:spcPts val="325"/>
              </a:spcBef>
              <a:buFont typeface="Verdana" pitchFamily="34" charset="0"/>
              <a:buNone/>
            </a:pPr>
            <a:r>
              <a:rPr lang="en-US" sz="1500">
                <a:solidFill>
                  <a:srgbClr val="FF0000"/>
                </a:solidFill>
                <a:effectLst>
                  <a:outerShdw blurRad="38100" dist="38100" dir="2700000" algn="tl">
                    <a:srgbClr val="FFFFFF"/>
                  </a:outerShdw>
                </a:effectLst>
              </a:rPr>
              <a:t>(5.2 year half life)</a:t>
            </a:r>
          </a:p>
          <a:p>
            <a:pPr marL="620713" lvl="1">
              <a:lnSpc>
                <a:spcPct val="80000"/>
              </a:lnSpc>
              <a:spcBef>
                <a:spcPts val="325"/>
              </a:spcBef>
              <a:buFont typeface="Wingdings" pitchFamily="2" charset="2"/>
              <a:buNone/>
            </a:pPr>
            <a:r>
              <a:rPr lang="en-US" sz="2600"/>
              <a:t>Americium-241		0.005			0.24 		</a:t>
            </a:r>
          </a:p>
          <a:p>
            <a:pPr marL="620713" lvl="1">
              <a:lnSpc>
                <a:spcPct val="80000"/>
              </a:lnSpc>
              <a:spcBef>
                <a:spcPts val="325"/>
              </a:spcBef>
              <a:buFont typeface="Wingdings" pitchFamily="2" charset="2"/>
              <a:buNone/>
            </a:pPr>
            <a:r>
              <a:rPr lang="en-US" sz="1500">
                <a:solidFill>
                  <a:srgbClr val="FF0000"/>
                </a:solidFill>
                <a:effectLst>
                  <a:outerShdw blurRad="38100" dist="38100" dir="2700000" algn="tl">
                    <a:srgbClr val="FFFFFF"/>
                  </a:outerShdw>
                </a:effectLst>
              </a:rPr>
              <a:t>(432 year half life)</a:t>
            </a:r>
          </a:p>
          <a:p>
            <a:pPr marL="620713" lvl="1">
              <a:lnSpc>
                <a:spcPct val="80000"/>
              </a:lnSpc>
              <a:spcBef>
                <a:spcPts val="325"/>
              </a:spcBef>
              <a:buFont typeface="Wingdings" pitchFamily="2" charset="2"/>
              <a:buNone/>
            </a:pPr>
            <a:r>
              <a:rPr lang="en-US" sz="2600"/>
              <a:t>Radium-226		0.66			0.87</a:t>
            </a:r>
          </a:p>
          <a:p>
            <a:pPr marL="620713" lvl="1">
              <a:lnSpc>
                <a:spcPct val="80000"/>
              </a:lnSpc>
              <a:spcBef>
                <a:spcPts val="325"/>
              </a:spcBef>
              <a:buFont typeface="Verdana" pitchFamily="34" charset="0"/>
              <a:buNone/>
            </a:pPr>
            <a:r>
              <a:rPr lang="en-US" sz="1500">
                <a:solidFill>
                  <a:srgbClr val="FF0000"/>
                </a:solidFill>
                <a:effectLst>
                  <a:outerShdw blurRad="38100" dist="38100" dir="2700000" algn="tl">
                    <a:srgbClr val="FFFFFF"/>
                  </a:outerShdw>
                </a:effectLst>
              </a:rPr>
              <a:t>(1600 year half life)</a:t>
            </a:r>
          </a:p>
          <a:p>
            <a:pPr marL="620713" lvl="1">
              <a:lnSpc>
                <a:spcPct val="80000"/>
              </a:lnSpc>
              <a:spcBef>
                <a:spcPts val="325"/>
              </a:spcBef>
              <a:buFont typeface="Wingdings" pitchFamily="2" charset="2"/>
              <a:buNone/>
            </a:pPr>
            <a:r>
              <a:rPr lang="en-US" sz="2600"/>
              <a:t>Iridium-192		0.24			0.51</a:t>
            </a:r>
          </a:p>
          <a:p>
            <a:pPr marL="620713" lvl="1">
              <a:lnSpc>
                <a:spcPct val="80000"/>
              </a:lnSpc>
              <a:spcBef>
                <a:spcPts val="325"/>
              </a:spcBef>
              <a:buFont typeface="Wingdings" pitchFamily="2" charset="2"/>
              <a:buNone/>
            </a:pPr>
            <a:r>
              <a:rPr lang="en-US" sz="1500">
                <a:solidFill>
                  <a:srgbClr val="FF0000"/>
                </a:solidFill>
                <a:effectLst>
                  <a:outerShdw blurRad="38100" dist="38100" dir="2700000" algn="tl">
                    <a:srgbClr val="FFFFFF"/>
                  </a:outerShdw>
                </a:effectLst>
              </a:rPr>
              <a:t>(74 day half life)</a:t>
            </a:r>
          </a:p>
          <a:p>
            <a:pPr marL="620713" lvl="1">
              <a:lnSpc>
                <a:spcPct val="80000"/>
              </a:lnSpc>
              <a:spcBef>
                <a:spcPts val="325"/>
              </a:spcBef>
              <a:buFont typeface="Wingdings" pitchFamily="2" charset="2"/>
              <a:buNone/>
            </a:pPr>
            <a:endParaRPr lang="en-US" sz="1500">
              <a:solidFill>
                <a:srgbClr val="FF0000"/>
              </a:solidFill>
              <a:effectLst>
                <a:outerShdw blurRad="38100" dist="38100" dir="2700000" algn="tl">
                  <a:srgbClr val="FFFFFF"/>
                </a:outerShdw>
              </a:effectLst>
            </a:endParaRPr>
          </a:p>
          <a:p>
            <a:pPr marL="365125" indent="-255588">
              <a:lnSpc>
                <a:spcPct val="80000"/>
              </a:lnSpc>
              <a:spcBef>
                <a:spcPts val="325"/>
              </a:spcBef>
            </a:pPr>
            <a:r>
              <a:rPr lang="en-US" sz="1900"/>
              <a:t>The first four are the most likely to be seen</a:t>
            </a:r>
          </a:p>
          <a:p>
            <a:pPr marL="365125" indent="-255588">
              <a:lnSpc>
                <a:spcPct val="80000"/>
              </a:lnSpc>
              <a:spcBef>
                <a:spcPts val="325"/>
              </a:spcBef>
            </a:pPr>
            <a:r>
              <a:rPr lang="en-US" sz="1900"/>
              <a:t>The last has not been seen and is unlikely to be found, but could pose significant hazards given where they are used</a:t>
            </a:r>
          </a:p>
          <a:p>
            <a:pPr marL="620713" lvl="1">
              <a:lnSpc>
                <a:spcPct val="80000"/>
              </a:lnSpc>
              <a:spcBef>
                <a:spcPts val="325"/>
              </a:spcBef>
              <a:buFont typeface="Wingdings" pitchFamily="2" charset="2"/>
              <a:buNone/>
            </a:pPr>
            <a:r>
              <a:rPr lang="en-US" sz="1500">
                <a:solidFill>
                  <a:srgbClr val="FF0000"/>
                </a:solidFill>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body" sz="half" idx="1"/>
          </p:nvPr>
        </p:nvSpPr>
        <p:spPr>
          <a:xfrm>
            <a:off x="228600" y="4868863"/>
            <a:ext cx="8610600" cy="617537"/>
          </a:xfrm>
          <a:noFill/>
          <a:ln/>
        </p:spPr>
        <p:txBody>
          <a:bodyPr lIns="90488" tIns="44450" rIns="90488" bIns="44450"/>
          <a:lstStyle/>
          <a:p>
            <a:pPr algn="ctr">
              <a:buFont typeface="Wingdings" pitchFamily="2" charset="2"/>
              <a:buNone/>
            </a:pPr>
            <a:r>
              <a:rPr lang="en-US" sz="2800"/>
              <a:t>Wherever radioactive materials are stored/used</a:t>
            </a:r>
          </a:p>
        </p:txBody>
      </p:sp>
      <p:graphicFrame>
        <p:nvGraphicFramePr>
          <p:cNvPr id="1006595" name="Object 3"/>
          <p:cNvGraphicFramePr>
            <a:graphicFrameLocks noChangeAspect="1"/>
          </p:cNvGraphicFramePr>
          <p:nvPr>
            <p:ph sz="half" idx="2"/>
          </p:nvPr>
        </p:nvGraphicFramePr>
        <p:xfrm>
          <a:off x="2705100" y="914400"/>
          <a:ext cx="3657600" cy="3530600"/>
        </p:xfrm>
        <a:graphic>
          <a:graphicData uri="http://schemas.openxmlformats.org/presentationml/2006/ole">
            <p:oleObj spid="_x0000_s1006595" name="Clip" r:id="rId4" imgW="3238200" imgH="3238200" progId="">
              <p:embed/>
            </p:oleObj>
          </a:graphicData>
        </a:graphic>
      </p:graphicFrame>
      <p:sp>
        <p:nvSpPr>
          <p:cNvPr id="1006596" name="Text Box 4"/>
          <p:cNvSpPr txBox="1">
            <a:spLocks noChangeArrowheads="1"/>
          </p:cNvSpPr>
          <p:nvPr/>
        </p:nvSpPr>
        <p:spPr bwMode="auto">
          <a:xfrm>
            <a:off x="2286000" y="3886200"/>
            <a:ext cx="4114800" cy="396875"/>
          </a:xfrm>
          <a:prstGeom prst="rect">
            <a:avLst/>
          </a:prstGeom>
          <a:noFill/>
          <a:ln w="9525">
            <a:noFill/>
            <a:miter lim="800000"/>
            <a:headEnd/>
            <a:tailEnd/>
          </a:ln>
          <a:effectLst/>
        </p:spPr>
        <p:txBody>
          <a:bodyPr>
            <a:spAutoFit/>
          </a:bodyPr>
          <a:lstStyle/>
          <a:p>
            <a:pPr algn="ctr" eaLnBrk="1" hangingPunct="1"/>
            <a:r>
              <a:rPr lang="en-US" sz="2000"/>
              <a:t>     </a:t>
            </a:r>
            <a:r>
              <a:rPr lang="en-US" sz="2000" b="1"/>
              <a:t>Caution Radioactive Material</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4" name="Rectangle 4"/>
          <p:cNvSpPr>
            <a:spLocks noGrp="1" noChangeArrowheads="1"/>
          </p:cNvSpPr>
          <p:nvPr>
            <p:ph type="title"/>
          </p:nvPr>
        </p:nvSpPr>
        <p:spPr>
          <a:xfrm>
            <a:off x="457200" y="277813"/>
            <a:ext cx="8229600" cy="4141787"/>
          </a:xfrm>
        </p:spPr>
        <p:txBody>
          <a:bodyPr/>
          <a:lstStyle/>
          <a:p>
            <a:r>
              <a:rPr lang="en-US"/>
              <a:t>Biological Effects of Radiation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8274" name="Picture 2"/>
          <p:cNvPicPr>
            <a:picLocks noChangeAspect="1" noChangeArrowheads="1"/>
          </p:cNvPicPr>
          <p:nvPr/>
        </p:nvPicPr>
        <p:blipFill>
          <a:blip r:embed="rId3"/>
          <a:srcRect/>
          <a:stretch>
            <a:fillRect/>
          </a:stretch>
        </p:blipFill>
        <p:spPr bwMode="auto">
          <a:xfrm>
            <a:off x="6602413" y="2879725"/>
            <a:ext cx="2541587" cy="2363788"/>
          </a:xfrm>
          <a:prstGeom prst="rect">
            <a:avLst/>
          </a:prstGeom>
          <a:noFill/>
          <a:ln w="12700">
            <a:noFill/>
            <a:miter lim="800000"/>
            <a:headEnd type="none" w="sm" len="sm"/>
            <a:tailEnd type="none" w="sm" len="sm"/>
          </a:ln>
          <a:effectLst/>
        </p:spPr>
      </p:pic>
      <p:sp>
        <p:nvSpPr>
          <p:cNvPr id="1078275" name="Text Box 3"/>
          <p:cNvSpPr txBox="1">
            <a:spLocks noChangeArrowheads="1"/>
          </p:cNvSpPr>
          <p:nvPr/>
        </p:nvSpPr>
        <p:spPr bwMode="auto">
          <a:xfrm>
            <a:off x="5934075" y="3503613"/>
            <a:ext cx="661988" cy="1098550"/>
          </a:xfrm>
          <a:prstGeom prst="rect">
            <a:avLst/>
          </a:prstGeom>
          <a:noFill/>
          <a:ln w="12700">
            <a:noFill/>
            <a:miter lim="800000"/>
            <a:headEnd type="none" w="sm" len="sm"/>
            <a:tailEnd type="none" w="sm" len="sm"/>
          </a:ln>
          <a:effectLst/>
        </p:spPr>
        <p:txBody>
          <a:bodyPr wrap="none">
            <a:spAutoFit/>
          </a:bodyPr>
          <a:lstStyle/>
          <a:p>
            <a:r>
              <a:rPr lang="en-US" sz="6600" b="1">
                <a:solidFill>
                  <a:srgbClr val="FF0000"/>
                </a:solidFill>
                <a:latin typeface="Times New Roman" pitchFamily="18" charset="0"/>
              </a:rPr>
              <a:t>=</a:t>
            </a:r>
            <a:endParaRPr lang="en-GB" sz="6600" b="1">
              <a:solidFill>
                <a:srgbClr val="FF0000"/>
              </a:solidFill>
              <a:latin typeface="Times New Roman" pitchFamily="18" charset="0"/>
            </a:endParaRPr>
          </a:p>
        </p:txBody>
      </p:sp>
      <p:pic>
        <p:nvPicPr>
          <p:cNvPr id="1078276" name="Picture 4"/>
          <p:cNvPicPr>
            <a:picLocks noChangeAspect="1" noChangeArrowheads="1"/>
          </p:cNvPicPr>
          <p:nvPr/>
        </p:nvPicPr>
        <p:blipFill>
          <a:blip r:embed="rId4"/>
          <a:srcRect/>
          <a:stretch>
            <a:fillRect/>
          </a:stretch>
        </p:blipFill>
        <p:spPr bwMode="auto">
          <a:xfrm>
            <a:off x="0" y="2336800"/>
            <a:ext cx="2692400" cy="3157538"/>
          </a:xfrm>
          <a:prstGeom prst="rect">
            <a:avLst/>
          </a:prstGeom>
          <a:noFill/>
          <a:ln w="12700">
            <a:noFill/>
            <a:miter lim="800000"/>
            <a:headEnd type="none" w="sm" len="sm"/>
            <a:tailEnd type="none" w="sm" len="sm"/>
          </a:ln>
          <a:effectLst/>
        </p:spPr>
      </p:pic>
      <p:sp>
        <p:nvSpPr>
          <p:cNvPr id="1078277" name="Text Box 5"/>
          <p:cNvSpPr txBox="1">
            <a:spLocks noChangeArrowheads="1"/>
          </p:cNvSpPr>
          <p:nvPr/>
        </p:nvSpPr>
        <p:spPr bwMode="auto">
          <a:xfrm>
            <a:off x="2663825" y="3305175"/>
            <a:ext cx="704850" cy="1189038"/>
          </a:xfrm>
          <a:prstGeom prst="rect">
            <a:avLst/>
          </a:prstGeom>
          <a:noFill/>
          <a:ln w="12700">
            <a:noFill/>
            <a:miter lim="800000"/>
            <a:headEnd type="none" w="sm" len="sm"/>
            <a:tailEnd type="none" w="sm" len="sm"/>
          </a:ln>
          <a:effectLst/>
        </p:spPr>
        <p:txBody>
          <a:bodyPr wrap="none">
            <a:spAutoFit/>
          </a:bodyPr>
          <a:lstStyle/>
          <a:p>
            <a:r>
              <a:rPr lang="en-US" sz="7200" b="1">
                <a:solidFill>
                  <a:srgbClr val="FF0000"/>
                </a:solidFill>
                <a:latin typeface="Times New Roman" pitchFamily="18" charset="0"/>
              </a:rPr>
              <a:t>+</a:t>
            </a:r>
            <a:endParaRPr lang="en-GB" sz="7200" b="1">
              <a:solidFill>
                <a:srgbClr val="FF0000"/>
              </a:solidFill>
              <a:latin typeface="Times New Roman" pitchFamily="18" charset="0"/>
            </a:endParaRPr>
          </a:p>
        </p:txBody>
      </p:sp>
      <p:sp>
        <p:nvSpPr>
          <p:cNvPr id="1078278" name="Text Box 6"/>
          <p:cNvSpPr txBox="1">
            <a:spLocks noChangeArrowheads="1"/>
          </p:cNvSpPr>
          <p:nvPr/>
        </p:nvSpPr>
        <p:spPr bwMode="auto">
          <a:xfrm>
            <a:off x="457200" y="0"/>
            <a:ext cx="8115300" cy="1409700"/>
          </a:xfrm>
          <a:prstGeom prst="rect">
            <a:avLst/>
          </a:prstGeom>
          <a:noFill/>
          <a:ln w="12700">
            <a:noFill/>
            <a:miter lim="800000"/>
            <a:headEnd type="none" w="sm" len="sm"/>
            <a:tailEnd type="none" w="sm" len="sm"/>
          </a:ln>
          <a:effectLst/>
        </p:spPr>
        <p:txBody>
          <a:bodyPr>
            <a:spAutoFit/>
          </a:bodyPr>
          <a:lstStyle/>
          <a:p>
            <a:pPr algn="ctr">
              <a:lnSpc>
                <a:spcPct val="120000"/>
              </a:lnSpc>
            </a:pPr>
            <a:r>
              <a:rPr lang="en-US" sz="3600" b="1">
                <a:solidFill>
                  <a:srgbClr val="FF0000"/>
                </a:solidFill>
                <a:effectLst>
                  <a:outerShdw blurRad="38100" dist="38100" dir="2700000" algn="tl">
                    <a:srgbClr val="FFFFFF"/>
                  </a:outerShdw>
                </a:effectLst>
                <a:cs typeface="Times New Roman" pitchFamily="18" charset="0"/>
              </a:rPr>
              <a:t>…..contamination could be spread over a wide area…</a:t>
            </a:r>
            <a:endParaRPr lang="en-GB" sz="3600" b="1">
              <a:solidFill>
                <a:srgbClr val="FF0000"/>
              </a:solidFill>
              <a:effectLst>
                <a:outerShdw blurRad="38100" dist="38100" dir="2700000" algn="tl">
                  <a:srgbClr val="FFFFFF"/>
                </a:outerShdw>
              </a:effectLst>
              <a:cs typeface="Times New Roman" pitchFamily="18" charset="0"/>
            </a:endParaRPr>
          </a:p>
        </p:txBody>
      </p:sp>
      <p:pic>
        <p:nvPicPr>
          <p:cNvPr id="1078279" name="Picture 7"/>
          <p:cNvPicPr>
            <a:picLocks noChangeAspect="1" noChangeArrowheads="1"/>
          </p:cNvPicPr>
          <p:nvPr/>
        </p:nvPicPr>
        <p:blipFill>
          <a:blip r:embed="rId5"/>
          <a:srcRect/>
          <a:stretch>
            <a:fillRect/>
          </a:stretch>
        </p:blipFill>
        <p:spPr bwMode="auto">
          <a:xfrm>
            <a:off x="3109913" y="2605088"/>
            <a:ext cx="2828925" cy="2814637"/>
          </a:xfrm>
          <a:prstGeom prst="rect">
            <a:avLst/>
          </a:prstGeom>
          <a:noFill/>
          <a:ln w="12700">
            <a:noFill/>
            <a:miter lim="800000"/>
            <a:headEnd type="none" w="sm" len="sm"/>
            <a:tailEnd type="none" w="sm" len="sm"/>
          </a:ln>
          <a:effectLst/>
        </p:spPr>
      </p:pic>
      <p:sp>
        <p:nvSpPr>
          <p:cNvPr id="1078280" name="Text Box 8"/>
          <p:cNvSpPr txBox="1">
            <a:spLocks noChangeArrowheads="1"/>
          </p:cNvSpPr>
          <p:nvPr/>
        </p:nvSpPr>
        <p:spPr bwMode="auto">
          <a:xfrm>
            <a:off x="1622425" y="5754688"/>
            <a:ext cx="5899150" cy="762000"/>
          </a:xfrm>
          <a:prstGeom prst="rect">
            <a:avLst/>
          </a:prstGeom>
          <a:noFill/>
          <a:ln w="12700">
            <a:noFill/>
            <a:miter lim="800000"/>
            <a:headEnd type="none" w="sm" len="sm"/>
            <a:tailEnd type="none" w="sm" len="sm"/>
          </a:ln>
          <a:effectLst/>
        </p:spPr>
        <p:txBody>
          <a:bodyPr wrap="none">
            <a:spAutoFit/>
          </a:bodyPr>
          <a:lstStyle/>
          <a:p>
            <a:r>
              <a:rPr lang="en-US" sz="4400" b="1"/>
              <a:t>…and terror created!!</a:t>
            </a:r>
            <a:endParaRPr lang="en-GB"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1078278"/>
                                        </p:tgtEl>
                                        <p:attrNameLst>
                                          <p:attrName>style.visibility</p:attrName>
                                        </p:attrNameLst>
                                      </p:cBhvr>
                                      <p:to>
                                        <p:strVal val="visible"/>
                                      </p:to>
                                    </p:set>
                                    <p:animEffect transition="in" filter="wipe(left)">
                                      <p:cBhvr>
                                        <p:cTn id="7" dur="300"/>
                                        <p:tgtEl>
                                          <p:spTgt spid="1078278"/>
                                        </p:tgtEl>
                                      </p:cBhvr>
                                    </p:animEffect>
                                  </p:childTnLst>
                                </p:cTn>
                              </p:par>
                            </p:childTnLst>
                          </p:cTn>
                        </p:par>
                        <p:par>
                          <p:cTn id="8" fill="hold">
                            <p:stCondLst>
                              <p:cond delay="3000"/>
                            </p:stCondLst>
                            <p:childTnLst>
                              <p:par>
                                <p:cTn id="9" presetID="17" presetClass="entr" presetSubtype="8" fill="hold" nodeType="afterEffect">
                                  <p:stCondLst>
                                    <p:cond delay="0"/>
                                  </p:stCondLst>
                                  <p:childTnLst>
                                    <p:set>
                                      <p:cBhvr>
                                        <p:cTn id="10" dur="1" fill="hold">
                                          <p:stCondLst>
                                            <p:cond delay="0"/>
                                          </p:stCondLst>
                                        </p:cTn>
                                        <p:tgtEl>
                                          <p:spTgt spid="1078276"/>
                                        </p:tgtEl>
                                        <p:attrNameLst>
                                          <p:attrName>style.visibility</p:attrName>
                                        </p:attrNameLst>
                                      </p:cBhvr>
                                      <p:to>
                                        <p:strVal val="visible"/>
                                      </p:to>
                                    </p:set>
                                    <p:anim calcmode="lin" valueType="num">
                                      <p:cBhvr>
                                        <p:cTn id="11" dur="500" fill="hold"/>
                                        <p:tgtEl>
                                          <p:spTgt spid="1078276"/>
                                        </p:tgtEl>
                                        <p:attrNameLst>
                                          <p:attrName>ppt_x</p:attrName>
                                        </p:attrNameLst>
                                      </p:cBhvr>
                                      <p:tavLst>
                                        <p:tav tm="0">
                                          <p:val>
                                            <p:strVal val="#ppt_x-#ppt_w/2"/>
                                          </p:val>
                                        </p:tav>
                                        <p:tav tm="100000">
                                          <p:val>
                                            <p:strVal val="#ppt_x"/>
                                          </p:val>
                                        </p:tav>
                                      </p:tavLst>
                                    </p:anim>
                                    <p:anim calcmode="lin" valueType="num">
                                      <p:cBhvr>
                                        <p:cTn id="12" dur="500" fill="hold"/>
                                        <p:tgtEl>
                                          <p:spTgt spid="1078276"/>
                                        </p:tgtEl>
                                        <p:attrNameLst>
                                          <p:attrName>ppt_y</p:attrName>
                                        </p:attrNameLst>
                                      </p:cBhvr>
                                      <p:tavLst>
                                        <p:tav tm="0">
                                          <p:val>
                                            <p:strVal val="#ppt_y"/>
                                          </p:val>
                                        </p:tav>
                                        <p:tav tm="100000">
                                          <p:val>
                                            <p:strVal val="#ppt_y"/>
                                          </p:val>
                                        </p:tav>
                                      </p:tavLst>
                                    </p:anim>
                                    <p:anim calcmode="lin" valueType="num">
                                      <p:cBhvr>
                                        <p:cTn id="13" dur="500" fill="hold"/>
                                        <p:tgtEl>
                                          <p:spTgt spid="1078276"/>
                                        </p:tgtEl>
                                        <p:attrNameLst>
                                          <p:attrName>ppt_w</p:attrName>
                                        </p:attrNameLst>
                                      </p:cBhvr>
                                      <p:tavLst>
                                        <p:tav tm="0">
                                          <p:val>
                                            <p:fltVal val="0"/>
                                          </p:val>
                                        </p:tav>
                                        <p:tav tm="100000">
                                          <p:val>
                                            <p:strVal val="#ppt_w"/>
                                          </p:val>
                                        </p:tav>
                                      </p:tavLst>
                                    </p:anim>
                                    <p:anim calcmode="lin" valueType="num">
                                      <p:cBhvr>
                                        <p:cTn id="14" dur="500" fill="hold"/>
                                        <p:tgtEl>
                                          <p:spTgt spid="1078276"/>
                                        </p:tgtEl>
                                        <p:attrNameLst>
                                          <p:attrName>ppt_h</p:attrName>
                                        </p:attrNameLst>
                                      </p:cBhvr>
                                      <p:tavLst>
                                        <p:tav tm="0">
                                          <p:val>
                                            <p:strVal val="#ppt_h"/>
                                          </p:val>
                                        </p:tav>
                                        <p:tav tm="100000">
                                          <p:val>
                                            <p:strVal val="#ppt_h"/>
                                          </p:val>
                                        </p:tav>
                                      </p:tavLst>
                                    </p:anim>
                                  </p:childTnLst>
                                </p:cTn>
                              </p:par>
                            </p:childTnLst>
                          </p:cTn>
                        </p:par>
                        <p:par>
                          <p:cTn id="15" fill="hold">
                            <p:stCondLst>
                              <p:cond delay="3500"/>
                            </p:stCondLst>
                            <p:childTnLst>
                              <p:par>
                                <p:cTn id="16" presetID="17" presetClass="entr" presetSubtype="8" fill="hold" grpId="0" nodeType="afterEffect">
                                  <p:stCondLst>
                                    <p:cond delay="1000"/>
                                  </p:stCondLst>
                                  <p:childTnLst>
                                    <p:set>
                                      <p:cBhvr>
                                        <p:cTn id="17" dur="1" fill="hold">
                                          <p:stCondLst>
                                            <p:cond delay="0"/>
                                          </p:stCondLst>
                                        </p:cTn>
                                        <p:tgtEl>
                                          <p:spTgt spid="1078277"/>
                                        </p:tgtEl>
                                        <p:attrNameLst>
                                          <p:attrName>style.visibility</p:attrName>
                                        </p:attrNameLst>
                                      </p:cBhvr>
                                      <p:to>
                                        <p:strVal val="visible"/>
                                      </p:to>
                                    </p:set>
                                    <p:anim calcmode="lin" valueType="num">
                                      <p:cBhvr>
                                        <p:cTn id="18" dur="500" fill="hold"/>
                                        <p:tgtEl>
                                          <p:spTgt spid="1078277"/>
                                        </p:tgtEl>
                                        <p:attrNameLst>
                                          <p:attrName>ppt_x</p:attrName>
                                        </p:attrNameLst>
                                      </p:cBhvr>
                                      <p:tavLst>
                                        <p:tav tm="0">
                                          <p:val>
                                            <p:strVal val="#ppt_x-#ppt_w/2"/>
                                          </p:val>
                                        </p:tav>
                                        <p:tav tm="100000">
                                          <p:val>
                                            <p:strVal val="#ppt_x"/>
                                          </p:val>
                                        </p:tav>
                                      </p:tavLst>
                                    </p:anim>
                                    <p:anim calcmode="lin" valueType="num">
                                      <p:cBhvr>
                                        <p:cTn id="19" dur="500" fill="hold"/>
                                        <p:tgtEl>
                                          <p:spTgt spid="1078277"/>
                                        </p:tgtEl>
                                        <p:attrNameLst>
                                          <p:attrName>ppt_y</p:attrName>
                                        </p:attrNameLst>
                                      </p:cBhvr>
                                      <p:tavLst>
                                        <p:tav tm="0">
                                          <p:val>
                                            <p:strVal val="#ppt_y"/>
                                          </p:val>
                                        </p:tav>
                                        <p:tav tm="100000">
                                          <p:val>
                                            <p:strVal val="#ppt_y"/>
                                          </p:val>
                                        </p:tav>
                                      </p:tavLst>
                                    </p:anim>
                                    <p:anim calcmode="lin" valueType="num">
                                      <p:cBhvr>
                                        <p:cTn id="20" dur="500" fill="hold"/>
                                        <p:tgtEl>
                                          <p:spTgt spid="1078277"/>
                                        </p:tgtEl>
                                        <p:attrNameLst>
                                          <p:attrName>ppt_w</p:attrName>
                                        </p:attrNameLst>
                                      </p:cBhvr>
                                      <p:tavLst>
                                        <p:tav tm="0">
                                          <p:val>
                                            <p:fltVal val="0"/>
                                          </p:val>
                                        </p:tav>
                                        <p:tav tm="100000">
                                          <p:val>
                                            <p:strVal val="#ppt_w"/>
                                          </p:val>
                                        </p:tav>
                                      </p:tavLst>
                                    </p:anim>
                                    <p:anim calcmode="lin" valueType="num">
                                      <p:cBhvr>
                                        <p:cTn id="21" dur="500" fill="hold"/>
                                        <p:tgtEl>
                                          <p:spTgt spid="107827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7" presetClass="entr" presetSubtype="8" fill="hold" nodeType="afterEffect">
                                  <p:stCondLst>
                                    <p:cond delay="1000"/>
                                  </p:stCondLst>
                                  <p:childTnLst>
                                    <p:set>
                                      <p:cBhvr>
                                        <p:cTn id="24" dur="1" fill="hold">
                                          <p:stCondLst>
                                            <p:cond delay="0"/>
                                          </p:stCondLst>
                                        </p:cTn>
                                        <p:tgtEl>
                                          <p:spTgt spid="1078279"/>
                                        </p:tgtEl>
                                        <p:attrNameLst>
                                          <p:attrName>style.visibility</p:attrName>
                                        </p:attrNameLst>
                                      </p:cBhvr>
                                      <p:to>
                                        <p:strVal val="visible"/>
                                      </p:to>
                                    </p:set>
                                    <p:anim calcmode="lin" valueType="num">
                                      <p:cBhvr>
                                        <p:cTn id="25" dur="500" fill="hold"/>
                                        <p:tgtEl>
                                          <p:spTgt spid="1078279"/>
                                        </p:tgtEl>
                                        <p:attrNameLst>
                                          <p:attrName>ppt_x</p:attrName>
                                        </p:attrNameLst>
                                      </p:cBhvr>
                                      <p:tavLst>
                                        <p:tav tm="0">
                                          <p:val>
                                            <p:strVal val="#ppt_x-#ppt_w/2"/>
                                          </p:val>
                                        </p:tav>
                                        <p:tav tm="100000">
                                          <p:val>
                                            <p:strVal val="#ppt_x"/>
                                          </p:val>
                                        </p:tav>
                                      </p:tavLst>
                                    </p:anim>
                                    <p:anim calcmode="lin" valueType="num">
                                      <p:cBhvr>
                                        <p:cTn id="26" dur="500" fill="hold"/>
                                        <p:tgtEl>
                                          <p:spTgt spid="1078279"/>
                                        </p:tgtEl>
                                        <p:attrNameLst>
                                          <p:attrName>ppt_y</p:attrName>
                                        </p:attrNameLst>
                                      </p:cBhvr>
                                      <p:tavLst>
                                        <p:tav tm="0">
                                          <p:val>
                                            <p:strVal val="#ppt_y"/>
                                          </p:val>
                                        </p:tav>
                                        <p:tav tm="100000">
                                          <p:val>
                                            <p:strVal val="#ppt_y"/>
                                          </p:val>
                                        </p:tav>
                                      </p:tavLst>
                                    </p:anim>
                                    <p:anim calcmode="lin" valueType="num">
                                      <p:cBhvr>
                                        <p:cTn id="27" dur="500" fill="hold"/>
                                        <p:tgtEl>
                                          <p:spTgt spid="1078279"/>
                                        </p:tgtEl>
                                        <p:attrNameLst>
                                          <p:attrName>ppt_w</p:attrName>
                                        </p:attrNameLst>
                                      </p:cBhvr>
                                      <p:tavLst>
                                        <p:tav tm="0">
                                          <p:val>
                                            <p:fltVal val="0"/>
                                          </p:val>
                                        </p:tav>
                                        <p:tav tm="100000">
                                          <p:val>
                                            <p:strVal val="#ppt_w"/>
                                          </p:val>
                                        </p:tav>
                                      </p:tavLst>
                                    </p:anim>
                                    <p:anim calcmode="lin" valueType="num">
                                      <p:cBhvr>
                                        <p:cTn id="28" dur="500" fill="hold"/>
                                        <p:tgtEl>
                                          <p:spTgt spid="1078279"/>
                                        </p:tgtEl>
                                        <p:attrNameLst>
                                          <p:attrName>ppt_h</p:attrName>
                                        </p:attrNameLst>
                                      </p:cBhvr>
                                      <p:tavLst>
                                        <p:tav tm="0">
                                          <p:val>
                                            <p:strVal val="#ppt_h"/>
                                          </p:val>
                                        </p:tav>
                                        <p:tav tm="100000">
                                          <p:val>
                                            <p:strVal val="#ppt_h"/>
                                          </p:val>
                                        </p:tav>
                                      </p:tavLst>
                                    </p:anim>
                                  </p:childTnLst>
                                </p:cTn>
                              </p:par>
                            </p:childTnLst>
                          </p:cTn>
                        </p:par>
                        <p:par>
                          <p:cTn id="29" fill="hold">
                            <p:stCondLst>
                              <p:cond delay="6500"/>
                            </p:stCondLst>
                            <p:childTnLst>
                              <p:par>
                                <p:cTn id="30" presetID="17" presetClass="entr" presetSubtype="8" fill="hold" grpId="0" nodeType="afterEffect">
                                  <p:stCondLst>
                                    <p:cond delay="1000"/>
                                  </p:stCondLst>
                                  <p:childTnLst>
                                    <p:set>
                                      <p:cBhvr>
                                        <p:cTn id="31" dur="1" fill="hold">
                                          <p:stCondLst>
                                            <p:cond delay="0"/>
                                          </p:stCondLst>
                                        </p:cTn>
                                        <p:tgtEl>
                                          <p:spTgt spid="1078275"/>
                                        </p:tgtEl>
                                        <p:attrNameLst>
                                          <p:attrName>style.visibility</p:attrName>
                                        </p:attrNameLst>
                                      </p:cBhvr>
                                      <p:to>
                                        <p:strVal val="visible"/>
                                      </p:to>
                                    </p:set>
                                    <p:anim calcmode="lin" valueType="num">
                                      <p:cBhvr>
                                        <p:cTn id="32" dur="500" fill="hold"/>
                                        <p:tgtEl>
                                          <p:spTgt spid="1078275"/>
                                        </p:tgtEl>
                                        <p:attrNameLst>
                                          <p:attrName>ppt_x</p:attrName>
                                        </p:attrNameLst>
                                      </p:cBhvr>
                                      <p:tavLst>
                                        <p:tav tm="0">
                                          <p:val>
                                            <p:strVal val="#ppt_x-#ppt_w/2"/>
                                          </p:val>
                                        </p:tav>
                                        <p:tav tm="100000">
                                          <p:val>
                                            <p:strVal val="#ppt_x"/>
                                          </p:val>
                                        </p:tav>
                                      </p:tavLst>
                                    </p:anim>
                                    <p:anim calcmode="lin" valueType="num">
                                      <p:cBhvr>
                                        <p:cTn id="33" dur="500" fill="hold"/>
                                        <p:tgtEl>
                                          <p:spTgt spid="1078275"/>
                                        </p:tgtEl>
                                        <p:attrNameLst>
                                          <p:attrName>ppt_y</p:attrName>
                                        </p:attrNameLst>
                                      </p:cBhvr>
                                      <p:tavLst>
                                        <p:tav tm="0">
                                          <p:val>
                                            <p:strVal val="#ppt_y"/>
                                          </p:val>
                                        </p:tav>
                                        <p:tav tm="100000">
                                          <p:val>
                                            <p:strVal val="#ppt_y"/>
                                          </p:val>
                                        </p:tav>
                                      </p:tavLst>
                                    </p:anim>
                                    <p:anim calcmode="lin" valueType="num">
                                      <p:cBhvr>
                                        <p:cTn id="34" dur="500" fill="hold"/>
                                        <p:tgtEl>
                                          <p:spTgt spid="1078275"/>
                                        </p:tgtEl>
                                        <p:attrNameLst>
                                          <p:attrName>ppt_w</p:attrName>
                                        </p:attrNameLst>
                                      </p:cBhvr>
                                      <p:tavLst>
                                        <p:tav tm="0">
                                          <p:val>
                                            <p:fltVal val="0"/>
                                          </p:val>
                                        </p:tav>
                                        <p:tav tm="100000">
                                          <p:val>
                                            <p:strVal val="#ppt_w"/>
                                          </p:val>
                                        </p:tav>
                                      </p:tavLst>
                                    </p:anim>
                                    <p:anim calcmode="lin" valueType="num">
                                      <p:cBhvr>
                                        <p:cTn id="35" dur="500" fill="hold"/>
                                        <p:tgtEl>
                                          <p:spTgt spid="1078275"/>
                                        </p:tgtEl>
                                        <p:attrNameLst>
                                          <p:attrName>ppt_h</p:attrName>
                                        </p:attrNameLst>
                                      </p:cBhvr>
                                      <p:tavLst>
                                        <p:tav tm="0">
                                          <p:val>
                                            <p:strVal val="#ppt_h"/>
                                          </p:val>
                                        </p:tav>
                                        <p:tav tm="100000">
                                          <p:val>
                                            <p:strVal val="#ppt_h"/>
                                          </p:val>
                                        </p:tav>
                                      </p:tavLst>
                                    </p:anim>
                                  </p:childTnLst>
                                </p:cTn>
                              </p:par>
                            </p:childTnLst>
                          </p:cTn>
                        </p:par>
                        <p:par>
                          <p:cTn id="36" fill="hold">
                            <p:stCondLst>
                              <p:cond delay="8000"/>
                            </p:stCondLst>
                            <p:childTnLst>
                              <p:par>
                                <p:cTn id="37" presetID="4" presetClass="entr" presetSubtype="16" fill="hold" nodeType="afterEffect">
                                  <p:stCondLst>
                                    <p:cond delay="1000"/>
                                  </p:stCondLst>
                                  <p:childTnLst>
                                    <p:set>
                                      <p:cBhvr>
                                        <p:cTn id="38" dur="1" fill="hold">
                                          <p:stCondLst>
                                            <p:cond delay="0"/>
                                          </p:stCondLst>
                                        </p:cTn>
                                        <p:tgtEl>
                                          <p:spTgt spid="1078274"/>
                                        </p:tgtEl>
                                        <p:attrNameLst>
                                          <p:attrName>style.visibility</p:attrName>
                                        </p:attrNameLst>
                                      </p:cBhvr>
                                      <p:to>
                                        <p:strVal val="visible"/>
                                      </p:to>
                                    </p:set>
                                    <p:animEffect transition="in" filter="box(in)">
                                      <p:cBhvr>
                                        <p:cTn id="39" dur="500"/>
                                        <p:tgtEl>
                                          <p:spTgt spid="1078274"/>
                                        </p:tgtEl>
                                      </p:cBhvr>
                                    </p:animEffect>
                                  </p:childTnLst>
                                </p:cTn>
                              </p:par>
                            </p:childTnLst>
                          </p:cTn>
                        </p:par>
                        <p:par>
                          <p:cTn id="40" fill="hold">
                            <p:stCondLst>
                              <p:cond delay="9500"/>
                            </p:stCondLst>
                            <p:childTnLst>
                              <p:par>
                                <p:cTn id="41" presetID="23" presetClass="entr" presetSubtype="16" fill="hold" grpId="0" nodeType="afterEffect">
                                  <p:stCondLst>
                                    <p:cond delay="0"/>
                                  </p:stCondLst>
                                  <p:childTnLst>
                                    <p:set>
                                      <p:cBhvr>
                                        <p:cTn id="42" dur="1" fill="hold">
                                          <p:stCondLst>
                                            <p:cond delay="0"/>
                                          </p:stCondLst>
                                        </p:cTn>
                                        <p:tgtEl>
                                          <p:spTgt spid="1078280"/>
                                        </p:tgtEl>
                                        <p:attrNameLst>
                                          <p:attrName>style.visibility</p:attrName>
                                        </p:attrNameLst>
                                      </p:cBhvr>
                                      <p:to>
                                        <p:strVal val="visible"/>
                                      </p:to>
                                    </p:set>
                                    <p:anim calcmode="lin" valueType="num">
                                      <p:cBhvr>
                                        <p:cTn id="43" dur="500" fill="hold"/>
                                        <p:tgtEl>
                                          <p:spTgt spid="1078280"/>
                                        </p:tgtEl>
                                        <p:attrNameLst>
                                          <p:attrName>ppt_w</p:attrName>
                                        </p:attrNameLst>
                                      </p:cBhvr>
                                      <p:tavLst>
                                        <p:tav tm="0">
                                          <p:val>
                                            <p:fltVal val="0"/>
                                          </p:val>
                                        </p:tav>
                                        <p:tav tm="100000">
                                          <p:val>
                                            <p:strVal val="#ppt_w"/>
                                          </p:val>
                                        </p:tav>
                                      </p:tavLst>
                                    </p:anim>
                                    <p:anim calcmode="lin" valueType="num">
                                      <p:cBhvr>
                                        <p:cTn id="44" dur="500" fill="hold"/>
                                        <p:tgtEl>
                                          <p:spTgt spid="1078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autoUpdateAnimBg="0"/>
      <p:bldP spid="1078277" grpId="0" autoUpdateAnimBg="0"/>
      <p:bldP spid="1078278" grpId="0" autoUpdateAnimBg="0"/>
      <p:bldP spid="107828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1203325" y="304800"/>
            <a:ext cx="7380288" cy="1276350"/>
          </a:xfrm>
        </p:spPr>
        <p:txBody>
          <a:bodyPr/>
          <a:lstStyle/>
          <a:p>
            <a:r>
              <a:rPr lang="en-US" altLang="en-US"/>
              <a:t>Acute Whole Body Deep Dose Effects</a:t>
            </a:r>
          </a:p>
        </p:txBody>
      </p:sp>
      <p:sp>
        <p:nvSpPr>
          <p:cNvPr id="844803" name="Rectangle 3"/>
          <p:cNvSpPr>
            <a:spLocks noGrp="1" noChangeArrowheads="1"/>
          </p:cNvSpPr>
          <p:nvPr>
            <p:ph type="body" idx="1"/>
          </p:nvPr>
        </p:nvSpPr>
        <p:spPr>
          <a:xfrm>
            <a:off x="320675" y="1600200"/>
            <a:ext cx="8747125" cy="4114800"/>
          </a:xfrm>
        </p:spPr>
        <p:txBody>
          <a:bodyPr/>
          <a:lstStyle/>
          <a:p>
            <a:r>
              <a:rPr lang="en-US" altLang="en-US" sz="2800"/>
              <a:t>0-5 rem		No detectable effects</a:t>
            </a:r>
          </a:p>
          <a:p>
            <a:r>
              <a:rPr lang="en-US" altLang="en-US" sz="2800"/>
              <a:t>5-50 rem		Slight blood changes</a:t>
            </a:r>
          </a:p>
          <a:p>
            <a:r>
              <a:rPr lang="en-US" altLang="en-US" sz="2800"/>
              <a:t>50-100 rem	Blood changes, nausea, fatigue</a:t>
            </a:r>
          </a:p>
          <a:p>
            <a:r>
              <a:rPr lang="en-US" altLang="en-US" sz="2800"/>
              <a:t>100-200 rem	Above plus vomiting</a:t>
            </a:r>
          </a:p>
          <a:p>
            <a:r>
              <a:rPr lang="en-US" altLang="en-US" sz="2800"/>
              <a:t>200-450 rem	Hair loss, severe blood changes,</a:t>
            </a:r>
            <a:br>
              <a:rPr lang="en-US" altLang="en-US" sz="2800"/>
            </a:br>
            <a:r>
              <a:rPr lang="en-US" altLang="en-US" sz="2800"/>
              <a:t>			some deaths in 2-6 weeks</a:t>
            </a:r>
          </a:p>
          <a:p>
            <a:r>
              <a:rPr lang="en-US" altLang="en-US" sz="2800"/>
              <a:t>450-700 rem	Lethal dose to 50% in 1 month</a:t>
            </a:r>
          </a:p>
          <a:p>
            <a:r>
              <a:rPr lang="en-US" altLang="en-US" sz="2800"/>
              <a:t>700-1000 rem	Probable death within 1 month</a:t>
            </a:r>
          </a:p>
          <a:p>
            <a:r>
              <a:rPr lang="en-US" altLang="en-US" sz="2800"/>
              <a:t>5000 rem	Incapacitated, death in 1 week</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2" name="Rectangle 4"/>
          <p:cNvSpPr>
            <a:spLocks noGrp="1" noChangeArrowheads="1"/>
          </p:cNvSpPr>
          <p:nvPr>
            <p:ph type="title"/>
          </p:nvPr>
        </p:nvSpPr>
        <p:spPr>
          <a:xfrm>
            <a:off x="457200" y="277813"/>
            <a:ext cx="8229600" cy="4065587"/>
          </a:xfrm>
        </p:spPr>
        <p:txBody>
          <a:bodyPr/>
          <a:lstStyle/>
          <a:p>
            <a:r>
              <a:rPr lang="en-US"/>
              <a:t>Radiation Detection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p:txBody>
          <a:bodyPr/>
          <a:lstStyle/>
          <a:p>
            <a:r>
              <a:rPr lang="en-US"/>
              <a:t>Radiation Detection</a:t>
            </a:r>
          </a:p>
        </p:txBody>
      </p:sp>
      <p:sp>
        <p:nvSpPr>
          <p:cNvPr id="934915" name="Rectangle 3"/>
          <p:cNvSpPr>
            <a:spLocks noGrp="1" noChangeArrowheads="1"/>
          </p:cNvSpPr>
          <p:nvPr>
            <p:ph type="body" idx="1"/>
          </p:nvPr>
        </p:nvSpPr>
        <p:spPr/>
        <p:txBody>
          <a:bodyPr/>
          <a:lstStyle/>
          <a:p>
            <a:r>
              <a:rPr lang="en-US" dirty="0"/>
              <a:t>Radiation is energy so it is easily measured</a:t>
            </a:r>
          </a:p>
          <a:p>
            <a:r>
              <a:rPr lang="en-US" dirty="0"/>
              <a:t>Several measurement tools are available to us</a:t>
            </a:r>
          </a:p>
          <a:p>
            <a:pPr lvl="1"/>
            <a:r>
              <a:rPr lang="en-US" dirty="0" smtClean="0"/>
              <a:t>Portal/scale </a:t>
            </a:r>
            <a:r>
              <a:rPr lang="en-US" dirty="0"/>
              <a:t>detectors</a:t>
            </a:r>
          </a:p>
          <a:p>
            <a:pPr lvl="1"/>
            <a:r>
              <a:rPr lang="en-US" dirty="0"/>
              <a:t>Hand held detectors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a:t>Scrap Detection</a:t>
            </a:r>
          </a:p>
        </p:txBody>
      </p:sp>
      <p:sp>
        <p:nvSpPr>
          <p:cNvPr id="711683" name="Rectangle 3"/>
          <p:cNvSpPr>
            <a:spLocks noGrp="1" noChangeArrowheads="1"/>
          </p:cNvSpPr>
          <p:nvPr>
            <p:ph type="body" idx="1"/>
          </p:nvPr>
        </p:nvSpPr>
        <p:spPr/>
        <p:txBody>
          <a:bodyPr/>
          <a:lstStyle/>
          <a:p>
            <a:r>
              <a:rPr lang="en-US"/>
              <a:t>Scrap detectors can be used at many locations throughout a typical facility</a:t>
            </a:r>
          </a:p>
          <a:p>
            <a:r>
              <a:rPr lang="en-US"/>
              <a:t>Types of systems include</a:t>
            </a:r>
          </a:p>
          <a:p>
            <a:pPr lvl="1"/>
            <a:r>
              <a:rPr lang="en-US"/>
              <a:t>Rail detectors</a:t>
            </a:r>
          </a:p>
          <a:p>
            <a:pPr lvl="1"/>
            <a:r>
              <a:rPr lang="en-US"/>
              <a:t>Truck detectors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a:xfrm>
            <a:off x="762000" y="0"/>
            <a:ext cx="7772400" cy="1143000"/>
          </a:xfrm>
        </p:spPr>
        <p:txBody>
          <a:bodyPr/>
          <a:lstStyle/>
          <a:p>
            <a:r>
              <a:rPr lang="en-US">
                <a:solidFill>
                  <a:schemeClr val="tx1"/>
                </a:solidFill>
                <a:effectLst>
                  <a:outerShdw blurRad="38100" dist="38100" dir="2700000" algn="tl">
                    <a:srgbClr val="010199"/>
                  </a:outerShdw>
                </a:effectLst>
              </a:rPr>
              <a:t>Why have scrap detectors?</a:t>
            </a:r>
          </a:p>
        </p:txBody>
      </p:sp>
      <p:sp>
        <p:nvSpPr>
          <p:cNvPr id="798723" name="Rectangle 3"/>
          <p:cNvSpPr>
            <a:spLocks noGrp="1" noChangeArrowheads="1"/>
          </p:cNvSpPr>
          <p:nvPr>
            <p:ph type="body" idx="1"/>
          </p:nvPr>
        </p:nvSpPr>
        <p:spPr>
          <a:xfrm>
            <a:off x="838200" y="914400"/>
            <a:ext cx="7772400" cy="4114800"/>
          </a:xfrm>
        </p:spPr>
        <p:txBody>
          <a:bodyPr/>
          <a:lstStyle/>
          <a:p>
            <a:r>
              <a:rPr lang="en-US"/>
              <a:t>76 Meltings of radioactive material worldwide (numbers are bigger now)</a:t>
            </a:r>
          </a:p>
          <a:p>
            <a:r>
              <a:rPr lang="en-US"/>
              <a:t>Decontamination costs exceeding $100 million</a:t>
            </a:r>
          </a:p>
          <a:p>
            <a:pPr lvl="1"/>
            <a:r>
              <a:rPr lang="en-US"/>
              <a:t>Average steel mill		    $9,000,000</a:t>
            </a:r>
          </a:p>
          <a:p>
            <a:pPr lvl="1"/>
            <a:r>
              <a:rPr lang="en-US"/>
              <a:t>Highest U.S. steel mill	  $30,000,000</a:t>
            </a:r>
          </a:p>
          <a:p>
            <a:pPr lvl="1"/>
            <a:endParaRPr lang="en-US"/>
          </a:p>
          <a:p>
            <a:r>
              <a:rPr lang="en-US"/>
              <a:t>More than 4,000 “reports” of radioactive material detected in scrap metal.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8723">
                                            <p:txEl>
                                              <p:pRg st="0" end="0"/>
                                            </p:txEl>
                                          </p:spTgt>
                                        </p:tgtEl>
                                        <p:attrNameLst>
                                          <p:attrName>style.visibility</p:attrName>
                                        </p:attrNameLst>
                                      </p:cBhvr>
                                      <p:to>
                                        <p:strVal val="visible"/>
                                      </p:to>
                                    </p:set>
                                    <p:anim calcmode="lin" valueType="num">
                                      <p:cBhvr additive="base">
                                        <p:cTn id="7" dur="500" fill="hold"/>
                                        <p:tgtEl>
                                          <p:spTgt spid="798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98723">
                                            <p:txEl>
                                              <p:pRg st="1" end="1"/>
                                            </p:txEl>
                                          </p:spTgt>
                                        </p:tgtEl>
                                        <p:attrNameLst>
                                          <p:attrName>style.visibility</p:attrName>
                                        </p:attrNameLst>
                                      </p:cBhvr>
                                      <p:to>
                                        <p:strVal val="visible"/>
                                      </p:to>
                                    </p:set>
                                    <p:anim calcmode="lin" valueType="num">
                                      <p:cBhvr additive="base">
                                        <p:cTn id="13" dur="500" fill="hold"/>
                                        <p:tgtEl>
                                          <p:spTgt spid="7987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987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98723">
                                            <p:txEl>
                                              <p:pRg st="2" end="2"/>
                                            </p:txEl>
                                          </p:spTgt>
                                        </p:tgtEl>
                                        <p:attrNameLst>
                                          <p:attrName>style.visibility</p:attrName>
                                        </p:attrNameLst>
                                      </p:cBhvr>
                                      <p:to>
                                        <p:strVal val="visible"/>
                                      </p:to>
                                    </p:set>
                                    <p:anim calcmode="lin" valueType="num">
                                      <p:cBhvr additive="base">
                                        <p:cTn id="17" dur="500" fill="hold"/>
                                        <p:tgtEl>
                                          <p:spTgt spid="79872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987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98723">
                                            <p:txEl>
                                              <p:pRg st="3" end="3"/>
                                            </p:txEl>
                                          </p:spTgt>
                                        </p:tgtEl>
                                        <p:attrNameLst>
                                          <p:attrName>style.visibility</p:attrName>
                                        </p:attrNameLst>
                                      </p:cBhvr>
                                      <p:to>
                                        <p:strVal val="visible"/>
                                      </p:to>
                                    </p:set>
                                    <p:anim calcmode="lin" valueType="num">
                                      <p:cBhvr additive="base">
                                        <p:cTn id="21" dur="500" fill="hold"/>
                                        <p:tgtEl>
                                          <p:spTgt spid="79872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8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98723">
                                            <p:txEl>
                                              <p:pRg st="5" end="5"/>
                                            </p:txEl>
                                          </p:spTgt>
                                        </p:tgtEl>
                                        <p:attrNameLst>
                                          <p:attrName>style.visibility</p:attrName>
                                        </p:attrNameLst>
                                      </p:cBhvr>
                                      <p:to>
                                        <p:strVal val="visible"/>
                                      </p:to>
                                    </p:set>
                                    <p:anim calcmode="lin" valueType="num">
                                      <p:cBhvr additive="base">
                                        <p:cTn id="27" dur="500" fill="hold"/>
                                        <p:tgtEl>
                                          <p:spTgt spid="79872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987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t>Customer Service</a:t>
            </a:r>
          </a:p>
        </p:txBody>
      </p:sp>
      <p:sp>
        <p:nvSpPr>
          <p:cNvPr id="1058819" name="Rectangle 3"/>
          <p:cNvSpPr>
            <a:spLocks noGrp="1" noChangeArrowheads="1"/>
          </p:cNvSpPr>
          <p:nvPr>
            <p:ph type="body" idx="1"/>
          </p:nvPr>
        </p:nvSpPr>
        <p:spPr/>
        <p:txBody>
          <a:bodyPr/>
          <a:lstStyle/>
          <a:p>
            <a:r>
              <a:rPr lang="en-US"/>
              <a:t>Do not ever certify your scrap as being free of radioactive materials.</a:t>
            </a:r>
          </a:p>
          <a:p>
            <a:r>
              <a:rPr lang="en-US"/>
              <a:t>Cannot say that</a:t>
            </a:r>
          </a:p>
          <a:p>
            <a:r>
              <a:rPr lang="en-US"/>
              <a:t>Can say, scrap has been checked with detectors and to the best of our ability, there is no radiation present above background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Scrap Detection Systems</a:t>
            </a:r>
          </a:p>
        </p:txBody>
      </p:sp>
      <p:sp>
        <p:nvSpPr>
          <p:cNvPr id="363523" name="Rectangle 3"/>
          <p:cNvSpPr>
            <a:spLocks noGrp="1" noChangeArrowheads="1"/>
          </p:cNvSpPr>
          <p:nvPr>
            <p:ph type="body" idx="1"/>
          </p:nvPr>
        </p:nvSpPr>
        <p:spPr>
          <a:xfrm>
            <a:off x="457200" y="1295400"/>
            <a:ext cx="8534400" cy="4835525"/>
          </a:xfrm>
        </p:spPr>
        <p:txBody>
          <a:bodyPr/>
          <a:lstStyle/>
          <a:p>
            <a:r>
              <a:rPr lang="en-US" sz="2800"/>
              <a:t>The more directions the scrap can be viewed the better chance of detection of unwanted radioactive materials</a:t>
            </a:r>
          </a:p>
          <a:p>
            <a:r>
              <a:rPr lang="en-US" sz="2800"/>
              <a:t>Since steel is itself a shield for radiation, scrap detection is often an art form as well as a science</a:t>
            </a:r>
          </a:p>
          <a:p>
            <a:r>
              <a:rPr lang="en-US" sz="2800"/>
              <a:t>Radiation with enough energy to make it to the detectors will be detected</a:t>
            </a:r>
          </a:p>
          <a:p>
            <a:pPr lvl="1"/>
            <a:r>
              <a:rPr lang="en-US" sz="2400"/>
              <a:t>Detectors used in scrap detection have to be very sensitive (consists of a plastic scintillator)</a:t>
            </a:r>
          </a:p>
          <a:p>
            <a:pPr lvl="1"/>
            <a:r>
              <a:rPr lang="en-US" sz="2400"/>
              <a:t>Everything else will not been seen</a:t>
            </a:r>
          </a:p>
          <a:p>
            <a:endParaRPr lang="en-US" sz="2800"/>
          </a:p>
          <a:p>
            <a:pPr>
              <a:buFont typeface="Wingdings" pitchFamily="2" charset="2"/>
              <a:buNone/>
            </a:pPr>
            <a:endParaRPr lang="en-US" sz="2800"/>
          </a:p>
          <a:p>
            <a:pP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r>
              <a:rPr lang="en-US"/>
              <a:t>Detector Sensitivity</a:t>
            </a:r>
          </a:p>
        </p:txBody>
      </p:sp>
      <p:pic>
        <p:nvPicPr>
          <p:cNvPr id="732163" name="Picture 3" descr="Photo"/>
          <p:cNvPicPr>
            <a:picLocks noGrp="1" noChangeAspect="1" noChangeArrowheads="1"/>
          </p:cNvPicPr>
          <p:nvPr>
            <p:ph idx="1"/>
          </p:nvPr>
        </p:nvPicPr>
        <p:blipFill>
          <a:blip r:embed="rId3"/>
          <a:srcRect/>
          <a:stretch>
            <a:fillRect/>
          </a:stretch>
        </p:blipFill>
        <p:spPr>
          <a:xfrm>
            <a:off x="377825" y="1963738"/>
            <a:ext cx="8385175" cy="3797300"/>
          </a:xfr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a:t>CHECKS OF EQUIPMENT</a:t>
            </a:r>
          </a:p>
        </p:txBody>
      </p:sp>
      <p:sp>
        <p:nvSpPr>
          <p:cNvPr id="705539" name="Rectangle 3"/>
          <p:cNvSpPr>
            <a:spLocks noGrp="1" noChangeArrowheads="1"/>
          </p:cNvSpPr>
          <p:nvPr>
            <p:ph type="body" idx="1"/>
          </p:nvPr>
        </p:nvSpPr>
        <p:spPr/>
        <p:txBody>
          <a:bodyPr/>
          <a:lstStyle/>
          <a:p>
            <a:r>
              <a:rPr lang="en-US"/>
              <a:t>Must check accuracy of the scrap detectors</a:t>
            </a:r>
          </a:p>
          <a:p>
            <a:r>
              <a:rPr lang="en-US"/>
              <a:t>Must get any survey instruments calibrated at least annually</a:t>
            </a:r>
          </a:p>
          <a:p>
            <a:r>
              <a:rPr lang="en-US"/>
              <a:t>Follow all of the rules for inspecting scrap:  short-cuts cause problems for everyone.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n-US" sz="4000"/>
              <a:t>Factors That May Affect Scrap Detectors</a:t>
            </a:r>
          </a:p>
        </p:txBody>
      </p:sp>
      <p:sp>
        <p:nvSpPr>
          <p:cNvPr id="709635" name="Rectangle 3"/>
          <p:cNvSpPr>
            <a:spLocks noGrp="1" noChangeArrowheads="1"/>
          </p:cNvSpPr>
          <p:nvPr>
            <p:ph type="body" idx="1"/>
          </p:nvPr>
        </p:nvSpPr>
        <p:spPr/>
        <p:txBody>
          <a:bodyPr/>
          <a:lstStyle/>
          <a:p>
            <a:pPr>
              <a:lnSpc>
                <a:spcPct val="90000"/>
              </a:lnSpc>
            </a:pPr>
            <a:r>
              <a:rPr lang="en-US" sz="2800"/>
              <a:t>Speed of vehicle</a:t>
            </a:r>
          </a:p>
          <a:p>
            <a:pPr>
              <a:lnSpc>
                <a:spcPct val="90000"/>
              </a:lnSpc>
            </a:pPr>
            <a:r>
              <a:rPr lang="en-US" sz="2800"/>
              <a:t>Type of source</a:t>
            </a:r>
          </a:p>
          <a:p>
            <a:pPr>
              <a:lnSpc>
                <a:spcPct val="90000"/>
              </a:lnSpc>
            </a:pPr>
            <a:r>
              <a:rPr lang="en-US" sz="2800"/>
              <a:t>Configuration of source</a:t>
            </a:r>
          </a:p>
          <a:p>
            <a:pPr>
              <a:lnSpc>
                <a:spcPct val="90000"/>
              </a:lnSpc>
            </a:pPr>
            <a:r>
              <a:rPr lang="en-US" sz="2800"/>
              <a:t>Amount of scrap</a:t>
            </a:r>
          </a:p>
          <a:p>
            <a:pPr>
              <a:lnSpc>
                <a:spcPct val="90000"/>
              </a:lnSpc>
            </a:pPr>
            <a:r>
              <a:rPr lang="en-US" sz="2800"/>
              <a:t>Background</a:t>
            </a:r>
          </a:p>
          <a:p>
            <a:pPr>
              <a:lnSpc>
                <a:spcPct val="90000"/>
              </a:lnSpc>
            </a:pPr>
            <a:r>
              <a:rPr lang="en-US" sz="2800"/>
              <a:t>Inclement weather</a:t>
            </a:r>
          </a:p>
          <a:p>
            <a:pPr>
              <a:lnSpc>
                <a:spcPct val="90000"/>
              </a:lnSpc>
            </a:pPr>
            <a:r>
              <a:rPr lang="en-US" sz="2800"/>
              <a:t>Dirt/dust</a:t>
            </a:r>
          </a:p>
          <a:p>
            <a:pPr>
              <a:lnSpc>
                <a:spcPct val="90000"/>
              </a:lnSpc>
            </a:pPr>
            <a:r>
              <a:rPr lang="en-US" sz="2800"/>
              <a:t>Grounding of the detection systems</a:t>
            </a:r>
          </a:p>
          <a:p>
            <a:pPr>
              <a:lnSpc>
                <a:spcPct val="90000"/>
              </a:lnSpc>
            </a:pPr>
            <a:r>
              <a:rPr lang="en-US" sz="2800"/>
              <a:t>Age of scintillators</a:t>
            </a:r>
          </a:p>
          <a:p>
            <a:pPr>
              <a:lnSpc>
                <a:spcPct val="90000"/>
              </a:lnSpc>
            </a:pP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idx="4294967295"/>
          </p:nvPr>
        </p:nvSpPr>
        <p:spPr/>
        <p:txBody>
          <a:bodyPr anchorCtr="0">
            <a:normAutofit fontScale="90000"/>
          </a:bodyPr>
          <a:lstStyle/>
          <a:p>
            <a:r>
              <a:rPr lang="en-US" sz="4000"/>
              <a:t>Most of what you “know” is wrong	</a:t>
            </a:r>
          </a:p>
        </p:txBody>
      </p:sp>
      <p:pic>
        <p:nvPicPr>
          <p:cNvPr id="867331" name="Picture 3" descr="Picture chap one 011"/>
          <p:cNvPicPr>
            <a:picLocks noGrp="1" noChangeAspect="1" noChangeArrowheads="1"/>
          </p:cNvPicPr>
          <p:nvPr>
            <p:ph idx="4294967295"/>
          </p:nvPr>
        </p:nvPicPr>
        <p:blipFill>
          <a:blip r:embed="rId3"/>
          <a:srcRect/>
          <a:stretch>
            <a:fillRect/>
          </a:stretch>
        </p:blipFill>
        <p:spPr>
          <a:xfrm>
            <a:off x="5562600" y="1295400"/>
            <a:ext cx="3030538" cy="4525963"/>
          </a:xfrm>
          <a:noFill/>
        </p:spPr>
      </p:pic>
      <p:sp>
        <p:nvSpPr>
          <p:cNvPr id="26628" name="Rectangle 4"/>
          <p:cNvSpPr>
            <a:spLocks noGrp="1" noChangeArrowheads="1"/>
          </p:cNvSpPr>
          <p:nvPr>
            <p:ph type="body" sz="half" idx="4294967295"/>
          </p:nvPr>
        </p:nvSpPr>
        <p:spPr>
          <a:xfrm>
            <a:off x="0" y="1371600"/>
            <a:ext cx="5181600" cy="5181600"/>
          </a:xfrm>
        </p:spPr>
        <p:txBody>
          <a:bodyPr>
            <a:normAutofit/>
          </a:bodyPr>
          <a:lstStyle/>
          <a:p>
            <a:r>
              <a:rPr lang="en-US" sz="2600"/>
              <a:t>Forget everything you have learned in movies, tv shows or from the news</a:t>
            </a:r>
          </a:p>
          <a:p>
            <a:r>
              <a:rPr lang="en-US" sz="2600"/>
              <a:t>Don’t look for the “glow”</a:t>
            </a:r>
          </a:p>
          <a:p>
            <a:r>
              <a:rPr lang="en-US" sz="2600"/>
              <a:t>Radioactive materials can make certain chemicals glow</a:t>
            </a:r>
          </a:p>
          <a:p>
            <a:pPr lvl="1"/>
            <a:r>
              <a:rPr lang="en-US" sz="1900"/>
              <a:t>Unlikely to be seen unless very dark</a:t>
            </a:r>
          </a:p>
          <a:p>
            <a:pPr lvl="1"/>
            <a:r>
              <a:rPr lang="en-US" sz="1900"/>
              <a:t>Not very many of these left out in industry (except for tritium exit signs)</a:t>
            </a:r>
          </a:p>
          <a:p>
            <a:pPr lvl="1"/>
            <a:endParaRPr lang="en-US" sz="2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en-US" sz="4000"/>
              <a:t>What to Do if An Alarm Goes Off</a:t>
            </a:r>
          </a:p>
        </p:txBody>
      </p:sp>
      <p:sp>
        <p:nvSpPr>
          <p:cNvPr id="734211" name="Rectangle 3"/>
          <p:cNvSpPr>
            <a:spLocks noGrp="1" noChangeArrowheads="1"/>
          </p:cNvSpPr>
          <p:nvPr>
            <p:ph type="body" idx="1"/>
          </p:nvPr>
        </p:nvSpPr>
        <p:spPr/>
        <p:txBody>
          <a:bodyPr/>
          <a:lstStyle/>
          <a:p>
            <a:r>
              <a:rPr lang="en-US"/>
              <a:t>Never assume that it is a false alarm and let the vehicle through</a:t>
            </a:r>
          </a:p>
          <a:p>
            <a:r>
              <a:rPr lang="en-US"/>
              <a:t>Follow procedures</a:t>
            </a:r>
          </a:p>
          <a:p>
            <a:pPr lvl="1"/>
            <a:r>
              <a:rPr lang="en-US"/>
              <a:t>Notify RSO</a:t>
            </a:r>
          </a:p>
          <a:p>
            <a:pPr lvl="1"/>
            <a:r>
              <a:rPr lang="en-US"/>
              <a:t>Put vehicle into designated area</a:t>
            </a:r>
          </a:p>
          <a:p>
            <a:pPr lvl="1"/>
            <a:r>
              <a:rPr lang="en-US"/>
              <a:t>Wait for further instructions</a:t>
            </a:r>
          </a:p>
          <a:p>
            <a:pPr lvl="1">
              <a:buFont typeface="Wingdings" pitchFamily="2" charset="2"/>
              <a:buNone/>
            </a:pPr>
            <a:endParaRPr lang="en-US"/>
          </a:p>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p:txBody>
          <a:bodyPr/>
          <a:lstStyle/>
          <a:p>
            <a:r>
              <a:rPr lang="en-US"/>
              <a:t>In case of Alarm (Continued)</a:t>
            </a:r>
          </a:p>
        </p:txBody>
      </p:sp>
      <p:sp>
        <p:nvSpPr>
          <p:cNvPr id="775171" name="Rectangle 3"/>
          <p:cNvSpPr>
            <a:spLocks noGrp="1" noChangeArrowheads="1"/>
          </p:cNvSpPr>
          <p:nvPr>
            <p:ph type="body" idx="1"/>
          </p:nvPr>
        </p:nvSpPr>
        <p:spPr>
          <a:xfrm>
            <a:off x="457200" y="1600200"/>
            <a:ext cx="8229600" cy="4953000"/>
          </a:xfrm>
        </p:spPr>
        <p:txBody>
          <a:bodyPr/>
          <a:lstStyle/>
          <a:p>
            <a:pPr>
              <a:lnSpc>
                <a:spcPct val="90000"/>
              </a:lnSpc>
              <a:buFont typeface="Wingdings" pitchFamily="2" charset="2"/>
              <a:buNone/>
            </a:pPr>
            <a:endParaRPr lang="en-US" sz="2400"/>
          </a:p>
          <a:p>
            <a:pPr>
              <a:lnSpc>
                <a:spcPct val="90000"/>
              </a:lnSpc>
            </a:pPr>
            <a:r>
              <a:rPr lang="en-US" sz="2400"/>
              <a:t>Park vehicle in designated area; if rail, move car back</a:t>
            </a:r>
          </a:p>
          <a:p>
            <a:pPr>
              <a:lnSpc>
                <a:spcPct val="90000"/>
              </a:lnSpc>
            </a:pPr>
            <a:r>
              <a:rPr lang="en-US" sz="2400"/>
              <a:t>Wait for instructions</a:t>
            </a:r>
          </a:p>
          <a:p>
            <a:pPr lvl="1">
              <a:lnSpc>
                <a:spcPct val="90000"/>
              </a:lnSpc>
            </a:pPr>
            <a:r>
              <a:rPr lang="en-US" sz="2000"/>
              <a:t>Will be sending vehicle back through for a recheck</a:t>
            </a:r>
          </a:p>
          <a:p>
            <a:pPr lvl="1">
              <a:lnSpc>
                <a:spcPct val="90000"/>
              </a:lnSpc>
            </a:pPr>
            <a:r>
              <a:rPr lang="en-US" sz="2000"/>
              <a:t>In order for the truck/railcar to be cleared, must make it through 3 times with no alarm</a:t>
            </a:r>
          </a:p>
          <a:p>
            <a:pPr>
              <a:lnSpc>
                <a:spcPct val="90000"/>
              </a:lnSpc>
            </a:pPr>
            <a:r>
              <a:rPr lang="en-US" sz="2400"/>
              <a:t>Be sure to log applicable information on ALL alarms into log book</a:t>
            </a:r>
          </a:p>
          <a:p>
            <a:pPr lvl="1">
              <a:lnSpc>
                <a:spcPct val="90000"/>
              </a:lnSpc>
            </a:pPr>
            <a:r>
              <a:rPr lang="en-US" sz="2000"/>
              <a:t>Scrap supplier</a:t>
            </a:r>
          </a:p>
          <a:p>
            <a:pPr lvl="1">
              <a:lnSpc>
                <a:spcPct val="90000"/>
              </a:lnSpc>
            </a:pPr>
            <a:r>
              <a:rPr lang="en-US" sz="2000"/>
              <a:t>Alarm number (if applicable)</a:t>
            </a:r>
          </a:p>
          <a:p>
            <a:pPr lvl="1">
              <a:lnSpc>
                <a:spcPct val="90000"/>
              </a:lnSpc>
            </a:pPr>
            <a:r>
              <a:rPr lang="en-US" sz="2000"/>
              <a:t>Time and date</a:t>
            </a:r>
          </a:p>
          <a:p>
            <a:pPr lvl="1">
              <a:lnSpc>
                <a:spcPct val="90000"/>
              </a:lnSpc>
            </a:pPr>
            <a:r>
              <a:rPr lang="en-US" sz="2000"/>
              <a:t>Comments</a:t>
            </a:r>
          </a:p>
          <a:p>
            <a:pPr lvl="1">
              <a:lnSpc>
                <a:spcPct val="90000"/>
              </a:lnSpc>
            </a:pPr>
            <a:r>
              <a:rPr lang="en-US" sz="2000"/>
              <a:t>Signatures (both RSO and Scale operator)</a:t>
            </a:r>
          </a:p>
          <a:p>
            <a:pPr>
              <a:lnSpc>
                <a:spcPct val="90000"/>
              </a:lnSpc>
            </a:pPr>
            <a:endParaRPr lang="en-US" sz="24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sz="4000"/>
              <a:t>How To Survey a Load That Has Been Dumped Onto The Ground</a:t>
            </a:r>
          </a:p>
        </p:txBody>
      </p:sp>
      <p:sp>
        <p:nvSpPr>
          <p:cNvPr id="1001475" name="Rectangle 3"/>
          <p:cNvSpPr>
            <a:spLocks noGrp="1" noChangeArrowheads="1"/>
          </p:cNvSpPr>
          <p:nvPr>
            <p:ph type="body" idx="1"/>
          </p:nvPr>
        </p:nvSpPr>
        <p:spPr/>
        <p:txBody>
          <a:bodyPr/>
          <a:lstStyle/>
          <a:p>
            <a:r>
              <a:rPr lang="en-US"/>
              <a:t>Again, establish a grid; this can be done with a can of spray paint.</a:t>
            </a:r>
          </a:p>
          <a:p>
            <a:r>
              <a:rPr lang="en-US"/>
              <a:t>Make a drawing of your grid</a:t>
            </a:r>
          </a:p>
          <a:p>
            <a:r>
              <a:rPr lang="en-US"/>
              <a:t>Fill in the exposure numbers for each grid</a:t>
            </a:r>
          </a:p>
          <a:p>
            <a:r>
              <a:rPr lang="en-US"/>
              <a:t>If you get a reading of greater than 1 mR/hour, STOP the survey and move personnel away.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You and Potential Exposures</a:t>
            </a:r>
          </a:p>
        </p:txBody>
      </p:sp>
      <p:sp>
        <p:nvSpPr>
          <p:cNvPr id="715779" name="Rectangle 3"/>
          <p:cNvSpPr>
            <a:spLocks noGrp="1" noChangeArrowheads="1"/>
          </p:cNvSpPr>
          <p:nvPr>
            <p:ph type="body" idx="1"/>
          </p:nvPr>
        </p:nvSpPr>
        <p:spPr/>
        <p:txBody>
          <a:bodyPr/>
          <a:lstStyle/>
          <a:p>
            <a:r>
              <a:rPr lang="en-US"/>
              <a:t>If you don’t sort through suspected scrap, your potential for exposure is low</a:t>
            </a:r>
          </a:p>
          <a:p>
            <a:r>
              <a:rPr lang="en-US"/>
              <a:t>Always get guidance before dealing with scrap that has set off an alarm</a:t>
            </a:r>
          </a:p>
          <a:p>
            <a:r>
              <a:rPr lang="en-US"/>
              <a:t>Call your RSO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t>High Alarm (Continued)</a:t>
            </a:r>
          </a:p>
        </p:txBody>
      </p:sp>
      <p:sp>
        <p:nvSpPr>
          <p:cNvPr id="736259" name="Rectangle 3"/>
          <p:cNvSpPr>
            <a:spLocks noGrp="1" noChangeArrowheads="1"/>
          </p:cNvSpPr>
          <p:nvPr>
            <p:ph type="body" idx="1"/>
          </p:nvPr>
        </p:nvSpPr>
        <p:spPr/>
        <p:txBody>
          <a:bodyPr/>
          <a:lstStyle/>
          <a:p>
            <a:r>
              <a:rPr lang="en-US"/>
              <a:t>When in doubt, do not allow the load into the mill.</a:t>
            </a:r>
          </a:p>
          <a:p>
            <a:r>
              <a:rPr lang="en-US"/>
              <a:t>Contact the RSO</a:t>
            </a:r>
          </a:p>
          <a:p>
            <a:r>
              <a:rPr lang="en-US"/>
              <a:t>Do not unload the truck or rail car</a:t>
            </a:r>
          </a:p>
          <a:p>
            <a:r>
              <a:rPr lang="en-US"/>
              <a:t>Get people away from the load </a:t>
            </a:r>
          </a:p>
          <a:p>
            <a:r>
              <a:rPr lang="en-US"/>
              <a:t>THE LOAD COULD POSE AN EXPOSURE HAZARD AS THE STEEL SCRAP IS MOVED AROUND</a:t>
            </a:r>
          </a:p>
        </p:txBody>
      </p:sp>
      <p:pic>
        <p:nvPicPr>
          <p:cNvPr id="736260" name="Picture 4" descr="SSP Oak Rad Det 07 2"/>
          <p:cNvPicPr>
            <a:picLocks noChangeAspect="1" noChangeArrowheads="1"/>
          </p:cNvPicPr>
          <p:nvPr/>
        </p:nvPicPr>
        <p:blipFill>
          <a:blip r:embed="rId3" cstate="print"/>
          <a:srcRect/>
          <a:stretch>
            <a:fillRect/>
          </a:stretch>
        </p:blipFill>
        <p:spPr bwMode="auto">
          <a:xfrm>
            <a:off x="-547688" y="-411163"/>
            <a:ext cx="10240963" cy="7680326"/>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457200" y="381000"/>
            <a:ext cx="8229600" cy="1143000"/>
          </a:xfrm>
        </p:spPr>
        <p:txBody>
          <a:bodyPr/>
          <a:lstStyle/>
          <a:p>
            <a:r>
              <a:rPr lang="en-US" sz="4000"/>
              <a:t>Low Alarm</a:t>
            </a:r>
            <a:br>
              <a:rPr lang="en-US" sz="4000"/>
            </a:br>
            <a:r>
              <a:rPr lang="en-US" sz="4000"/>
              <a:t>(Vehicle Present)</a:t>
            </a:r>
          </a:p>
        </p:txBody>
      </p:sp>
      <p:sp>
        <p:nvSpPr>
          <p:cNvPr id="739331" name="Rectangle 3"/>
          <p:cNvSpPr>
            <a:spLocks noGrp="1" noChangeArrowheads="1"/>
          </p:cNvSpPr>
          <p:nvPr>
            <p:ph type="body" idx="1"/>
          </p:nvPr>
        </p:nvSpPr>
        <p:spPr>
          <a:xfrm>
            <a:off x="457200" y="2057400"/>
            <a:ext cx="8229600" cy="4525963"/>
          </a:xfrm>
        </p:spPr>
        <p:txBody>
          <a:bodyPr/>
          <a:lstStyle/>
          <a:p>
            <a:r>
              <a:rPr lang="en-US"/>
              <a:t>Vehicle just leaving</a:t>
            </a:r>
          </a:p>
          <a:p>
            <a:r>
              <a:rPr lang="en-US"/>
              <a:t>Exceeded an alarm threshold</a:t>
            </a:r>
            <a:br>
              <a:rPr lang="en-US"/>
            </a:br>
            <a:endParaRPr lang="en-US"/>
          </a:p>
          <a:p>
            <a:r>
              <a:rPr lang="en-US"/>
              <a:t>Examples of alarm settings:</a:t>
            </a:r>
          </a:p>
          <a:p>
            <a:pPr>
              <a:buClr>
                <a:schemeClr val="tx1"/>
              </a:buClr>
              <a:buFont typeface="Wingdings" pitchFamily="2" charset="2"/>
              <a:buNone/>
            </a:pPr>
            <a:r>
              <a:rPr lang="en-US"/>
              <a:t>		</a:t>
            </a:r>
            <a:r>
              <a:rPr lang="en-US" sz="2800"/>
              <a:t>Low Alarm:		0.5uR/hr-50uR/hr</a:t>
            </a:r>
          </a:p>
          <a:p>
            <a:pPr>
              <a:buClr>
                <a:schemeClr val="tx1"/>
              </a:buClr>
              <a:buFont typeface="Wingdings" pitchFamily="2" charset="2"/>
              <a:buNone/>
            </a:pPr>
            <a:r>
              <a:rPr lang="en-US" sz="2800"/>
              <a:t>		</a:t>
            </a:r>
            <a:r>
              <a:rPr lang="en-US" sz="2800">
                <a:solidFill>
                  <a:schemeClr val="folHlink"/>
                </a:solidFill>
                <a:effectLst>
                  <a:outerShdw blurRad="38100" dist="38100" dir="2700000" algn="tl">
                    <a:srgbClr val="FFFFFF"/>
                  </a:outerShdw>
                </a:effectLst>
              </a:rPr>
              <a:t>High Alarm:	50uR/hr-150uR/hr</a:t>
            </a:r>
          </a:p>
          <a:p>
            <a:pPr>
              <a:buClr>
                <a:schemeClr val="tx1"/>
              </a:buClr>
              <a:buFont typeface="Wingdings" pitchFamily="2" charset="2"/>
              <a:buNone/>
            </a:pPr>
            <a:r>
              <a:rPr lang="en-US" sz="2800"/>
              <a:t>		</a:t>
            </a:r>
            <a:r>
              <a:rPr lang="en-US" sz="2800">
                <a:solidFill>
                  <a:srgbClr val="FF0000"/>
                </a:solidFill>
                <a:effectLst>
                  <a:outerShdw blurRad="38100" dist="38100" dir="2700000" algn="tl">
                    <a:srgbClr val="FFFFFF"/>
                  </a:outerShdw>
                </a:effectLst>
              </a:rPr>
              <a:t>Danger:	All detectors above 150uR/hr</a:t>
            </a:r>
          </a:p>
        </p:txBody>
      </p:sp>
      <p:pic>
        <p:nvPicPr>
          <p:cNvPr id="739332" name="Picture 4" descr="SSP Oak Rad Det 07 3"/>
          <p:cNvPicPr>
            <a:picLocks noChangeAspect="1" noChangeArrowheads="1"/>
          </p:cNvPicPr>
          <p:nvPr/>
        </p:nvPicPr>
        <p:blipFill>
          <a:blip r:embed="rId3" cstate="print"/>
          <a:srcRect/>
          <a:stretch>
            <a:fillRect/>
          </a:stretch>
        </p:blipFill>
        <p:spPr bwMode="auto">
          <a:xfrm>
            <a:off x="-547688" y="-411163"/>
            <a:ext cx="10240963" cy="768032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44" name="Rectangle 8"/>
          <p:cNvSpPr>
            <a:spLocks noGrp="1" noChangeArrowheads="1"/>
          </p:cNvSpPr>
          <p:nvPr>
            <p:ph type="title"/>
          </p:nvPr>
        </p:nvSpPr>
        <p:spPr>
          <a:xfrm>
            <a:off x="457200" y="0"/>
            <a:ext cx="8229600" cy="1139825"/>
          </a:xfrm>
        </p:spPr>
        <p:txBody>
          <a:bodyPr/>
          <a:lstStyle/>
          <a:p>
            <a:r>
              <a:rPr lang="en-US"/>
              <a:t>Truck Detectors</a:t>
            </a:r>
          </a:p>
        </p:txBody>
      </p:sp>
      <p:pic>
        <p:nvPicPr>
          <p:cNvPr id="782340" name="Picture 4" descr="TruckDetector"/>
          <p:cNvPicPr>
            <a:picLocks noGrp="1" noChangeAspect="1" noChangeArrowheads="1"/>
          </p:cNvPicPr>
          <p:nvPr>
            <p:ph sz="half" idx="1"/>
          </p:nvPr>
        </p:nvPicPr>
        <p:blipFill>
          <a:blip r:embed="rId3" cstate="print"/>
          <a:srcRect/>
          <a:stretch>
            <a:fillRect/>
          </a:stretch>
        </p:blipFill>
        <p:spPr>
          <a:xfrm>
            <a:off x="304800" y="1009650"/>
            <a:ext cx="4419600" cy="3314700"/>
          </a:xfrm>
          <a:noFill/>
          <a:ln/>
        </p:spPr>
      </p:pic>
      <p:pic>
        <p:nvPicPr>
          <p:cNvPr id="782343" name="Picture 7" descr="TruckDetectorTop"/>
          <p:cNvPicPr>
            <a:picLocks noGrp="1" noChangeAspect="1" noChangeArrowheads="1"/>
          </p:cNvPicPr>
          <p:nvPr>
            <p:ph sz="half" idx="2"/>
          </p:nvPr>
        </p:nvPicPr>
        <p:blipFill>
          <a:blip r:embed="rId4" cstate="print"/>
          <a:srcRect/>
          <a:stretch>
            <a:fillRect/>
          </a:stretch>
        </p:blipFill>
        <p:spPr>
          <a:xfrm>
            <a:off x="4419600" y="3314700"/>
            <a:ext cx="4724400" cy="3543300"/>
          </a:xfrm>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t>Rail Transport</a:t>
            </a:r>
          </a:p>
        </p:txBody>
      </p:sp>
      <p:pic>
        <p:nvPicPr>
          <p:cNvPr id="459779" name="Picture 3" descr="10-29-2005-69"/>
          <p:cNvPicPr>
            <a:picLocks noChangeAspect="1" noChangeArrowheads="1"/>
          </p:cNvPicPr>
          <p:nvPr/>
        </p:nvPicPr>
        <p:blipFill>
          <a:blip r:embed="rId3"/>
          <a:srcRect/>
          <a:stretch>
            <a:fillRect/>
          </a:stretch>
        </p:blipFill>
        <p:spPr bwMode="auto">
          <a:xfrm>
            <a:off x="990600" y="1524000"/>
            <a:ext cx="7010400" cy="46482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r>
              <a:rPr lang="en-US" sz="4000"/>
              <a:t>Hand Held Radiation Detection Equipment</a:t>
            </a:r>
          </a:p>
        </p:txBody>
      </p:sp>
      <p:sp>
        <p:nvSpPr>
          <p:cNvPr id="995331" name="Rectangle 3"/>
          <p:cNvSpPr>
            <a:spLocks noGrp="1" noChangeArrowheads="1"/>
          </p:cNvSpPr>
          <p:nvPr>
            <p:ph type="body" idx="1"/>
          </p:nvPr>
        </p:nvSpPr>
        <p:spPr/>
        <p:txBody>
          <a:bodyPr/>
          <a:lstStyle/>
          <a:p>
            <a:r>
              <a:rPr lang="en-US"/>
              <a:t>There is a wide variety of equipment available. </a:t>
            </a:r>
          </a:p>
          <a:p>
            <a:r>
              <a:rPr lang="en-US"/>
              <a:t>Select the one that will work best for what you are doing.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r>
              <a:rPr lang="en-US"/>
              <a:t>Use of Hand Held Meters</a:t>
            </a:r>
          </a:p>
        </p:txBody>
      </p:sp>
      <p:sp>
        <p:nvSpPr>
          <p:cNvPr id="741379" name="Rectangle 3"/>
          <p:cNvSpPr>
            <a:spLocks noGrp="1" noChangeArrowheads="1"/>
          </p:cNvSpPr>
          <p:nvPr>
            <p:ph type="body" idx="1"/>
          </p:nvPr>
        </p:nvSpPr>
        <p:spPr/>
        <p:txBody>
          <a:bodyPr/>
          <a:lstStyle/>
          <a:p>
            <a:r>
              <a:rPr lang="en-US"/>
              <a:t>Radiation is energy, so it is easily detected</a:t>
            </a:r>
          </a:p>
          <a:p>
            <a:r>
              <a:rPr lang="en-US"/>
              <a:t>Use of a survey meter</a:t>
            </a:r>
          </a:p>
          <a:p>
            <a:pPr lvl="1"/>
            <a:r>
              <a:rPr lang="en-US"/>
              <a:t>  Check the calibration date: Annual</a:t>
            </a:r>
          </a:p>
          <a:p>
            <a:pPr lvl="1"/>
            <a:r>
              <a:rPr lang="en-US"/>
              <a:t>	Check the batteries</a:t>
            </a:r>
          </a:p>
          <a:p>
            <a:pPr lvl="1"/>
            <a:r>
              <a:rPr lang="en-US"/>
              <a:t>	Check background</a:t>
            </a:r>
          </a:p>
          <a:p>
            <a:pPr lvl="1"/>
            <a:r>
              <a:rPr lang="en-US"/>
              <a:t>	Check with a dedicated check source</a:t>
            </a:r>
          </a:p>
          <a:p>
            <a:pPr lvl="1"/>
            <a:r>
              <a:rPr lang="en-US"/>
              <a:t>	Turn the meter off when done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6" name="Rectangle 4"/>
          <p:cNvSpPr>
            <a:spLocks noGrp="1" noChangeArrowheads="1"/>
          </p:cNvSpPr>
          <p:nvPr>
            <p:ph type="title"/>
          </p:nvPr>
        </p:nvSpPr>
        <p:spPr>
          <a:xfrm>
            <a:off x="457200" y="1752600"/>
            <a:ext cx="8229600" cy="2286000"/>
          </a:xfrm>
        </p:spPr>
        <p:txBody>
          <a:bodyPr/>
          <a:lstStyle/>
          <a:p>
            <a:r>
              <a:rPr lang="en-US"/>
              <a:t>Basics of Radiation and Units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r>
              <a:rPr lang="en-US"/>
              <a:t>Standard GM </a:t>
            </a:r>
          </a:p>
        </p:txBody>
      </p:sp>
      <p:pic>
        <p:nvPicPr>
          <p:cNvPr id="743427" name="Picture 3" descr="meters"/>
          <p:cNvPicPr>
            <a:picLocks noGrp="1" noChangeAspect="1" noChangeArrowheads="1"/>
          </p:cNvPicPr>
          <p:nvPr>
            <p:ph idx="1"/>
          </p:nvPr>
        </p:nvPicPr>
        <p:blipFill>
          <a:blip r:embed="rId3" cstate="print"/>
          <a:srcRect/>
          <a:stretch>
            <a:fillRect/>
          </a:stretch>
        </p:blipFill>
        <p:spPr>
          <a:xfrm>
            <a:off x="2209800" y="1295400"/>
            <a:ext cx="4757738" cy="5330825"/>
          </a:xfrm>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r>
              <a:rPr lang="en-US" sz="4000"/>
              <a:t>How To Survey A Truck/Railcar With a Hand Held Meter</a:t>
            </a:r>
          </a:p>
        </p:txBody>
      </p:sp>
      <p:sp>
        <p:nvSpPr>
          <p:cNvPr id="999427" name="Rectangle 3"/>
          <p:cNvSpPr>
            <a:spLocks noGrp="1" noChangeArrowheads="1"/>
          </p:cNvSpPr>
          <p:nvPr>
            <p:ph type="body" idx="1"/>
          </p:nvPr>
        </p:nvSpPr>
        <p:spPr/>
        <p:txBody>
          <a:bodyPr/>
          <a:lstStyle/>
          <a:p>
            <a:r>
              <a:rPr lang="en-US"/>
              <a:t>Establish a grid on the truck itself. Survey each grid, starting with the grids nearest to the spot where the alarm was indicated. </a:t>
            </a:r>
          </a:p>
          <a:p>
            <a:r>
              <a:rPr lang="en-US"/>
              <a:t>Once the source has been found, the RSO will take care of either isolating the source or getting a DOT variance to send the truck out of the site.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Rectangle 4"/>
          <p:cNvSpPr>
            <a:spLocks noGrp="1" noChangeArrowheads="1"/>
          </p:cNvSpPr>
          <p:nvPr>
            <p:ph type="title"/>
          </p:nvPr>
        </p:nvSpPr>
        <p:spPr>
          <a:xfrm>
            <a:off x="381000" y="2438400"/>
            <a:ext cx="8229600" cy="1139825"/>
          </a:xfrm>
        </p:spPr>
        <p:txBody>
          <a:bodyPr/>
          <a:lstStyle/>
          <a:p>
            <a:r>
              <a:rPr lang="en-US" sz="4000"/>
              <a:t>Examples of Sources Found In Scrap</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a:t>Types of Sources Found in Scrap</a:t>
            </a:r>
          </a:p>
        </p:txBody>
      </p:sp>
      <p:sp>
        <p:nvSpPr>
          <p:cNvPr id="808963" name="Rectangle 3"/>
          <p:cNvSpPr>
            <a:spLocks noGrp="1" noChangeArrowheads="1"/>
          </p:cNvSpPr>
          <p:nvPr>
            <p:ph type="body" sz="half" idx="1"/>
          </p:nvPr>
        </p:nvSpPr>
        <p:spPr/>
        <p:txBody>
          <a:bodyPr/>
          <a:lstStyle/>
          <a:p>
            <a:r>
              <a:rPr lang="en-US" b="1" u="sng"/>
              <a:t>Isotope		%</a:t>
            </a:r>
          </a:p>
          <a:p>
            <a:pPr>
              <a:buFont typeface="Wingdings" pitchFamily="2" charset="2"/>
              <a:buNone/>
            </a:pPr>
            <a:r>
              <a:rPr lang="en-US"/>
              <a:t>	Ra-226		7.7</a:t>
            </a:r>
          </a:p>
          <a:p>
            <a:pPr>
              <a:buFont typeface="Wingdings" pitchFamily="2" charset="2"/>
              <a:buNone/>
            </a:pPr>
            <a:r>
              <a:rPr lang="en-US"/>
              <a:t>	</a:t>
            </a:r>
            <a:r>
              <a:rPr lang="en-US" b="1">
                <a:solidFill>
                  <a:srgbClr val="FFFF00"/>
                </a:solidFill>
                <a:effectLst>
                  <a:outerShdw blurRad="38100" dist="38100" dir="2700000" algn="tl">
                    <a:srgbClr val="FFFFFF"/>
                  </a:outerShdw>
                </a:effectLst>
              </a:rPr>
              <a:t>NORM		52.9</a:t>
            </a:r>
          </a:p>
          <a:p>
            <a:pPr>
              <a:buFont typeface="Wingdings" pitchFamily="2" charset="2"/>
              <a:buNone/>
            </a:pPr>
            <a:r>
              <a:rPr lang="en-US"/>
              <a:t>	Acc Prod		0.1</a:t>
            </a:r>
          </a:p>
          <a:p>
            <a:pPr>
              <a:buFont typeface="Wingdings" pitchFamily="2" charset="2"/>
              <a:buNone/>
            </a:pPr>
            <a:r>
              <a:rPr lang="en-US"/>
              <a:t>	Uranium		1.2</a:t>
            </a:r>
          </a:p>
          <a:p>
            <a:pPr>
              <a:buFont typeface="Wingdings" pitchFamily="2" charset="2"/>
              <a:buNone/>
            </a:pPr>
            <a:r>
              <a:rPr lang="en-US"/>
              <a:t>	Co-60		0.8</a:t>
            </a:r>
          </a:p>
          <a:p>
            <a:pPr>
              <a:buFont typeface="Wingdings" pitchFamily="2" charset="2"/>
              <a:buNone/>
            </a:pPr>
            <a:r>
              <a:rPr lang="en-US"/>
              <a:t>	Cs-137		2.2</a:t>
            </a:r>
          </a:p>
          <a:p>
            <a:pPr>
              <a:buFont typeface="Wingdings" pitchFamily="2" charset="2"/>
              <a:buNone/>
            </a:pPr>
            <a:r>
              <a:rPr lang="en-US"/>
              <a:t>	H-3		0.1</a:t>
            </a:r>
          </a:p>
        </p:txBody>
      </p:sp>
      <p:sp>
        <p:nvSpPr>
          <p:cNvPr id="808964" name="Rectangle 4"/>
          <p:cNvSpPr>
            <a:spLocks noGrp="1" noChangeArrowheads="1"/>
          </p:cNvSpPr>
          <p:nvPr>
            <p:ph type="body" sz="half" idx="2"/>
          </p:nvPr>
        </p:nvSpPr>
        <p:spPr>
          <a:xfrm>
            <a:off x="4646613" y="1600200"/>
            <a:ext cx="4040187" cy="4530725"/>
          </a:xfrm>
        </p:spPr>
        <p:txBody>
          <a:bodyPr/>
          <a:lstStyle/>
          <a:p>
            <a:r>
              <a:rPr lang="en-US" b="1" u="sng"/>
              <a:t>Isotope		%</a:t>
            </a:r>
          </a:p>
          <a:p>
            <a:pPr>
              <a:buFont typeface="Wingdings" pitchFamily="2" charset="2"/>
              <a:buNone/>
            </a:pPr>
            <a:r>
              <a:rPr lang="en-US" b="1"/>
              <a:t>	Sr-90		0.1</a:t>
            </a:r>
          </a:p>
          <a:p>
            <a:pPr>
              <a:buFont typeface="Wingdings" pitchFamily="2" charset="2"/>
              <a:buNone/>
            </a:pPr>
            <a:r>
              <a:rPr lang="en-US" b="1"/>
              <a:t>	Am-241		0.7</a:t>
            </a:r>
          </a:p>
          <a:p>
            <a:pPr>
              <a:buFont typeface="Wingdings" pitchFamily="2" charset="2"/>
              <a:buNone/>
            </a:pPr>
            <a:r>
              <a:rPr lang="en-US" b="1"/>
              <a:t>	Kr-85		0.2</a:t>
            </a:r>
          </a:p>
          <a:p>
            <a:pPr>
              <a:buFont typeface="Wingdings" pitchFamily="2" charset="2"/>
              <a:buNone/>
            </a:pPr>
            <a:r>
              <a:rPr lang="en-US" b="1"/>
              <a:t>	Th-242		2.0</a:t>
            </a:r>
          </a:p>
          <a:p>
            <a:pPr>
              <a:buFont typeface="Wingdings" pitchFamily="2" charset="2"/>
              <a:buNone/>
            </a:pPr>
            <a:r>
              <a:rPr lang="en-US" b="1"/>
              <a:t>	Other		0.2</a:t>
            </a:r>
          </a:p>
          <a:p>
            <a:pPr>
              <a:buFont typeface="Wingdings" pitchFamily="2" charset="2"/>
              <a:buNone/>
            </a:pPr>
            <a:r>
              <a:rPr lang="en-US"/>
              <a:t>	Unknown	1226	</a:t>
            </a:r>
          </a:p>
          <a:p>
            <a:r>
              <a:rPr lang="en-US" sz="3600"/>
              <a:t>Total	~4000</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en-US" sz="4000"/>
              <a:t>Examples of Radioactive Materials</a:t>
            </a:r>
          </a:p>
        </p:txBody>
      </p:sp>
      <p:sp>
        <p:nvSpPr>
          <p:cNvPr id="679939" name="Rectangle 3"/>
          <p:cNvSpPr>
            <a:spLocks noGrp="1" noChangeArrowheads="1"/>
          </p:cNvSpPr>
          <p:nvPr>
            <p:ph type="body" idx="1"/>
          </p:nvPr>
        </p:nvSpPr>
        <p:spPr>
          <a:xfrm>
            <a:off x="457200" y="1600200"/>
            <a:ext cx="8229600" cy="4953000"/>
          </a:xfrm>
        </p:spPr>
        <p:txBody>
          <a:bodyPr/>
          <a:lstStyle/>
          <a:p>
            <a:pPr>
              <a:lnSpc>
                <a:spcPct val="80000"/>
              </a:lnSpc>
            </a:pPr>
            <a:r>
              <a:rPr lang="en-US" sz="2800"/>
              <a:t>Naturally Occurring Radioactive Material</a:t>
            </a:r>
          </a:p>
          <a:p>
            <a:pPr lvl="1">
              <a:lnSpc>
                <a:spcPct val="80000"/>
              </a:lnSpc>
            </a:pPr>
            <a:r>
              <a:rPr lang="en-US" sz="2400"/>
              <a:t>Sands</a:t>
            </a:r>
          </a:p>
          <a:p>
            <a:pPr lvl="1">
              <a:lnSpc>
                <a:spcPct val="80000"/>
              </a:lnSpc>
            </a:pPr>
            <a:r>
              <a:rPr lang="en-US" sz="2400"/>
              <a:t>Fertilizers</a:t>
            </a:r>
          </a:p>
          <a:p>
            <a:pPr lvl="1">
              <a:lnSpc>
                <a:spcPct val="80000"/>
              </a:lnSpc>
            </a:pPr>
            <a:r>
              <a:rPr lang="en-US" sz="2400"/>
              <a:t>Ceramics</a:t>
            </a:r>
          </a:p>
          <a:p>
            <a:pPr lvl="1">
              <a:lnSpc>
                <a:spcPct val="80000"/>
              </a:lnSpc>
            </a:pPr>
            <a:r>
              <a:rPr lang="en-US" sz="2400"/>
              <a:t>Pipes containing scale </a:t>
            </a:r>
          </a:p>
          <a:p>
            <a:pPr lvl="1">
              <a:lnSpc>
                <a:spcPct val="80000"/>
              </a:lnSpc>
            </a:pPr>
            <a:r>
              <a:rPr lang="en-US" sz="2400"/>
              <a:t>Welding rods</a:t>
            </a:r>
          </a:p>
          <a:p>
            <a:pPr lvl="1">
              <a:lnSpc>
                <a:spcPct val="80000"/>
              </a:lnSpc>
            </a:pPr>
            <a:r>
              <a:rPr lang="en-US" sz="2400"/>
              <a:t>Grinding wheels</a:t>
            </a:r>
          </a:p>
          <a:p>
            <a:pPr lvl="1">
              <a:lnSpc>
                <a:spcPct val="80000"/>
              </a:lnSpc>
            </a:pPr>
            <a:r>
              <a:rPr lang="en-US" sz="2400"/>
              <a:t>Refractory</a:t>
            </a:r>
          </a:p>
          <a:p>
            <a:pPr lvl="1">
              <a:lnSpc>
                <a:spcPct val="80000"/>
              </a:lnSpc>
            </a:pPr>
            <a:r>
              <a:rPr lang="en-US" sz="2400"/>
              <a:t>Fire brick</a:t>
            </a:r>
          </a:p>
          <a:p>
            <a:pPr>
              <a:lnSpc>
                <a:spcPct val="80000"/>
              </a:lnSpc>
            </a:pPr>
            <a:r>
              <a:rPr lang="en-US" sz="2800"/>
              <a:t>Gauges</a:t>
            </a:r>
          </a:p>
          <a:p>
            <a:pPr>
              <a:lnSpc>
                <a:spcPct val="80000"/>
              </a:lnSpc>
            </a:pPr>
            <a:r>
              <a:rPr lang="en-US" sz="2800"/>
              <a:t>Radium</a:t>
            </a:r>
          </a:p>
          <a:p>
            <a:pPr>
              <a:lnSpc>
                <a:spcPct val="80000"/>
              </a:lnSpc>
            </a:pPr>
            <a:r>
              <a:rPr lang="en-US" sz="2800"/>
              <a:t>Pictures</a:t>
            </a:r>
          </a:p>
          <a:p>
            <a:pPr>
              <a:lnSpc>
                <a:spcPct val="80000"/>
              </a:lnSpc>
            </a:pPr>
            <a:endParaRPr lang="en-US" sz="28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381000" y="0"/>
            <a:ext cx="8229600" cy="1139825"/>
          </a:xfrm>
        </p:spPr>
        <p:txBody>
          <a:bodyPr/>
          <a:lstStyle/>
          <a:p>
            <a:r>
              <a:rPr lang="en-US" dirty="0"/>
              <a:t>Typical </a:t>
            </a:r>
            <a:r>
              <a:rPr lang="en-US" dirty="0" smtClean="0"/>
              <a:t>Scrap</a:t>
            </a:r>
            <a:endParaRPr lang="en-US" dirty="0"/>
          </a:p>
        </p:txBody>
      </p:sp>
      <p:pic>
        <p:nvPicPr>
          <p:cNvPr id="494595" name="Picture 3" descr="100_0780"/>
          <p:cNvPicPr>
            <a:picLocks noChangeAspect="1" noChangeArrowheads="1"/>
          </p:cNvPicPr>
          <p:nvPr/>
        </p:nvPicPr>
        <p:blipFill>
          <a:blip r:embed="rId4" cstate="print"/>
          <a:srcRect/>
          <a:stretch>
            <a:fillRect/>
          </a:stretch>
        </p:blipFill>
        <p:spPr bwMode="auto">
          <a:xfrm>
            <a:off x="228600" y="1066800"/>
            <a:ext cx="5029200" cy="3771900"/>
          </a:xfrm>
          <a:prstGeom prst="rect">
            <a:avLst/>
          </a:prstGeom>
          <a:noFill/>
        </p:spPr>
      </p:pic>
      <p:graphicFrame>
        <p:nvGraphicFramePr>
          <p:cNvPr id="494596" name="Object 4"/>
          <p:cNvGraphicFramePr>
            <a:graphicFrameLocks noChangeAspect="1"/>
          </p:cNvGraphicFramePr>
          <p:nvPr>
            <p:ph idx="1"/>
          </p:nvPr>
        </p:nvGraphicFramePr>
        <p:xfrm>
          <a:off x="4876800" y="3894138"/>
          <a:ext cx="4057650" cy="2963862"/>
        </p:xfrm>
        <a:graphic>
          <a:graphicData uri="http://schemas.openxmlformats.org/presentationml/2006/ole">
            <p:oleObj spid="_x0000_s494596" name="Photo Editor Photo" r:id="rId5" imgW="4590476" imgH="3352381" progId="">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457200" y="0"/>
            <a:ext cx="8229600" cy="1139825"/>
          </a:xfrm>
        </p:spPr>
        <p:txBody>
          <a:bodyPr/>
          <a:lstStyle/>
          <a:p>
            <a:r>
              <a:rPr lang="en-US"/>
              <a:t>Obvious Gauges</a:t>
            </a:r>
          </a:p>
        </p:txBody>
      </p:sp>
      <p:pic>
        <p:nvPicPr>
          <p:cNvPr id="496643" name="Picture 3" descr="Picture 016"/>
          <p:cNvPicPr>
            <a:picLocks noChangeAspect="1" noChangeArrowheads="1"/>
          </p:cNvPicPr>
          <p:nvPr/>
        </p:nvPicPr>
        <p:blipFill>
          <a:blip r:embed="rId3"/>
          <a:srcRect/>
          <a:stretch>
            <a:fillRect/>
          </a:stretch>
        </p:blipFill>
        <p:spPr bwMode="auto">
          <a:xfrm>
            <a:off x="304800" y="1143000"/>
            <a:ext cx="5181600" cy="3886200"/>
          </a:xfrm>
          <a:prstGeom prst="rect">
            <a:avLst/>
          </a:prstGeom>
          <a:noFill/>
        </p:spPr>
      </p:pic>
      <p:pic>
        <p:nvPicPr>
          <p:cNvPr id="496644" name="Picture 4" descr="ohmart"/>
          <p:cNvPicPr>
            <a:picLocks noGrp="1" noChangeAspect="1" noChangeArrowheads="1"/>
          </p:cNvPicPr>
          <p:nvPr>
            <p:ph idx="1"/>
          </p:nvPr>
        </p:nvPicPr>
        <p:blipFill>
          <a:blip r:embed="rId4"/>
          <a:srcRect/>
          <a:stretch>
            <a:fillRect/>
          </a:stretch>
        </p:blipFill>
        <p:spPr>
          <a:xfrm>
            <a:off x="4114800" y="3124200"/>
            <a:ext cx="4681538" cy="3503613"/>
          </a:xfrm>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4" name="Picture 2" descr="Source Holder"/>
          <p:cNvPicPr>
            <a:picLocks noChangeAspect="1" noChangeArrowheads="1"/>
          </p:cNvPicPr>
          <p:nvPr/>
        </p:nvPicPr>
        <p:blipFill>
          <a:blip r:embed="rId3"/>
          <a:srcRect/>
          <a:stretch>
            <a:fillRect/>
          </a:stretch>
        </p:blipFill>
        <p:spPr bwMode="auto">
          <a:xfrm>
            <a:off x="304800" y="1371600"/>
            <a:ext cx="4495800" cy="3070225"/>
          </a:xfrm>
          <a:prstGeom prst="rect">
            <a:avLst/>
          </a:prstGeom>
          <a:noFill/>
        </p:spPr>
      </p:pic>
      <p:pic>
        <p:nvPicPr>
          <p:cNvPr id="474115" name="Picture 3" descr="Source Pic"/>
          <p:cNvPicPr>
            <a:picLocks noChangeAspect="1" noChangeArrowheads="1"/>
          </p:cNvPicPr>
          <p:nvPr/>
        </p:nvPicPr>
        <p:blipFill>
          <a:blip r:embed="rId4"/>
          <a:srcRect/>
          <a:stretch>
            <a:fillRect/>
          </a:stretch>
        </p:blipFill>
        <p:spPr bwMode="auto">
          <a:xfrm>
            <a:off x="4927600" y="3429000"/>
            <a:ext cx="4216400" cy="3162300"/>
          </a:xfrm>
          <a:prstGeom prst="rect">
            <a:avLst/>
          </a:prstGeom>
          <a:noFill/>
        </p:spPr>
      </p:pic>
      <p:sp>
        <p:nvSpPr>
          <p:cNvPr id="474116" name="Rectangle 4"/>
          <p:cNvSpPr>
            <a:spLocks noGrp="1" noChangeArrowheads="1"/>
          </p:cNvSpPr>
          <p:nvPr>
            <p:ph type="title"/>
          </p:nvPr>
        </p:nvSpPr>
        <p:spPr/>
        <p:txBody>
          <a:bodyPr/>
          <a:lstStyle/>
          <a:p>
            <a:r>
              <a:rPr lang="en-US"/>
              <a:t>Caster Gauges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a:t>Other Gauges</a:t>
            </a:r>
          </a:p>
        </p:txBody>
      </p:sp>
      <p:pic>
        <p:nvPicPr>
          <p:cNvPr id="644100" name="Picture 4" descr="Picture chap one 020"/>
          <p:cNvPicPr>
            <a:picLocks noGrp="1" noChangeAspect="1" noChangeArrowheads="1"/>
          </p:cNvPicPr>
          <p:nvPr>
            <p:ph sz="half" idx="2"/>
          </p:nvPr>
        </p:nvPicPr>
        <p:blipFill>
          <a:blip r:embed="rId3" cstate="print"/>
          <a:srcRect/>
          <a:stretch>
            <a:fillRect/>
          </a:stretch>
        </p:blipFill>
        <p:spPr>
          <a:xfrm>
            <a:off x="5429250" y="1295400"/>
            <a:ext cx="3352800" cy="4953000"/>
          </a:xfrm>
          <a:noFill/>
          <a:ln/>
        </p:spPr>
      </p:pic>
      <p:pic>
        <p:nvPicPr>
          <p:cNvPr id="644101" name="Picture 5"/>
          <p:cNvPicPr>
            <a:picLocks noChangeAspect="1" noChangeArrowheads="1"/>
          </p:cNvPicPr>
          <p:nvPr/>
        </p:nvPicPr>
        <p:blipFill>
          <a:blip r:embed="rId4" cstate="print"/>
          <a:srcRect/>
          <a:stretch>
            <a:fillRect/>
          </a:stretch>
        </p:blipFill>
        <p:spPr bwMode="auto">
          <a:xfrm>
            <a:off x="457200" y="4219575"/>
            <a:ext cx="4267200" cy="2638425"/>
          </a:xfrm>
          <a:prstGeom prst="rect">
            <a:avLst/>
          </a:prstGeom>
          <a:noFill/>
          <a:ln w="9525">
            <a:noFill/>
            <a:miter lim="800000"/>
            <a:headEnd/>
            <a:tailEnd/>
          </a:ln>
          <a:effectLst/>
        </p:spPr>
      </p:pic>
      <p:pic>
        <p:nvPicPr>
          <p:cNvPr id="644103" name="Picture 7" descr="DSC00098"/>
          <p:cNvPicPr>
            <a:picLocks noGrp="1" noChangeAspect="1" noChangeArrowheads="1"/>
          </p:cNvPicPr>
          <p:nvPr>
            <p:ph sz="half" idx="1"/>
          </p:nvPr>
        </p:nvPicPr>
        <p:blipFill>
          <a:blip r:embed="rId5" cstate="print"/>
          <a:srcRect/>
          <a:stretch>
            <a:fillRect/>
          </a:stretch>
        </p:blipFill>
        <p:spPr>
          <a:xfrm>
            <a:off x="228600" y="1295400"/>
            <a:ext cx="3886200" cy="2914650"/>
          </a:xfrm>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Picture 2" descr="NCRP2004(final)_052"/>
          <p:cNvPicPr>
            <a:picLocks noChangeAspect="1" noChangeArrowheads="1"/>
          </p:cNvPicPr>
          <p:nvPr/>
        </p:nvPicPr>
        <p:blipFill>
          <a:blip r:embed="rId3"/>
          <a:srcRect/>
          <a:stretch>
            <a:fillRect/>
          </a:stretch>
        </p:blipFill>
        <p:spPr bwMode="auto">
          <a:xfrm>
            <a:off x="-1203325" y="-1028700"/>
            <a:ext cx="11550650" cy="8915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r>
              <a:rPr lang="en-US"/>
              <a:t>Interesting Facts</a:t>
            </a:r>
          </a:p>
        </p:txBody>
      </p:sp>
      <p:sp>
        <p:nvSpPr>
          <p:cNvPr id="871427" name="Rectangle 3"/>
          <p:cNvSpPr>
            <a:spLocks noGrp="1" noChangeArrowheads="1"/>
          </p:cNvSpPr>
          <p:nvPr>
            <p:ph type="body" idx="1"/>
          </p:nvPr>
        </p:nvSpPr>
        <p:spPr/>
        <p:txBody>
          <a:bodyPr/>
          <a:lstStyle/>
          <a:p>
            <a:r>
              <a:rPr lang="en-US"/>
              <a:t>Radioactive sources were disposed of by throwing them into a Blast Furnace or an Electric Arc Furnace</a:t>
            </a:r>
          </a:p>
          <a:p>
            <a:r>
              <a:rPr lang="en-US"/>
              <a:t>Radiation and radioactivity is everywhere</a:t>
            </a:r>
          </a:p>
          <a:p>
            <a:r>
              <a:rPr lang="en-US"/>
              <a:t>To reduce radiation exposure dilute it or shield it</a:t>
            </a:r>
          </a:p>
          <a:p>
            <a:pPr>
              <a:buFont typeface="Wingdings" pitchFamily="2" charset="2"/>
              <a:buNone/>
            </a:pP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descr="NCRP2004(final)_056"/>
          <p:cNvPicPr>
            <a:picLocks noChangeAspect="1" noChangeArrowheads="1"/>
          </p:cNvPicPr>
          <p:nvPr/>
        </p:nvPicPr>
        <p:blipFill>
          <a:blip r:embed="rId3"/>
          <a:srcRect/>
          <a:stretch>
            <a:fillRect/>
          </a:stretch>
        </p:blipFill>
        <p:spPr bwMode="auto">
          <a:xfrm>
            <a:off x="-457200" y="-454025"/>
            <a:ext cx="10058400" cy="776605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descr="NCRP2004(final)_061"/>
          <p:cNvPicPr>
            <a:picLocks noChangeAspect="1" noChangeArrowheads="1"/>
          </p:cNvPicPr>
          <p:nvPr/>
        </p:nvPicPr>
        <p:blipFill>
          <a:blip r:embed="rId3"/>
          <a:srcRect/>
          <a:stretch>
            <a:fillRect/>
          </a:stretch>
        </p:blipFill>
        <p:spPr bwMode="auto">
          <a:xfrm>
            <a:off x="-457200" y="-454025"/>
            <a:ext cx="10058400" cy="776605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57200" y="0"/>
            <a:ext cx="8229600" cy="1139825"/>
          </a:xfrm>
        </p:spPr>
        <p:txBody>
          <a:bodyPr/>
          <a:lstStyle/>
          <a:p>
            <a:r>
              <a:rPr lang="en-US"/>
              <a:t>Inside of a Gauge</a:t>
            </a:r>
          </a:p>
        </p:txBody>
      </p:sp>
      <p:sp>
        <p:nvSpPr>
          <p:cNvPr id="393224" name="Rectangle 8"/>
          <p:cNvSpPr>
            <a:spLocks noGrp="1" noChangeArrowheads="1"/>
          </p:cNvSpPr>
          <p:nvPr>
            <p:ph type="body" idx="1"/>
          </p:nvPr>
        </p:nvSpPr>
        <p:spPr>
          <a:xfrm>
            <a:off x="457200" y="1600200"/>
            <a:ext cx="3733800" cy="5257800"/>
          </a:xfrm>
        </p:spPr>
        <p:txBody>
          <a:bodyPr/>
          <a:lstStyle/>
          <a:p>
            <a:pPr>
              <a:lnSpc>
                <a:spcPct val="80000"/>
              </a:lnSpc>
            </a:pPr>
            <a:r>
              <a:rPr lang="en-US" sz="2800"/>
              <a:t>Shutter Assembly</a:t>
            </a:r>
            <a:br>
              <a:rPr lang="en-US" sz="2800"/>
            </a:br>
            <a:r>
              <a:rPr lang="en-US" sz="2800"/>
              <a:t/>
            </a:r>
            <a:br>
              <a:rPr lang="en-US" sz="2800"/>
            </a:br>
            <a:endParaRPr lang="en-US" sz="2800"/>
          </a:p>
          <a:p>
            <a:pPr>
              <a:lnSpc>
                <a:spcPct val="80000"/>
              </a:lnSpc>
            </a:pPr>
            <a:r>
              <a:rPr lang="en-US" sz="2800"/>
              <a:t>Source Holder</a:t>
            </a:r>
          </a:p>
          <a:p>
            <a:pPr lvl="1">
              <a:lnSpc>
                <a:spcPct val="80000"/>
              </a:lnSpc>
            </a:pPr>
            <a:r>
              <a:rPr lang="en-US" sz="2400"/>
              <a:t>Double walled</a:t>
            </a:r>
          </a:p>
          <a:p>
            <a:pPr lvl="1">
              <a:lnSpc>
                <a:spcPct val="80000"/>
              </a:lnSpc>
            </a:pPr>
            <a:r>
              <a:rPr lang="en-US" sz="2400"/>
              <a:t>Either a powder or a ceramic pellet</a:t>
            </a:r>
          </a:p>
          <a:p>
            <a:pPr lvl="1">
              <a:lnSpc>
                <a:spcPct val="80000"/>
              </a:lnSpc>
            </a:pPr>
            <a:r>
              <a:rPr lang="en-US" sz="2400"/>
              <a:t>Well-protected from harshest environment</a:t>
            </a:r>
          </a:p>
          <a:p>
            <a:pPr lvl="1">
              <a:lnSpc>
                <a:spcPct val="80000"/>
              </a:lnSpc>
            </a:pPr>
            <a:r>
              <a:rPr lang="en-US" sz="2400"/>
              <a:t>Designed to handle environmental conditions where gauge is used</a:t>
            </a:r>
          </a:p>
          <a:p>
            <a:pPr>
              <a:lnSpc>
                <a:spcPct val="80000"/>
              </a:lnSpc>
            </a:pPr>
            <a:endParaRPr lang="en-US" sz="2800"/>
          </a:p>
        </p:txBody>
      </p:sp>
      <p:pic>
        <p:nvPicPr>
          <p:cNvPr id="393220" name="Picture 4" descr="alum1"/>
          <p:cNvPicPr>
            <a:picLocks noGrp="1" noChangeAspect="1" noChangeArrowheads="1"/>
          </p:cNvPicPr>
          <p:nvPr>
            <p:ph sz="half" idx="4294967295"/>
          </p:nvPr>
        </p:nvPicPr>
        <p:blipFill>
          <a:blip r:embed="rId3" cstate="print"/>
          <a:srcRect/>
          <a:stretch>
            <a:fillRect/>
          </a:stretch>
        </p:blipFill>
        <p:spPr>
          <a:xfrm>
            <a:off x="5105400" y="1143000"/>
            <a:ext cx="4038600" cy="2727325"/>
          </a:xfrm>
          <a:noFill/>
          <a:ln/>
        </p:spPr>
      </p:pic>
      <p:pic>
        <p:nvPicPr>
          <p:cNvPr id="393222" name="Picture 6" descr="source"/>
          <p:cNvPicPr>
            <a:picLocks noGrp="1" noChangeAspect="1" noChangeArrowheads="1"/>
          </p:cNvPicPr>
          <p:nvPr>
            <p:ph sz="half" idx="4294967295"/>
          </p:nvPr>
        </p:nvPicPr>
        <p:blipFill>
          <a:blip r:embed="rId4" cstate="print"/>
          <a:srcRect/>
          <a:stretch>
            <a:fillRect/>
          </a:stretch>
        </p:blipFill>
        <p:spPr>
          <a:xfrm>
            <a:off x="5105400" y="3962400"/>
            <a:ext cx="4038600" cy="2727325"/>
          </a:xfrm>
          <a:noFill/>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t>Industrial Radiography</a:t>
            </a:r>
          </a:p>
        </p:txBody>
      </p:sp>
      <p:pic>
        <p:nvPicPr>
          <p:cNvPr id="685060" name="Picture 4" descr="sources"/>
          <p:cNvPicPr>
            <a:picLocks noGrp="1" noChangeAspect="1" noChangeArrowheads="1"/>
          </p:cNvPicPr>
          <p:nvPr>
            <p:ph sz="quarter" idx="2"/>
          </p:nvPr>
        </p:nvPicPr>
        <p:blipFill>
          <a:blip r:embed="rId3"/>
          <a:srcRect/>
          <a:stretch>
            <a:fillRect/>
          </a:stretch>
        </p:blipFill>
        <p:spPr>
          <a:xfrm>
            <a:off x="1752600" y="1295400"/>
            <a:ext cx="6172200" cy="1589088"/>
          </a:xfrm>
          <a:noFill/>
          <a:ln/>
        </p:spPr>
      </p:pic>
      <p:pic>
        <p:nvPicPr>
          <p:cNvPr id="685063" name="Picture 7" descr="shipping"/>
          <p:cNvPicPr>
            <a:picLocks noChangeAspect="1" noChangeArrowheads="1"/>
          </p:cNvPicPr>
          <p:nvPr/>
        </p:nvPicPr>
        <p:blipFill>
          <a:blip r:embed="rId4"/>
          <a:srcRect/>
          <a:stretch>
            <a:fillRect/>
          </a:stretch>
        </p:blipFill>
        <p:spPr bwMode="auto">
          <a:xfrm>
            <a:off x="152400" y="2895600"/>
            <a:ext cx="5638800" cy="3767138"/>
          </a:xfrm>
          <a:prstGeom prst="rect">
            <a:avLst/>
          </a:prstGeom>
          <a:noFill/>
          <a:ln w="9525">
            <a:noFill/>
            <a:miter lim="800000"/>
            <a:headEnd/>
            <a:tailEnd/>
          </a:ln>
        </p:spPr>
      </p:pic>
      <p:pic>
        <p:nvPicPr>
          <p:cNvPr id="685061" name="Picture 5" descr="drive cable"/>
          <p:cNvPicPr>
            <a:picLocks noGrp="1" noChangeAspect="1" noChangeArrowheads="1"/>
          </p:cNvPicPr>
          <p:nvPr>
            <p:ph sz="quarter" idx="3"/>
          </p:nvPr>
        </p:nvPicPr>
        <p:blipFill>
          <a:blip r:embed="rId5" cstate="print"/>
          <a:srcRect/>
          <a:stretch>
            <a:fillRect/>
          </a:stretch>
        </p:blipFill>
        <p:spPr>
          <a:xfrm>
            <a:off x="5257800" y="3962400"/>
            <a:ext cx="3484563" cy="2189163"/>
          </a:xfrm>
          <a:no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sz="4000"/>
              <a:t>Summary of Tools to ID A Suspect Source in Scrap</a:t>
            </a:r>
          </a:p>
        </p:txBody>
      </p:sp>
      <p:sp>
        <p:nvSpPr>
          <p:cNvPr id="1024003" name="Rectangle 3"/>
          <p:cNvSpPr>
            <a:spLocks noGrp="1" noChangeArrowheads="1"/>
          </p:cNvSpPr>
          <p:nvPr>
            <p:ph type="body" idx="1"/>
          </p:nvPr>
        </p:nvSpPr>
        <p:spPr/>
        <p:txBody>
          <a:bodyPr/>
          <a:lstStyle/>
          <a:p>
            <a:r>
              <a:rPr lang="en-US"/>
              <a:t>Look for radiation warning signs, like Caution Radioactive Materials</a:t>
            </a:r>
          </a:p>
          <a:p>
            <a:r>
              <a:rPr lang="en-US"/>
              <a:t>Look for the radiation symbol</a:t>
            </a:r>
          </a:p>
          <a:p>
            <a:r>
              <a:rPr lang="en-US"/>
              <a:t>Look for the transport diamonds</a:t>
            </a:r>
          </a:p>
          <a:p>
            <a:r>
              <a:rPr lang="en-US"/>
              <a:t>Be familiar with equipment manufacturers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r>
              <a:rPr lang="en-US" sz="4000"/>
              <a:t>Past Problems with Radioactive Material</a:t>
            </a:r>
          </a:p>
        </p:txBody>
      </p:sp>
      <p:sp>
        <p:nvSpPr>
          <p:cNvPr id="763907" name="Rectangle 3"/>
          <p:cNvSpPr>
            <a:spLocks noGrp="1" noChangeArrowheads="1"/>
          </p:cNvSpPr>
          <p:nvPr>
            <p:ph type="body" idx="1"/>
          </p:nvPr>
        </p:nvSpPr>
        <p:spPr/>
        <p:txBody>
          <a:bodyPr/>
          <a:lstStyle/>
          <a:p>
            <a:pPr>
              <a:lnSpc>
                <a:spcPct val="90000"/>
              </a:lnSpc>
            </a:pPr>
            <a:r>
              <a:rPr lang="en-US"/>
              <a:t>Orphaned Sources</a:t>
            </a:r>
          </a:p>
          <a:p>
            <a:pPr lvl="1">
              <a:lnSpc>
                <a:spcPct val="90000"/>
              </a:lnSpc>
            </a:pPr>
            <a:r>
              <a:rPr lang="en-US"/>
              <a:t>One of the biggest sources of radioactive hardware is from the military</a:t>
            </a:r>
          </a:p>
          <a:p>
            <a:pPr lvl="1">
              <a:lnSpc>
                <a:spcPct val="90000"/>
              </a:lnSpc>
            </a:pPr>
            <a:r>
              <a:rPr lang="en-US"/>
              <a:t>Gunsights</a:t>
            </a:r>
          </a:p>
          <a:p>
            <a:pPr lvl="1">
              <a:lnSpc>
                <a:spcPct val="90000"/>
              </a:lnSpc>
            </a:pPr>
            <a:r>
              <a:rPr lang="en-US"/>
              <a:t>Camera lenses</a:t>
            </a:r>
          </a:p>
          <a:p>
            <a:pPr lvl="1">
              <a:lnSpc>
                <a:spcPct val="90000"/>
              </a:lnSpc>
            </a:pPr>
            <a:r>
              <a:rPr lang="en-US"/>
              <a:t>Radium paint</a:t>
            </a:r>
          </a:p>
          <a:p>
            <a:pPr lvl="1">
              <a:lnSpc>
                <a:spcPct val="90000"/>
              </a:lnSpc>
            </a:pPr>
            <a:r>
              <a:rPr lang="en-US"/>
              <a:t>NORM</a:t>
            </a:r>
          </a:p>
          <a:p>
            <a:pPr lvl="1">
              <a:lnSpc>
                <a:spcPct val="90000"/>
              </a:lnSpc>
            </a:pPr>
            <a:r>
              <a:rPr lang="en-US"/>
              <a:t>Gauges</a:t>
            </a:r>
          </a:p>
          <a:p>
            <a:pPr>
              <a:lnSpc>
                <a:spcPct val="90000"/>
              </a:lnSpc>
            </a:pPr>
            <a:r>
              <a:rPr lang="en-US"/>
              <a:t>Various Incidents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a:xfrm>
            <a:off x="457200" y="277813"/>
            <a:ext cx="8229600" cy="4294187"/>
          </a:xfrm>
        </p:spPr>
        <p:txBody>
          <a:bodyPr/>
          <a:lstStyle/>
          <a:p>
            <a:r>
              <a:rPr lang="en-US"/>
              <a:t>Case Studies</a:t>
            </a:r>
          </a:p>
        </p:txBody>
      </p:sp>
      <p:sp>
        <p:nvSpPr>
          <p:cNvPr id="1073155" name="Rectangle 3"/>
          <p:cNvSpPr>
            <a:spLocks noGrp="1" noChangeArrowheads="1"/>
          </p:cNvSpPr>
          <p:nvPr>
            <p:ph type="body" idx="1"/>
          </p:nvPr>
        </p:nvSpPr>
        <p:spPr>
          <a:xfrm>
            <a:off x="457200" y="4724400"/>
            <a:ext cx="8229600" cy="1406525"/>
          </a:xfrm>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r>
              <a:rPr lang="en-US"/>
              <a:t>Orphaned Sources</a:t>
            </a:r>
          </a:p>
        </p:txBody>
      </p:sp>
      <p:sp>
        <p:nvSpPr>
          <p:cNvPr id="764931" name="Rectangle 3"/>
          <p:cNvSpPr>
            <a:spLocks noGrp="1" noChangeArrowheads="1"/>
          </p:cNvSpPr>
          <p:nvPr>
            <p:ph type="body" sz="half" idx="1"/>
          </p:nvPr>
        </p:nvSpPr>
        <p:spPr>
          <a:xfrm>
            <a:off x="457200" y="1295400"/>
            <a:ext cx="8229600" cy="4683125"/>
          </a:xfrm>
        </p:spPr>
        <p:txBody>
          <a:bodyPr/>
          <a:lstStyle/>
          <a:p>
            <a:r>
              <a:rPr lang="en-US" sz="2800" dirty="0" err="1"/>
              <a:t>Samut</a:t>
            </a:r>
            <a:r>
              <a:rPr lang="en-US" sz="2800" dirty="0"/>
              <a:t> </a:t>
            </a:r>
            <a:r>
              <a:rPr lang="en-US" sz="2800" dirty="0" err="1"/>
              <a:t>Prakarn</a:t>
            </a:r>
            <a:r>
              <a:rPr lang="en-US" sz="2800" dirty="0"/>
              <a:t>, Thailand (2000)</a:t>
            </a:r>
          </a:p>
          <a:p>
            <a:pPr lvl="1"/>
            <a:r>
              <a:rPr lang="en-US" sz="2400" dirty="0"/>
              <a:t>425 </a:t>
            </a:r>
            <a:r>
              <a:rPr lang="en-US" sz="2400" dirty="0" smtClean="0"/>
              <a:t>Curies of Cobalt-60 </a:t>
            </a:r>
            <a:r>
              <a:rPr lang="en-US" sz="2400" dirty="0"/>
              <a:t>(</a:t>
            </a:r>
            <a:r>
              <a:rPr lang="en-US" sz="2400" dirty="0" err="1"/>
              <a:t>teletherapy</a:t>
            </a:r>
            <a:r>
              <a:rPr lang="en-US" sz="2400" dirty="0"/>
              <a:t>) was sold as scrap metal</a:t>
            </a:r>
          </a:p>
          <a:p>
            <a:pPr lvl="1"/>
            <a:r>
              <a:rPr lang="en-US" sz="2400" dirty="0"/>
              <a:t>Individuals tried to dismantle</a:t>
            </a:r>
          </a:p>
          <a:p>
            <a:pPr lvl="2"/>
            <a:r>
              <a:rPr lang="en-US" dirty="0"/>
              <a:t>7 injuries ranging up to 200 </a:t>
            </a:r>
            <a:r>
              <a:rPr lang="en-US" dirty="0" err="1"/>
              <a:t>rad</a:t>
            </a:r>
            <a:r>
              <a:rPr lang="en-US" dirty="0"/>
              <a:t>, including some localized effects</a:t>
            </a:r>
          </a:p>
          <a:p>
            <a:pPr lvl="2"/>
            <a:r>
              <a:rPr lang="en-US" dirty="0"/>
              <a:t>3 deaths</a:t>
            </a:r>
          </a:p>
          <a:p>
            <a:r>
              <a:rPr lang="en-US" sz="2800" dirty="0"/>
              <a:t>Goiania</a:t>
            </a:r>
          </a:p>
          <a:p>
            <a:pPr lvl="1"/>
            <a:r>
              <a:rPr lang="en-US" sz="2400" dirty="0"/>
              <a:t>1000 </a:t>
            </a:r>
            <a:r>
              <a:rPr lang="en-US" sz="2400" dirty="0" err="1" smtClean="0"/>
              <a:t>Ci</a:t>
            </a:r>
            <a:r>
              <a:rPr lang="en-US" sz="2400" dirty="0" smtClean="0"/>
              <a:t> Cs-137 </a:t>
            </a:r>
            <a:r>
              <a:rPr lang="en-US" sz="2400" dirty="0"/>
              <a:t>incident</a:t>
            </a:r>
          </a:p>
          <a:p>
            <a:pPr lvl="1"/>
            <a:r>
              <a:rPr lang="en-US" sz="2400" dirty="0"/>
              <a:t>Total of 4 dead</a:t>
            </a:r>
            <a:br>
              <a:rPr lang="en-US" sz="2400" dirty="0"/>
            </a:br>
            <a:r>
              <a:rPr lang="en-US" sz="2400" dirty="0"/>
              <a:t>14 overexposures</a:t>
            </a:r>
          </a:p>
          <a:p>
            <a:pPr lvl="1"/>
            <a:r>
              <a:rPr lang="en-US" sz="2400" dirty="0"/>
              <a:t>112000 monitored </a:t>
            </a:r>
            <a:br>
              <a:rPr lang="en-US" sz="2400" dirty="0"/>
            </a:br>
            <a:r>
              <a:rPr lang="en-US" sz="2400" dirty="0"/>
              <a:t>(249 contaminated)</a:t>
            </a:r>
          </a:p>
        </p:txBody>
      </p:sp>
      <p:pic>
        <p:nvPicPr>
          <p:cNvPr id="764934" name="Picture 6" descr="Picture1"/>
          <p:cNvPicPr>
            <a:picLocks noGrp="1" noChangeAspect="1" noChangeArrowheads="1"/>
          </p:cNvPicPr>
          <p:nvPr>
            <p:ph sz="half" idx="2"/>
          </p:nvPr>
        </p:nvPicPr>
        <p:blipFill>
          <a:blip r:embed="rId3"/>
          <a:srcRect/>
          <a:stretch>
            <a:fillRect/>
          </a:stretch>
        </p:blipFill>
        <p:spPr>
          <a:xfrm>
            <a:off x="4876800" y="3810000"/>
            <a:ext cx="4038600" cy="2540000"/>
          </a:xfrm>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p:txBody>
          <a:bodyPr/>
          <a:lstStyle/>
          <a:p>
            <a:r>
              <a:rPr lang="en-US"/>
              <a:t>Goiania</a:t>
            </a:r>
          </a:p>
        </p:txBody>
      </p:sp>
      <p:sp>
        <p:nvSpPr>
          <p:cNvPr id="1068035" name="Rectangle 3"/>
          <p:cNvSpPr>
            <a:spLocks noGrp="1" noChangeArrowheads="1"/>
          </p:cNvSpPr>
          <p:nvPr>
            <p:ph type="body" idx="1"/>
          </p:nvPr>
        </p:nvSpPr>
        <p:spPr/>
        <p:txBody>
          <a:bodyPr/>
          <a:lstStyle/>
          <a:p>
            <a:r>
              <a:rPr lang="en-US"/>
              <a:t>1000 Curies of Cesium chloride</a:t>
            </a:r>
          </a:p>
          <a:p>
            <a:r>
              <a:rPr lang="en-US"/>
              <a:t>14 people overexposed</a:t>
            </a:r>
          </a:p>
          <a:p>
            <a:r>
              <a:rPr lang="en-US"/>
              <a:t>4 dead within 4 weeks</a:t>
            </a:r>
          </a:p>
          <a:p>
            <a:r>
              <a:rPr lang="en-US"/>
              <a:t>112,000 monitored</a:t>
            </a:r>
          </a:p>
          <a:p>
            <a:r>
              <a:rPr lang="en-US"/>
              <a:t>249 contaminated</a:t>
            </a:r>
          </a:p>
          <a:p>
            <a:r>
              <a:rPr lang="en-US"/>
              <a:t>85 houses contaminated</a:t>
            </a:r>
          </a:p>
          <a:p>
            <a:r>
              <a:rPr lang="en-US"/>
              <a:t>Resulted in 5000 cubic meters of waste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986" name="Picture 2" descr="NCRP2004(final)_122"/>
          <p:cNvPicPr>
            <a:picLocks noChangeAspect="1" noChangeArrowheads="1"/>
          </p:cNvPicPr>
          <p:nvPr/>
        </p:nvPicPr>
        <p:blipFill>
          <a:blip r:embed="rId3"/>
          <a:srcRect/>
          <a:stretch>
            <a:fillRect/>
          </a:stretch>
        </p:blipFill>
        <p:spPr bwMode="auto">
          <a:xfrm>
            <a:off x="-457200" y="-454025"/>
            <a:ext cx="10058400" cy="7766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5522" name="Object 2"/>
          <p:cNvGraphicFramePr>
            <a:graphicFrameLocks/>
          </p:cNvGraphicFramePr>
          <p:nvPr>
            <p:ph type="tbl" idx="4294967295"/>
          </p:nvPr>
        </p:nvGraphicFramePr>
        <p:xfrm>
          <a:off x="152400" y="457200"/>
          <a:ext cx="4479925" cy="5973763"/>
        </p:xfrm>
        <a:graphic>
          <a:graphicData uri="http://schemas.openxmlformats.org/presentationml/2006/ole">
            <p:oleObj spid="_x0000_s875522" name="Presentation" r:id="rId4" imgW="2522262" imgH="3363582" progId="PowerPoint.Show.8">
              <p:embed/>
            </p:oleObj>
          </a:graphicData>
        </a:graphic>
      </p:graphicFrame>
      <p:sp>
        <p:nvSpPr>
          <p:cNvPr id="875523" name="Content Placeholder 3"/>
          <p:cNvSpPr>
            <a:spLocks noGrp="1"/>
          </p:cNvSpPr>
          <p:nvPr>
            <p:ph sz="half" idx="4294967295"/>
          </p:nvPr>
        </p:nvSpPr>
        <p:spPr>
          <a:xfrm>
            <a:off x="5103813" y="304800"/>
            <a:ext cx="4040187" cy="6248400"/>
          </a:xfrm>
        </p:spPr>
        <p:txBody>
          <a:bodyPr/>
          <a:lstStyle/>
          <a:p>
            <a:r>
              <a:rPr lang="en-US" sz="2600"/>
              <a:t>This is the electromagnetic Spectrum</a:t>
            </a:r>
          </a:p>
          <a:p>
            <a:r>
              <a:rPr lang="en-US" sz="2600"/>
              <a:t>Ionizing forms of electromagnetic include</a:t>
            </a:r>
          </a:p>
          <a:p>
            <a:pPr lvl="1"/>
            <a:r>
              <a:rPr lang="en-US"/>
              <a:t>Gamma Rays</a:t>
            </a:r>
          </a:p>
          <a:p>
            <a:pPr lvl="1"/>
            <a:r>
              <a:rPr lang="en-US"/>
              <a:t>X-rays</a:t>
            </a:r>
          </a:p>
          <a:p>
            <a:r>
              <a:rPr lang="en-US" sz="2600"/>
              <a:t>UV forms the cusp but is non-ionizing</a:t>
            </a:r>
          </a:p>
          <a:p>
            <a:r>
              <a:rPr lang="en-US" sz="2600"/>
              <a:t>Non ionizing are not address in this module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r>
              <a:rPr lang="en-US"/>
              <a:t>Stolen Sources</a:t>
            </a:r>
          </a:p>
        </p:txBody>
      </p:sp>
      <p:sp>
        <p:nvSpPr>
          <p:cNvPr id="765955" name="Rectangle 3"/>
          <p:cNvSpPr>
            <a:spLocks noGrp="1" noChangeArrowheads="1"/>
          </p:cNvSpPr>
          <p:nvPr>
            <p:ph type="body" idx="1"/>
          </p:nvPr>
        </p:nvSpPr>
        <p:spPr>
          <a:xfrm>
            <a:off x="457200" y="1219200"/>
            <a:ext cx="8229600" cy="5410200"/>
          </a:xfrm>
        </p:spPr>
        <p:txBody>
          <a:bodyPr/>
          <a:lstStyle/>
          <a:p>
            <a:pPr>
              <a:lnSpc>
                <a:spcPct val="80000"/>
              </a:lnSpc>
            </a:pPr>
            <a:r>
              <a:rPr lang="en-US" sz="2400" dirty="0" err="1"/>
              <a:t>Radiothermal</a:t>
            </a:r>
            <a:r>
              <a:rPr lang="en-US" sz="2400" dirty="0"/>
              <a:t> generators</a:t>
            </a:r>
          </a:p>
          <a:p>
            <a:pPr lvl="1">
              <a:lnSpc>
                <a:spcPct val="80000"/>
              </a:lnSpc>
            </a:pPr>
            <a:r>
              <a:rPr lang="en-US" sz="2000" dirty="0"/>
              <a:t>Contain 35 </a:t>
            </a:r>
            <a:r>
              <a:rPr lang="en-US" sz="2000" dirty="0" smtClean="0"/>
              <a:t>kilocuries of Strontium-90</a:t>
            </a:r>
            <a:endParaRPr lang="en-US" sz="2000" dirty="0"/>
          </a:p>
          <a:p>
            <a:pPr lvl="1">
              <a:lnSpc>
                <a:spcPct val="80000"/>
              </a:lnSpc>
            </a:pPr>
            <a:r>
              <a:rPr lang="en-US" sz="2000" dirty="0"/>
              <a:t>Produces 230 </a:t>
            </a:r>
            <a:r>
              <a:rPr lang="en-US" sz="2000" dirty="0" smtClean="0"/>
              <a:t>watts </a:t>
            </a:r>
            <a:r>
              <a:rPr lang="en-US" sz="2000" dirty="0"/>
              <a:t>of heat, 1000 R/hr @ 2-5 </a:t>
            </a:r>
            <a:r>
              <a:rPr lang="en-US" sz="2000" dirty="0" smtClean="0"/>
              <a:t>centimeters</a:t>
            </a:r>
            <a:endParaRPr lang="en-US" sz="2000" dirty="0"/>
          </a:p>
          <a:p>
            <a:pPr lvl="1">
              <a:lnSpc>
                <a:spcPct val="80000"/>
              </a:lnSpc>
            </a:pPr>
            <a:r>
              <a:rPr lang="en-US" sz="2000" dirty="0"/>
              <a:t>Several stolen in former USSR states</a:t>
            </a:r>
          </a:p>
          <a:p>
            <a:pPr lvl="2">
              <a:lnSpc>
                <a:spcPct val="80000"/>
              </a:lnSpc>
            </a:pPr>
            <a:r>
              <a:rPr lang="en-US" sz="1800" dirty="0"/>
              <a:t>4 known incidents resulting in at least 3 deaths and 12 injuries</a:t>
            </a:r>
          </a:p>
          <a:p>
            <a:pPr>
              <a:lnSpc>
                <a:spcPct val="80000"/>
              </a:lnSpc>
            </a:pPr>
            <a:r>
              <a:rPr lang="en-US" sz="2400" dirty="0" err="1"/>
              <a:t>Tammiku</a:t>
            </a:r>
            <a:r>
              <a:rPr lang="en-US" sz="2400" dirty="0"/>
              <a:t>, Estonia (1994)</a:t>
            </a:r>
          </a:p>
          <a:p>
            <a:pPr lvl="1">
              <a:lnSpc>
                <a:spcPct val="80000"/>
              </a:lnSpc>
            </a:pPr>
            <a:r>
              <a:rPr lang="en-US" sz="2000" dirty="0"/>
              <a:t>Stolen Cs-137 source, </a:t>
            </a:r>
            <a:r>
              <a:rPr lang="en-US" sz="2000" dirty="0" smtClean="0"/>
              <a:t>worker found it and took it home</a:t>
            </a:r>
            <a:endParaRPr lang="en-US" sz="2000" dirty="0"/>
          </a:p>
          <a:p>
            <a:pPr lvl="1">
              <a:lnSpc>
                <a:spcPct val="80000"/>
              </a:lnSpc>
            </a:pPr>
            <a:r>
              <a:rPr lang="en-US" sz="2000" dirty="0"/>
              <a:t>Individual began to feel sick and died within 2 weeks (400 </a:t>
            </a:r>
            <a:r>
              <a:rPr lang="en-US" sz="2000" dirty="0" err="1"/>
              <a:t>rem</a:t>
            </a:r>
            <a:r>
              <a:rPr lang="en-US" sz="2000" dirty="0"/>
              <a:t>, 183 </a:t>
            </a:r>
            <a:r>
              <a:rPr lang="en-US" sz="2000" dirty="0" err="1"/>
              <a:t>krem</a:t>
            </a:r>
            <a:r>
              <a:rPr lang="en-US" sz="2000" dirty="0"/>
              <a:t> to thigh</a:t>
            </a:r>
            <a:r>
              <a:rPr lang="en-US" sz="2000" dirty="0" smtClean="0"/>
              <a:t>)</a:t>
            </a:r>
          </a:p>
          <a:p>
            <a:pPr lvl="1">
              <a:lnSpc>
                <a:spcPct val="80000"/>
              </a:lnSpc>
            </a:pPr>
            <a:r>
              <a:rPr lang="en-US" sz="2000" dirty="0" smtClean="0"/>
              <a:t> Stepson </a:t>
            </a:r>
            <a:r>
              <a:rPr lang="en-US" sz="2000" dirty="0"/>
              <a:t>found source and </a:t>
            </a:r>
            <a:r>
              <a:rPr lang="en-US" sz="2000" dirty="0" smtClean="0"/>
              <a:t>he and </a:t>
            </a:r>
            <a:r>
              <a:rPr lang="en-US" sz="2000" dirty="0"/>
              <a:t>three others were injured (360 </a:t>
            </a:r>
            <a:r>
              <a:rPr lang="en-US" sz="2000" dirty="0" err="1"/>
              <a:t>rem</a:t>
            </a:r>
            <a:r>
              <a:rPr lang="en-US" sz="2000" dirty="0"/>
              <a:t> to stepson, loss of fingers on one hand), killed dog that slept near source</a:t>
            </a:r>
          </a:p>
          <a:p>
            <a:pPr>
              <a:lnSpc>
                <a:spcPct val="80000"/>
              </a:lnSpc>
            </a:pPr>
            <a:r>
              <a:rPr lang="en-US" sz="2400" dirty="0"/>
              <a:t>Grozny, Chechnya (1999)</a:t>
            </a:r>
          </a:p>
          <a:p>
            <a:pPr lvl="1">
              <a:lnSpc>
                <a:spcPct val="80000"/>
              </a:lnSpc>
            </a:pPr>
            <a:r>
              <a:rPr lang="en-US" sz="2000" dirty="0"/>
              <a:t>Six individuals stole several rods each containing 27 </a:t>
            </a:r>
            <a:r>
              <a:rPr lang="en-US" sz="2000" dirty="0" smtClean="0"/>
              <a:t>kilocuries of Cobalt-60</a:t>
            </a:r>
            <a:r>
              <a:rPr lang="en-US" sz="2000" dirty="0"/>
              <a:t>, one handling died within 30 minutes</a:t>
            </a:r>
          </a:p>
          <a:p>
            <a:pPr lvl="1">
              <a:lnSpc>
                <a:spcPct val="80000"/>
              </a:lnSpc>
            </a:pPr>
            <a:r>
              <a:rPr lang="en-US" sz="2000" dirty="0"/>
              <a:t>Two others died, three others injured</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r>
              <a:rPr lang="en-US"/>
              <a:t>Source Melts</a:t>
            </a:r>
          </a:p>
        </p:txBody>
      </p:sp>
      <p:sp>
        <p:nvSpPr>
          <p:cNvPr id="766979" name="Rectangle 3"/>
          <p:cNvSpPr>
            <a:spLocks noGrp="1" noChangeArrowheads="1"/>
          </p:cNvSpPr>
          <p:nvPr>
            <p:ph type="body" idx="1"/>
          </p:nvPr>
        </p:nvSpPr>
        <p:spPr>
          <a:xfrm>
            <a:off x="228600" y="1600200"/>
            <a:ext cx="8763000" cy="5029200"/>
          </a:xfrm>
        </p:spPr>
        <p:txBody>
          <a:bodyPr/>
          <a:lstStyle/>
          <a:p>
            <a:pPr>
              <a:lnSpc>
                <a:spcPct val="80000"/>
              </a:lnSpc>
            </a:pPr>
            <a:r>
              <a:rPr lang="en-US" dirty="0"/>
              <a:t>Cobalt-60 in </a:t>
            </a:r>
            <a:r>
              <a:rPr lang="en-US" dirty="0" smtClean="0"/>
              <a:t>Ciudad </a:t>
            </a:r>
            <a:r>
              <a:rPr lang="en-US" dirty="0"/>
              <a:t>Juarez (1983-84)</a:t>
            </a:r>
          </a:p>
          <a:p>
            <a:pPr lvl="1">
              <a:lnSpc>
                <a:spcPct val="80000"/>
              </a:lnSpc>
            </a:pPr>
            <a:r>
              <a:rPr lang="en-US" sz="2400" dirty="0"/>
              <a:t>400 </a:t>
            </a:r>
            <a:r>
              <a:rPr lang="en-US" sz="2400" dirty="0" err="1"/>
              <a:t>Ci</a:t>
            </a:r>
            <a:r>
              <a:rPr lang="en-US" sz="2400" dirty="0"/>
              <a:t> of Cobalt-60 at a steel scrap yard</a:t>
            </a:r>
          </a:p>
          <a:p>
            <a:pPr lvl="1">
              <a:lnSpc>
                <a:spcPct val="80000"/>
              </a:lnSpc>
            </a:pPr>
            <a:r>
              <a:rPr lang="en-US" sz="2400" dirty="0"/>
              <a:t>Made into rebar, table pedestals and other items</a:t>
            </a:r>
          </a:p>
          <a:p>
            <a:pPr lvl="1">
              <a:lnSpc>
                <a:spcPct val="80000"/>
              </a:lnSpc>
            </a:pPr>
            <a:r>
              <a:rPr lang="en-US" sz="2400" dirty="0"/>
              <a:t>Caught accidentally at Los Alamos</a:t>
            </a:r>
          </a:p>
          <a:p>
            <a:pPr lvl="1">
              <a:lnSpc>
                <a:spcPct val="80000"/>
              </a:lnSpc>
            </a:pPr>
            <a:r>
              <a:rPr lang="en-US" sz="2400" dirty="0"/>
              <a:t>St. Louis table manufacturer items were all recalled</a:t>
            </a:r>
          </a:p>
          <a:p>
            <a:pPr lvl="1">
              <a:lnSpc>
                <a:spcPct val="80000"/>
              </a:lnSpc>
            </a:pPr>
            <a:r>
              <a:rPr lang="en-US" sz="2400" dirty="0"/>
              <a:t>Extensive contamination throughout the area in Mexico</a:t>
            </a:r>
          </a:p>
          <a:p>
            <a:pPr lvl="1">
              <a:lnSpc>
                <a:spcPct val="80000"/>
              </a:lnSpc>
            </a:pPr>
            <a:r>
              <a:rPr lang="en-US" sz="2400" dirty="0"/>
              <a:t>Dose estimates 100-450 </a:t>
            </a:r>
            <a:r>
              <a:rPr lang="en-US" sz="2400" dirty="0" err="1"/>
              <a:t>rad</a:t>
            </a:r>
            <a:r>
              <a:rPr lang="en-US" sz="2400" dirty="0"/>
              <a:t> for 5 workers</a:t>
            </a:r>
          </a:p>
          <a:p>
            <a:pPr lvl="1">
              <a:lnSpc>
                <a:spcPct val="80000"/>
              </a:lnSpc>
            </a:pPr>
            <a:r>
              <a:rPr lang="en-US" sz="2400" dirty="0"/>
              <a:t>109 houses used rebar and were subsequently demolished</a:t>
            </a:r>
          </a:p>
          <a:p>
            <a:pPr>
              <a:lnSpc>
                <a:spcPct val="80000"/>
              </a:lnSpc>
            </a:pPr>
            <a:endParaRPr lang="en-US" dirty="0"/>
          </a:p>
          <a:p>
            <a:pPr lvl="1">
              <a:lnSpc>
                <a:spcPct val="80000"/>
              </a:lnSpc>
            </a:pPr>
            <a:endParaRPr lang="en-US"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8" name="Rectangle 4"/>
          <p:cNvSpPr>
            <a:spLocks noGrp="1" noChangeArrowheads="1"/>
          </p:cNvSpPr>
          <p:nvPr>
            <p:ph type="title"/>
          </p:nvPr>
        </p:nvSpPr>
        <p:spPr>
          <a:xfrm>
            <a:off x="533400" y="2590800"/>
            <a:ext cx="8229600" cy="1139825"/>
          </a:xfrm>
        </p:spPr>
        <p:txBody>
          <a:bodyPr/>
          <a:lstStyle/>
          <a:p>
            <a:r>
              <a:rPr lang="en-US" dirty="0"/>
              <a:t>Radiation </a:t>
            </a:r>
            <a:r>
              <a:rPr lang="en-US" dirty="0" smtClean="0"/>
              <a:t>Safety Programs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t>Radiation Safety Program</a:t>
            </a:r>
          </a:p>
        </p:txBody>
      </p:sp>
      <p:sp>
        <p:nvSpPr>
          <p:cNvPr id="616451" name="Rectangle 3"/>
          <p:cNvSpPr>
            <a:spLocks noGrp="1" noChangeArrowheads="1"/>
          </p:cNvSpPr>
          <p:nvPr>
            <p:ph type="body" idx="1"/>
          </p:nvPr>
        </p:nvSpPr>
        <p:spPr>
          <a:xfrm>
            <a:off x="457200" y="1524000"/>
            <a:ext cx="8229600" cy="4987925"/>
          </a:xfrm>
        </p:spPr>
        <p:txBody>
          <a:bodyPr/>
          <a:lstStyle/>
          <a:p>
            <a:r>
              <a:rPr lang="en-US" sz="2800"/>
              <a:t>Written Program	</a:t>
            </a:r>
          </a:p>
          <a:p>
            <a:pPr lvl="1"/>
            <a:r>
              <a:rPr lang="en-US" sz="2400"/>
              <a:t>Operating procedures</a:t>
            </a:r>
          </a:p>
          <a:p>
            <a:pPr lvl="1"/>
            <a:r>
              <a:rPr lang="en-US" sz="2400"/>
              <a:t>Emergency procedures</a:t>
            </a:r>
          </a:p>
          <a:p>
            <a:pPr lvl="1"/>
            <a:r>
              <a:rPr lang="en-US" sz="2400"/>
              <a:t>When in doubt:  ask what to do</a:t>
            </a:r>
          </a:p>
          <a:p>
            <a:r>
              <a:rPr lang="en-US" sz="2800"/>
              <a:t>License</a:t>
            </a:r>
          </a:p>
          <a:p>
            <a:pPr lvl="1"/>
            <a:r>
              <a:rPr lang="en-US" sz="2400"/>
              <a:t>No radioactive material on site</a:t>
            </a:r>
          </a:p>
          <a:p>
            <a:pPr lvl="1"/>
            <a:r>
              <a:rPr lang="en-US" sz="2400">
                <a:solidFill>
                  <a:srgbClr val="FF0000"/>
                </a:solidFill>
                <a:effectLst>
                  <a:outerShdw blurRad="38100" dist="38100" dir="2700000" algn="tl">
                    <a:srgbClr val="FFFFFF"/>
                  </a:outerShdw>
                </a:effectLst>
              </a:rPr>
              <a:t>Need to act as though the site does have a license.</a:t>
            </a:r>
          </a:p>
          <a:p>
            <a:r>
              <a:rPr lang="en-US" sz="2800"/>
              <a:t>Transporting</a:t>
            </a:r>
          </a:p>
          <a:p>
            <a:r>
              <a:rPr lang="en-US" sz="2800"/>
              <a:t>Checks on scrap detection systems</a:t>
            </a:r>
          </a:p>
          <a:p>
            <a:r>
              <a:rPr lang="en-US" sz="2800"/>
              <a:t>Security</a:t>
            </a:r>
          </a:p>
          <a:p>
            <a:endParaRPr lang="en-US" sz="28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r>
              <a:rPr lang="en-US" sz="4000"/>
              <a:t>Radiation Safety Officer/Manager</a:t>
            </a:r>
            <a:br>
              <a:rPr lang="en-US" sz="4000"/>
            </a:br>
            <a:r>
              <a:rPr lang="en-US" sz="4000"/>
              <a:t>Who Is This Person?</a:t>
            </a:r>
          </a:p>
        </p:txBody>
      </p:sp>
      <p:sp>
        <p:nvSpPr>
          <p:cNvPr id="1026051" name="Rectangle 3"/>
          <p:cNvSpPr>
            <a:spLocks noGrp="1" noChangeArrowheads="1"/>
          </p:cNvSpPr>
          <p:nvPr>
            <p:ph type="body" idx="1"/>
          </p:nvPr>
        </p:nvSpPr>
        <p:spPr/>
        <p:txBody>
          <a:bodyPr/>
          <a:lstStyle/>
          <a:p>
            <a:r>
              <a:rPr lang="en-US"/>
              <a:t>Most often known as the RSO</a:t>
            </a:r>
          </a:p>
          <a:p>
            <a:r>
              <a:rPr lang="en-US"/>
              <a:t>Has advanced training in radiation principles</a:t>
            </a:r>
          </a:p>
          <a:p>
            <a:r>
              <a:rPr lang="en-US"/>
              <a:t>Has experience with radiation</a:t>
            </a:r>
          </a:p>
          <a:p>
            <a:r>
              <a:rPr lang="en-US"/>
              <a:t>Good organizational skills</a:t>
            </a:r>
          </a:p>
          <a:p>
            <a:r>
              <a:rPr lang="en-US"/>
              <a:t>Often has emergency response skills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lstStyle/>
          <a:p>
            <a:r>
              <a:rPr lang="en-US"/>
              <a:t>Basic Surveying</a:t>
            </a:r>
          </a:p>
        </p:txBody>
      </p:sp>
      <p:sp>
        <p:nvSpPr>
          <p:cNvPr id="778243" name="Rectangle 3"/>
          <p:cNvSpPr>
            <a:spLocks noGrp="1" noChangeArrowheads="1"/>
          </p:cNvSpPr>
          <p:nvPr>
            <p:ph type="body" idx="1"/>
          </p:nvPr>
        </p:nvSpPr>
        <p:spPr>
          <a:xfrm>
            <a:off x="457200" y="1600200"/>
            <a:ext cx="8229600" cy="4953000"/>
          </a:xfrm>
        </p:spPr>
        <p:txBody>
          <a:bodyPr/>
          <a:lstStyle/>
          <a:p>
            <a:pPr>
              <a:lnSpc>
                <a:spcPct val="90000"/>
              </a:lnSpc>
            </a:pPr>
            <a:r>
              <a:rPr lang="en-US" sz="2800"/>
              <a:t>Wear gloves as there may be contamination; can reduce beta dose</a:t>
            </a:r>
          </a:p>
          <a:p>
            <a:pPr>
              <a:lnSpc>
                <a:spcPct val="90000"/>
              </a:lnSpc>
            </a:pPr>
            <a:r>
              <a:rPr lang="en-US" sz="2800"/>
              <a:t>Survey slowly and carefully</a:t>
            </a:r>
          </a:p>
          <a:p>
            <a:pPr>
              <a:lnSpc>
                <a:spcPct val="90000"/>
              </a:lnSpc>
            </a:pPr>
            <a:r>
              <a:rPr lang="en-US" sz="2800"/>
              <a:t>At 1 mR/Hr. move personnel away and proceed with caution and only at the direction of the RSO</a:t>
            </a:r>
          </a:p>
          <a:p>
            <a:pPr>
              <a:lnSpc>
                <a:spcPct val="90000"/>
              </a:lnSpc>
            </a:pPr>
            <a:r>
              <a:rPr lang="en-US" sz="2800"/>
              <a:t>Anything above 1-2 mR/hr will be roped off with “do not enter” tape</a:t>
            </a:r>
          </a:p>
          <a:p>
            <a:pPr>
              <a:lnSpc>
                <a:spcPct val="90000"/>
              </a:lnSpc>
            </a:pPr>
            <a:r>
              <a:rPr lang="en-US" sz="2800"/>
              <a:t>Note that sources may not always be found, be sure to double check</a:t>
            </a:r>
          </a:p>
          <a:p>
            <a:pPr>
              <a:lnSpc>
                <a:spcPct val="90000"/>
              </a:lnSpc>
            </a:pPr>
            <a:r>
              <a:rPr lang="en-US" sz="2800"/>
              <a:t>If source is found contact NRC/State</a:t>
            </a:r>
          </a:p>
          <a:p>
            <a:pPr>
              <a:lnSpc>
                <a:spcPct val="90000"/>
              </a:lnSpc>
            </a:pPr>
            <a:r>
              <a:rPr lang="en-US" sz="2800"/>
              <a:t>DOT variance may be in order</a:t>
            </a:r>
          </a:p>
          <a:p>
            <a:pPr>
              <a:lnSpc>
                <a:spcPct val="90000"/>
              </a:lnSpc>
            </a:pPr>
            <a:endParaRPr lang="en-US" sz="28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a:t>General Emergency Procedures</a:t>
            </a:r>
          </a:p>
        </p:txBody>
      </p:sp>
      <p:sp>
        <p:nvSpPr>
          <p:cNvPr id="662531" name="Rectangle 3"/>
          <p:cNvSpPr>
            <a:spLocks noGrp="1" noChangeArrowheads="1"/>
          </p:cNvSpPr>
          <p:nvPr>
            <p:ph type="body" idx="1"/>
          </p:nvPr>
        </p:nvSpPr>
        <p:spPr/>
        <p:txBody>
          <a:bodyPr/>
          <a:lstStyle/>
          <a:p>
            <a:pPr>
              <a:lnSpc>
                <a:spcPct val="90000"/>
              </a:lnSpc>
            </a:pPr>
            <a:r>
              <a:rPr lang="en-US"/>
              <a:t>Keep personnel away</a:t>
            </a:r>
          </a:p>
          <a:p>
            <a:pPr>
              <a:lnSpc>
                <a:spcPct val="90000"/>
              </a:lnSpc>
            </a:pPr>
            <a:r>
              <a:rPr lang="en-US"/>
              <a:t>Notify the RSO</a:t>
            </a:r>
          </a:p>
          <a:p>
            <a:pPr>
              <a:lnSpc>
                <a:spcPct val="90000"/>
              </a:lnSpc>
            </a:pPr>
            <a:r>
              <a:rPr lang="en-US"/>
              <a:t>Notify emergency responders</a:t>
            </a:r>
          </a:p>
          <a:p>
            <a:pPr>
              <a:lnSpc>
                <a:spcPct val="90000"/>
              </a:lnSpc>
            </a:pPr>
            <a:r>
              <a:rPr lang="en-US"/>
              <a:t>If necessary, evacuate an area or the yard</a:t>
            </a:r>
          </a:p>
          <a:p>
            <a:pPr>
              <a:lnSpc>
                <a:spcPct val="90000"/>
              </a:lnSpc>
            </a:pPr>
            <a:r>
              <a:rPr lang="en-US"/>
              <a:t>Do any rescue operations necessary to assist injured workers</a:t>
            </a:r>
          </a:p>
          <a:p>
            <a:pPr>
              <a:lnSpc>
                <a:spcPct val="90000"/>
              </a:lnSpc>
            </a:pPr>
            <a:r>
              <a:rPr lang="en-US"/>
              <a:t>RADIATION SHOULD NEVER STOP A RESCUE ATTEMPT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US"/>
              <a:t>Emergencies</a:t>
            </a:r>
          </a:p>
        </p:txBody>
      </p:sp>
      <p:sp>
        <p:nvSpPr>
          <p:cNvPr id="612355" name="Rectangle 3"/>
          <p:cNvSpPr>
            <a:spLocks noGrp="1" noChangeArrowheads="1"/>
          </p:cNvSpPr>
          <p:nvPr>
            <p:ph type="body" idx="1"/>
          </p:nvPr>
        </p:nvSpPr>
        <p:spPr/>
        <p:txBody>
          <a:bodyPr/>
          <a:lstStyle/>
          <a:p>
            <a:pPr>
              <a:lnSpc>
                <a:spcPct val="90000"/>
              </a:lnSpc>
              <a:buFont typeface="Wingdings" pitchFamily="2" charset="2"/>
              <a:buNone/>
            </a:pPr>
            <a:endParaRPr lang="en-US" sz="2400"/>
          </a:p>
          <a:p>
            <a:pPr>
              <a:lnSpc>
                <a:spcPct val="90000"/>
              </a:lnSpc>
            </a:pPr>
            <a:r>
              <a:rPr lang="en-US" sz="2400"/>
              <a:t>If there is a suspected source in scrap, take extreme care to avoid exposure and possible contamination</a:t>
            </a:r>
          </a:p>
          <a:p>
            <a:pPr lvl="1">
              <a:lnSpc>
                <a:spcPct val="90000"/>
              </a:lnSpc>
            </a:pPr>
            <a:r>
              <a:rPr lang="en-US" sz="2000"/>
              <a:t>Only authorized personnel can unload a truck that has suspected source on board</a:t>
            </a:r>
          </a:p>
          <a:p>
            <a:pPr lvl="1">
              <a:lnSpc>
                <a:spcPct val="90000"/>
              </a:lnSpc>
            </a:pPr>
            <a:r>
              <a:rPr lang="en-US" sz="2000"/>
              <a:t>Get all personnel away from the vehicle</a:t>
            </a:r>
          </a:p>
          <a:p>
            <a:pPr lvl="1">
              <a:lnSpc>
                <a:spcPct val="90000"/>
              </a:lnSpc>
            </a:pPr>
            <a:r>
              <a:rPr lang="en-US" sz="2000"/>
              <a:t>Tractor of the truck may have to be separated from the vehicle</a:t>
            </a:r>
          </a:p>
          <a:p>
            <a:pPr>
              <a:lnSpc>
                <a:spcPct val="90000"/>
              </a:lnSpc>
            </a:pPr>
            <a:r>
              <a:rPr lang="en-US" sz="2400"/>
              <a:t>If the suspected source is found on any type of scrap conveyor, back away and stop the conveyer until advised of what to do</a:t>
            </a:r>
          </a:p>
          <a:p>
            <a:pPr lvl="1">
              <a:lnSpc>
                <a:spcPct val="90000"/>
              </a:lnSpc>
            </a:pPr>
            <a:r>
              <a:rPr lang="en-US" sz="2000"/>
              <a:t>Get personnel away from the conveyer</a:t>
            </a:r>
          </a:p>
          <a:p>
            <a:pPr>
              <a:lnSpc>
                <a:spcPct val="90000"/>
              </a:lnSpc>
            </a:pPr>
            <a:r>
              <a:rPr lang="en-US" sz="2400"/>
              <a:t>Contact your RSO</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6" name="Rectangle 4"/>
          <p:cNvSpPr>
            <a:spLocks noGrp="1" noChangeArrowheads="1"/>
          </p:cNvSpPr>
          <p:nvPr>
            <p:ph type="title"/>
          </p:nvPr>
        </p:nvSpPr>
        <p:spPr>
          <a:xfrm>
            <a:off x="457200" y="2743200"/>
            <a:ext cx="8229600" cy="1139825"/>
          </a:xfrm>
        </p:spPr>
        <p:txBody>
          <a:bodyPr/>
          <a:lstStyle/>
          <a:p>
            <a:r>
              <a:rPr lang="en-US" sz="4000"/>
              <a:t>Radiation Safety Programs and Transportation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lstStyle/>
          <a:p>
            <a:r>
              <a:rPr lang="en-US"/>
              <a:t>Transporting</a:t>
            </a:r>
          </a:p>
        </p:txBody>
      </p:sp>
      <p:sp>
        <p:nvSpPr>
          <p:cNvPr id="772099" name="Rectangle 3"/>
          <p:cNvSpPr>
            <a:spLocks noGrp="1" noChangeArrowheads="1"/>
          </p:cNvSpPr>
          <p:nvPr>
            <p:ph type="body" idx="1"/>
          </p:nvPr>
        </p:nvSpPr>
        <p:spPr/>
        <p:txBody>
          <a:bodyPr/>
          <a:lstStyle/>
          <a:p>
            <a:r>
              <a:rPr lang="en-US"/>
              <a:t>Both NRC and DOT regulate transportation</a:t>
            </a:r>
          </a:p>
          <a:p>
            <a:r>
              <a:rPr lang="en-US"/>
              <a:t>May be necessary to get variances to transport off site</a:t>
            </a:r>
          </a:p>
          <a:p>
            <a:r>
              <a:rPr lang="en-US"/>
              <a:t>Realize your limitations and leave this up to the RSO to arrange/take care of</a:t>
            </a:r>
          </a:p>
        </p:txBody>
      </p:sp>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2356</TotalTime>
  <Words>16381</Words>
  <Application>Microsoft Office PowerPoint</Application>
  <PresentationFormat>On-screen Show (4:3)</PresentationFormat>
  <Paragraphs>1223</Paragraphs>
  <Slides>101</Slides>
  <Notes>98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101</vt:i4>
      </vt:variant>
    </vt:vector>
  </HeadingPairs>
  <TitlesOfParts>
    <vt:vector size="106" baseType="lpstr">
      <vt:lpstr>Orbit</vt:lpstr>
      <vt:lpstr>Presentation</vt:lpstr>
      <vt:lpstr>Clip</vt:lpstr>
      <vt:lpstr>Microsoft ClipArt Gallery</vt:lpstr>
      <vt:lpstr>Photo Editor Photo</vt:lpstr>
      <vt:lpstr> Institute of Scrap Recycling Industries Basics of Radiation Safety and Radiation Applications  </vt:lpstr>
      <vt:lpstr>If the news reported that a “radioactive source” had been found in your child’s school, what would be your first reaction?</vt:lpstr>
      <vt:lpstr>PANIC!!</vt:lpstr>
      <vt:lpstr>After September 11th, growing apprehension that by shrouding a core of conventional explosives  around a radioactive source….</vt:lpstr>
      <vt:lpstr>Slide 5</vt:lpstr>
      <vt:lpstr>Most of what you “know” is wrong </vt:lpstr>
      <vt:lpstr>Basics of Radiation and Units</vt:lpstr>
      <vt:lpstr>Interesting Facts</vt:lpstr>
      <vt:lpstr>Slide 9</vt:lpstr>
      <vt:lpstr>Radioactive Decay </vt:lpstr>
      <vt:lpstr>HALF-LIFE</vt:lpstr>
      <vt:lpstr>Half Life</vt:lpstr>
      <vt:lpstr>GAMMA ()</vt:lpstr>
      <vt:lpstr>BETA ()</vt:lpstr>
      <vt:lpstr>ALPHA ()</vt:lpstr>
      <vt:lpstr>Neutrons (no)</vt:lpstr>
      <vt:lpstr>Summary of Types of Radiation</vt:lpstr>
      <vt:lpstr>EXPOSURE AND DOSE MEASUREMENTS</vt:lpstr>
      <vt:lpstr>Exposure and Dose Measurements</vt:lpstr>
      <vt:lpstr>Exposure and Dose Measurements (cont.)</vt:lpstr>
      <vt:lpstr>Exposure and Dose Measurements (cont.)</vt:lpstr>
      <vt:lpstr>Comparison of dose units</vt:lpstr>
      <vt:lpstr>Exposures To Radiation We See Every Day</vt:lpstr>
      <vt:lpstr>Radiation Sources and Background</vt:lpstr>
      <vt:lpstr>Radiation Sources</vt:lpstr>
      <vt:lpstr>Cosmic Radiation</vt:lpstr>
      <vt:lpstr>Background Radiation (cont.)</vt:lpstr>
      <vt:lpstr>Terrestrial Radiation</vt:lpstr>
      <vt:lpstr>Internal Sources</vt:lpstr>
      <vt:lpstr>Consumer Products</vt:lpstr>
      <vt:lpstr>Medical Exposures</vt:lpstr>
      <vt:lpstr>CARDIAC CATHETERIZATION</vt:lpstr>
      <vt:lpstr>Weapons</vt:lpstr>
      <vt:lpstr>Average US Population Doses</vt:lpstr>
      <vt:lpstr>Background Summary</vt:lpstr>
      <vt:lpstr>Measurement of Dose</vt:lpstr>
      <vt:lpstr>ALARA</vt:lpstr>
      <vt:lpstr>Limits on doses-ALARA</vt:lpstr>
      <vt:lpstr>Allowable Limits for Scrap Workers</vt:lpstr>
      <vt:lpstr>Radiation Protection Principles</vt:lpstr>
      <vt:lpstr>Protection</vt:lpstr>
      <vt:lpstr>Protection</vt:lpstr>
      <vt:lpstr>Slide 43</vt:lpstr>
      <vt:lpstr>Minimize Time Dose Rate x Time = Dose Minimize Dose</vt:lpstr>
      <vt:lpstr>Protection methods-distance</vt:lpstr>
      <vt:lpstr>MAXIMIZE SHIELDING</vt:lpstr>
      <vt:lpstr>Half Value Layer (inches)</vt:lpstr>
      <vt:lpstr>Slide 48</vt:lpstr>
      <vt:lpstr>Biological Effects of Radiation</vt:lpstr>
      <vt:lpstr>Acute Whole Body Deep Dose Effects</vt:lpstr>
      <vt:lpstr>Radiation Detection</vt:lpstr>
      <vt:lpstr>Radiation Detection</vt:lpstr>
      <vt:lpstr>Scrap Detection</vt:lpstr>
      <vt:lpstr>Why have scrap detectors?</vt:lpstr>
      <vt:lpstr>Customer Service</vt:lpstr>
      <vt:lpstr>Scrap Detection Systems</vt:lpstr>
      <vt:lpstr>Detector Sensitivity</vt:lpstr>
      <vt:lpstr>CHECKS OF EQUIPMENT</vt:lpstr>
      <vt:lpstr>Factors That May Affect Scrap Detectors</vt:lpstr>
      <vt:lpstr>What to Do if An Alarm Goes Off</vt:lpstr>
      <vt:lpstr>In case of Alarm (Continued)</vt:lpstr>
      <vt:lpstr>How To Survey a Load That Has Been Dumped Onto The Ground</vt:lpstr>
      <vt:lpstr>You and Potential Exposures</vt:lpstr>
      <vt:lpstr>High Alarm (Continued)</vt:lpstr>
      <vt:lpstr>Low Alarm (Vehicle Present)</vt:lpstr>
      <vt:lpstr>Truck Detectors</vt:lpstr>
      <vt:lpstr>Rail Transport</vt:lpstr>
      <vt:lpstr>Hand Held Radiation Detection Equipment</vt:lpstr>
      <vt:lpstr>Use of Hand Held Meters</vt:lpstr>
      <vt:lpstr>Standard GM </vt:lpstr>
      <vt:lpstr>How To Survey A Truck/Railcar With a Hand Held Meter</vt:lpstr>
      <vt:lpstr>Examples of Sources Found In Scrap</vt:lpstr>
      <vt:lpstr>Types of Sources Found in Scrap</vt:lpstr>
      <vt:lpstr>Examples of Radioactive Materials</vt:lpstr>
      <vt:lpstr>Typical Scrap</vt:lpstr>
      <vt:lpstr>Obvious Gauges</vt:lpstr>
      <vt:lpstr>Caster Gauges</vt:lpstr>
      <vt:lpstr>Other Gauges</vt:lpstr>
      <vt:lpstr>Slide 79</vt:lpstr>
      <vt:lpstr>Slide 80</vt:lpstr>
      <vt:lpstr>Slide 81</vt:lpstr>
      <vt:lpstr>Inside of a Gauge</vt:lpstr>
      <vt:lpstr>Industrial Radiography</vt:lpstr>
      <vt:lpstr>Summary of Tools to ID A Suspect Source in Scrap</vt:lpstr>
      <vt:lpstr>Past Problems with Radioactive Material</vt:lpstr>
      <vt:lpstr>Case Studies</vt:lpstr>
      <vt:lpstr>Orphaned Sources</vt:lpstr>
      <vt:lpstr>Goiania</vt:lpstr>
      <vt:lpstr>Slide 89</vt:lpstr>
      <vt:lpstr>Stolen Sources</vt:lpstr>
      <vt:lpstr>Source Melts</vt:lpstr>
      <vt:lpstr>Radiation Safety Programs</vt:lpstr>
      <vt:lpstr>Radiation Safety Program</vt:lpstr>
      <vt:lpstr>Radiation Safety Officer/Manager Who Is This Person?</vt:lpstr>
      <vt:lpstr>Basic Surveying</vt:lpstr>
      <vt:lpstr>General Emergency Procedures</vt:lpstr>
      <vt:lpstr>Emergencies</vt:lpstr>
      <vt:lpstr>Radiation Safety Programs and Transportation</vt:lpstr>
      <vt:lpstr>Transporting</vt:lpstr>
      <vt:lpstr>Information Is Power</vt:lpstr>
      <vt:lpstr>For 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Refresher Training for Exploranium/Rad Com Personnel</dc:title>
  <dc:creator>Sue Engelhardt</dc:creator>
  <cp:lastModifiedBy>jg</cp:lastModifiedBy>
  <cp:revision>109</cp:revision>
  <cp:lastPrinted>1601-01-01T00:00:00Z</cp:lastPrinted>
  <dcterms:created xsi:type="dcterms:W3CDTF">2005-10-06T15:31:22Z</dcterms:created>
  <dcterms:modified xsi:type="dcterms:W3CDTF">2009-05-29T15:28:24Z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